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555" r:id="rId2"/>
    <p:sldId id="535" r:id="rId3"/>
    <p:sldId id="558" r:id="rId4"/>
    <p:sldId id="559" r:id="rId5"/>
    <p:sldId id="560" r:id="rId6"/>
    <p:sldId id="561" r:id="rId7"/>
    <p:sldId id="562" r:id="rId8"/>
    <p:sldId id="592" r:id="rId9"/>
    <p:sldId id="563" r:id="rId10"/>
    <p:sldId id="613" r:id="rId11"/>
    <p:sldId id="619" r:id="rId12"/>
    <p:sldId id="609" r:id="rId13"/>
    <p:sldId id="621" r:id="rId14"/>
    <p:sldId id="622" r:id="rId15"/>
    <p:sldId id="620" r:id="rId16"/>
    <p:sldId id="629" r:id="rId17"/>
    <p:sldId id="625" r:id="rId18"/>
    <p:sldId id="611" r:id="rId19"/>
    <p:sldId id="626" r:id="rId20"/>
    <p:sldId id="565" r:id="rId21"/>
    <p:sldId id="627" r:id="rId22"/>
    <p:sldId id="569" r:id="rId23"/>
    <p:sldId id="628" r:id="rId24"/>
    <p:sldId id="570" r:id="rId25"/>
    <p:sldId id="614" r:id="rId26"/>
    <p:sldId id="618" r:id="rId27"/>
    <p:sldId id="572" r:id="rId28"/>
    <p:sldId id="574" r:id="rId29"/>
    <p:sldId id="575" r:id="rId30"/>
    <p:sldId id="582" r:id="rId31"/>
    <p:sldId id="581" r:id="rId32"/>
    <p:sldId id="591" r:id="rId33"/>
    <p:sldId id="590" r:id="rId34"/>
    <p:sldId id="596" r:id="rId35"/>
    <p:sldId id="607" r:id="rId36"/>
    <p:sldId id="606" r:id="rId37"/>
    <p:sldId id="616" r:id="rId3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04.04.2018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9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237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sitemaps.com/" TargetMode="External"/><Relationship Id="rId2" Type="http://schemas.openxmlformats.org/officeDocument/2006/relationships/hyperlink" Target="https://support.google.com/webmasters/answer/156184?hl=ru&amp;ref_topic=4581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webmasters/answer/6062608?hl=r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webmasters/answer/139066?hl=ru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webmasters/answer/189077?hl=r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trend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rdstat.yandex.ua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google.com/analytic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seonews.ru/analytics/105-servisov-dlya-seo-spetsialistov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.co/seogui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315" y="419180"/>
            <a:ext cx="7593424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SEO/SMO </a:t>
            </a:r>
            <a:endParaRPr lang="ru-RU" sz="60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для веб-разработчика</a:t>
            </a:r>
            <a:endParaRPr lang="uk-UA" sz="6000" b="1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3002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02923" y="5661248"/>
            <a:ext cx="48101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https://validator.w3.org/</a:t>
            </a:r>
            <a:endParaRPr lang="en-US" sz="2400" b="1" dirty="0"/>
          </a:p>
          <a:p>
            <a:pPr algn="ctr"/>
            <a:r>
              <a:rPr lang="en-US" sz="2400" b="1" dirty="0">
                <a:hlinkClick r:id="rId3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432" y="1375321"/>
            <a:ext cx="4849144" cy="417646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613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862707" y="2323906"/>
            <a:ext cx="5418598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Рекомендация № </a:t>
            </a:r>
            <a:r>
              <a:rPr lang="ru-RU" sz="4800" b="1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или </a:t>
            </a:r>
          </a:p>
          <a:p>
            <a:pPr algn="ctr"/>
            <a:r>
              <a:rPr lang="uk-UA" sz="4800" dirty="0">
                <a:solidFill>
                  <a:schemeClr val="bg1"/>
                </a:solidFill>
              </a:rPr>
              <a:t>«О </a:t>
            </a:r>
            <a:r>
              <a:rPr lang="uk-UA" sz="4800" dirty="0" smtClean="0">
                <a:solidFill>
                  <a:schemeClr val="bg1"/>
                </a:solidFill>
              </a:rPr>
              <a:t>картах…»</a:t>
            </a:r>
            <a:endParaRPr lang="uk-U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Карта сайта </a:t>
            </a:r>
            <a:r>
              <a:rPr lang="en-US" sz="3200" b="1" dirty="0" smtClean="0"/>
              <a:t>(Sitemap</a:t>
            </a:r>
            <a:r>
              <a:rPr lang="ru-RU" sz="3200" b="1" dirty="0" smtClean="0"/>
              <a:t>)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553000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://support.google.com/webmasters/answer/156184?hl=ru&amp;ref_topic=4581190</a:t>
            </a:r>
            <a:endParaRPr lang="ru-RU" dirty="0"/>
          </a:p>
          <a:p>
            <a:endParaRPr lang="en-US" dirty="0" smtClean="0">
              <a:hlinkClick r:id="rId3"/>
            </a:endParaRPr>
          </a:p>
          <a:p>
            <a:r>
              <a:rPr lang="ru-RU" dirty="0" smtClean="0">
                <a:hlinkClick r:id="rId3"/>
              </a:rPr>
              <a:t>https</a:t>
            </a:r>
            <a:r>
              <a:rPr lang="ru-RU" dirty="0">
                <a:hlinkClick r:id="rId3"/>
              </a:rPr>
              <a:t>://www.xml-sitemaps.com</a:t>
            </a:r>
            <a:r>
              <a:rPr lang="ru-RU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8103" y="4049777"/>
            <a:ext cx="801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Файл </a:t>
            </a:r>
            <a:r>
              <a:rPr lang="en-US" sz="2000" b="1" i="1" dirty="0" smtClean="0"/>
              <a:t>sitemap.xml</a:t>
            </a:r>
            <a:r>
              <a:rPr lang="en-US" sz="2000" i="1" dirty="0" smtClean="0"/>
              <a:t> (</a:t>
            </a:r>
            <a:r>
              <a:rPr lang="ru-RU" sz="2000" i="1" dirty="0" smtClean="0"/>
              <a:t>или </a:t>
            </a:r>
            <a:r>
              <a:rPr lang="en-US" sz="2000" b="1" i="1" dirty="0" smtClean="0"/>
              <a:t>sitemap.txt</a:t>
            </a:r>
            <a:r>
              <a:rPr lang="en-US" sz="2000" i="1" dirty="0" smtClean="0"/>
              <a:t>) </a:t>
            </a:r>
            <a:r>
              <a:rPr lang="ru-RU" sz="2000" i="1" dirty="0" smtClean="0"/>
              <a:t>по сути перечень </a:t>
            </a:r>
            <a:r>
              <a:rPr lang="en-US" sz="2000" i="1" dirty="0" err="1" smtClean="0"/>
              <a:t>url</a:t>
            </a:r>
            <a:r>
              <a:rPr lang="en-US" sz="2000" i="1" dirty="0" smtClean="0"/>
              <a:t>’</a:t>
            </a:r>
            <a:r>
              <a:rPr lang="ru-RU" sz="2000" i="1" dirty="0" err="1" smtClean="0"/>
              <a:t>ов</a:t>
            </a:r>
            <a:r>
              <a:rPr lang="ru-RU" sz="2000" i="1" dirty="0" smtClean="0"/>
              <a:t> тех страниц сайта которые мы бы хотели «показать» поисковой системе. Этот файл должен быть размещён в </a:t>
            </a:r>
            <a:r>
              <a:rPr lang="ru-RU" sz="2000" i="1" dirty="0" err="1" smtClean="0"/>
              <a:t>коренвом</a:t>
            </a:r>
            <a:r>
              <a:rPr lang="ru-RU" sz="2000" i="1" dirty="0" smtClean="0"/>
              <a:t> каталоге сайта и быть доступен по адресу: </a:t>
            </a:r>
            <a:r>
              <a:rPr lang="en-US" sz="2000" b="1" i="1" dirty="0" smtClean="0"/>
              <a:t>http://site.com/sitemap.xml</a:t>
            </a:r>
            <a:endParaRPr lang="ru-RU" sz="2000" b="1" i="1" dirty="0"/>
          </a:p>
        </p:txBody>
      </p:sp>
      <p:pic>
        <p:nvPicPr>
          <p:cNvPr id="15" name="Picture 4" descr="http://john.do/wp-content/uploads/2011/05/sitemap-xml.png"/>
          <p:cNvPicPr>
            <a:picLocks noChangeAspect="1" noChangeArrowheads="1"/>
          </p:cNvPicPr>
          <p:nvPr/>
        </p:nvPicPr>
        <p:blipFill>
          <a:blip r:embed="rId4" cstate="print"/>
          <a:srcRect b="3544"/>
          <a:stretch>
            <a:fillRect/>
          </a:stretch>
        </p:blipFill>
        <p:spPr bwMode="auto">
          <a:xfrm>
            <a:off x="683568" y="908720"/>
            <a:ext cx="7776864" cy="29796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472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67961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Файл </a:t>
            </a:r>
            <a:r>
              <a:rPr lang="en-US" sz="3200" b="1" dirty="0" smtClean="0"/>
              <a:t>robots.txt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593998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support.google.com/webmasters/answer/6062608?hl=ru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611" y="4653136"/>
            <a:ext cx="8016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Файл </a:t>
            </a:r>
            <a:r>
              <a:rPr lang="en-US" sz="2000" b="1" i="1" dirty="0" smtClean="0"/>
              <a:t>robots.txt</a:t>
            </a:r>
            <a:r>
              <a:rPr lang="en-US" sz="2000" i="1" dirty="0" smtClean="0"/>
              <a:t> </a:t>
            </a:r>
            <a:r>
              <a:rPr lang="ru-RU" sz="2000" i="1" dirty="0" smtClean="0"/>
              <a:t>позволяет указать поисковой системе какие </a:t>
            </a:r>
            <a:r>
              <a:rPr lang="en-US" sz="2000" i="1" dirty="0" err="1" smtClean="0"/>
              <a:t>url</a:t>
            </a:r>
            <a:r>
              <a:rPr lang="en-US" sz="2000" i="1" dirty="0" smtClean="0"/>
              <a:t>’</a:t>
            </a:r>
            <a:r>
              <a:rPr lang="ru-RU" sz="2000" i="1" dirty="0" smtClean="0"/>
              <a:t>ы мы бы не хотели давать ей для сканирования, файл должен быть доступен по адресу: </a:t>
            </a:r>
            <a:r>
              <a:rPr lang="en-US" sz="2000" b="1" i="1" dirty="0" smtClean="0"/>
              <a:t>http://site.com/robots.txt</a:t>
            </a:r>
            <a:endParaRPr lang="ru-RU" sz="20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87624" y="1352639"/>
            <a:ext cx="72728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*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documens.php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42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862707" y="2958043"/>
            <a:ext cx="5418598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Рекомендация № </a:t>
            </a:r>
            <a:r>
              <a:rPr lang="ru-RU" sz="4800" b="1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или </a:t>
            </a:r>
          </a:p>
          <a:p>
            <a:pPr algn="ctr"/>
            <a:r>
              <a:rPr lang="uk-UA" sz="4800" dirty="0">
                <a:solidFill>
                  <a:schemeClr val="bg1"/>
                </a:solidFill>
              </a:rPr>
              <a:t>«О </a:t>
            </a:r>
            <a:r>
              <a:rPr lang="uk-UA" sz="4800" dirty="0" smtClean="0">
                <a:solidFill>
                  <a:schemeClr val="bg1"/>
                </a:solidFill>
              </a:rPr>
              <a:t>контенте…»</a:t>
            </a:r>
            <a:endParaRPr lang="uk-U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rgbClr val="0070C0"/>
                </a:solidFill>
              </a:rPr>
              <a:t>Мета-теги</a:t>
            </a:r>
            <a:endParaRPr lang="uk-UA" sz="6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1160" y="154808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&lt;</a:t>
            </a:r>
            <a:r>
              <a:rPr lang="en-US" sz="3200" b="1" dirty="0" smtClean="0">
                <a:solidFill>
                  <a:srgbClr val="0070C0"/>
                </a:solidFill>
              </a:rPr>
              <a:t>title&gt;</a:t>
            </a:r>
            <a:r>
              <a:rPr lang="ru-RU" sz="3200" b="1" dirty="0" smtClean="0">
                <a:solidFill>
                  <a:srgbClr val="0070C0"/>
                </a:solidFill>
              </a:rPr>
              <a:t>…</a:t>
            </a:r>
            <a:r>
              <a:rPr lang="en-US" sz="3200" b="1" dirty="0" smtClean="0">
                <a:solidFill>
                  <a:srgbClr val="0070C0"/>
                </a:solidFill>
              </a:rPr>
              <a:t>&lt;/title&gt;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3543399"/>
            <a:ext cx="5495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&lt;</a:t>
            </a:r>
            <a:r>
              <a:rPr lang="ru-RU" sz="2400" b="1" dirty="0" err="1">
                <a:solidFill>
                  <a:srgbClr val="0070C0"/>
                </a:solidFill>
              </a:rPr>
              <a:t>meta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 err="1">
                <a:solidFill>
                  <a:srgbClr val="0070C0"/>
                </a:solidFill>
              </a:rPr>
              <a:t>name</a:t>
            </a:r>
            <a:r>
              <a:rPr lang="ru-RU" sz="2400" b="1" dirty="0">
                <a:solidFill>
                  <a:srgbClr val="0070C0"/>
                </a:solidFill>
              </a:rPr>
              <a:t>="</a:t>
            </a:r>
            <a:r>
              <a:rPr lang="ru-RU" sz="2400" b="1" dirty="0" err="1" smtClean="0">
                <a:solidFill>
                  <a:srgbClr val="0070C0"/>
                </a:solidFill>
              </a:rPr>
              <a:t>description</a:t>
            </a:r>
            <a:r>
              <a:rPr lang="ru-RU" sz="2400" b="1" dirty="0" smtClean="0">
                <a:solidFill>
                  <a:srgbClr val="0070C0"/>
                </a:solidFill>
              </a:rPr>
              <a:t>" </a:t>
            </a:r>
            <a:r>
              <a:rPr lang="en-US" sz="2400" b="1" dirty="0" smtClean="0">
                <a:solidFill>
                  <a:srgbClr val="0070C0"/>
                </a:solidFill>
              </a:rPr>
              <a:t>content=</a:t>
            </a:r>
            <a:r>
              <a:rPr lang="ru-RU" sz="2400" b="1" dirty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…</a:t>
            </a:r>
            <a:r>
              <a:rPr lang="ru-RU" sz="2400" b="1" dirty="0" smtClean="0">
                <a:solidFill>
                  <a:srgbClr val="0070C0"/>
                </a:solidFill>
              </a:rPr>
              <a:t>"&gt;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898" b="70025"/>
          <a:stretch>
            <a:fillRect/>
          </a:stretch>
        </p:blipFill>
        <p:spPr bwMode="auto">
          <a:xfrm>
            <a:off x="1966913" y="2204864"/>
            <a:ext cx="5210175" cy="11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19649" y="4581128"/>
            <a:ext cx="62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Название и описание, должны быть краткими и чёткими;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5453" y="5003884"/>
            <a:ext cx="779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Название и описание, должны соответствовать содержанию страницы;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453" y="5435932"/>
            <a:ext cx="543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Название и описание, должны быть уникальными.</a:t>
            </a:r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6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7416" y="2564904"/>
            <a:ext cx="2805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i="1" dirty="0"/>
              <a:t>Уникальный;</a:t>
            </a:r>
          </a:p>
          <a:p>
            <a:pPr marL="342900" indent="-342900">
              <a:buAutoNum type="arabicPeriod"/>
            </a:pPr>
            <a:r>
              <a:rPr lang="ru-RU" b="1" i="1" dirty="0"/>
              <a:t>Краткий;</a:t>
            </a:r>
          </a:p>
          <a:p>
            <a:pPr marL="342900" indent="-342900">
              <a:buAutoNum type="arabicPeriod"/>
            </a:pPr>
            <a:r>
              <a:rPr lang="ru-RU" b="1" i="1" dirty="0"/>
              <a:t>Для пользователей!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2845" y="87026"/>
            <a:ext cx="201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Заголовки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7310" y="620688"/>
            <a:ext cx="498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Не стоит злоупотреблять тегами </a:t>
            </a:r>
            <a:r>
              <a:rPr lang="en-US" b="1" i="1" dirty="0">
                <a:solidFill>
                  <a:srgbClr val="0070C0"/>
                </a:solidFill>
              </a:rPr>
              <a:t>&lt;H1&gt; &lt;H2&gt;</a:t>
            </a:r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3254" y="1052736"/>
            <a:ext cx="599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Содержимое этих тегов должно быть лаконично, и соответствовать контенту который идёт после.</a:t>
            </a:r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5675" y="3717032"/>
            <a:ext cx="2648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Изображения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6594" y="4365104"/>
            <a:ext cx="600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Обязательно используйте атрибут </a:t>
            </a:r>
            <a:r>
              <a:rPr lang="en-US" b="1" i="1" dirty="0">
                <a:solidFill>
                  <a:srgbClr val="0070C0"/>
                </a:solidFill>
              </a:rPr>
              <a:t>alt=“”</a:t>
            </a:r>
            <a:r>
              <a:rPr lang="en-US" b="1" i="1" dirty="0"/>
              <a:t> </a:t>
            </a:r>
            <a:r>
              <a:rPr lang="ru-RU" b="1" i="1" dirty="0"/>
              <a:t>тега</a:t>
            </a:r>
            <a:r>
              <a:rPr lang="ru-RU" b="1" i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&lt;</a:t>
            </a:r>
            <a:r>
              <a:rPr lang="en-US" b="1" i="1" dirty="0" err="1">
                <a:solidFill>
                  <a:srgbClr val="0070C0"/>
                </a:solidFill>
              </a:rPr>
              <a:t>img</a:t>
            </a:r>
            <a:r>
              <a:rPr lang="en-US" b="1" i="1" dirty="0">
                <a:solidFill>
                  <a:srgbClr val="0070C0"/>
                </a:solidFill>
              </a:rPr>
              <a:t>&gt;</a:t>
            </a:r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8055" y="4787860"/>
            <a:ext cx="68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Информативное имя файла изображения – предпочтительнее.</a:t>
            </a:r>
            <a:endParaRPr lang="ru-RU" b="1" i="1" dirty="0">
              <a:solidFill>
                <a:srgbClr val="0070C0"/>
              </a:solidFill>
            </a:endParaRPr>
          </a:p>
        </p:txBody>
      </p:sp>
      <p:pic>
        <p:nvPicPr>
          <p:cNvPr id="22" name="Picture 2" descr="http://cdn3.wpbeginner.com/wp-content/uploads/2014/10/broken-img-alt-text.jpg"/>
          <p:cNvPicPr>
            <a:picLocks noChangeAspect="1" noChangeArrowheads="1"/>
          </p:cNvPicPr>
          <p:nvPr/>
        </p:nvPicPr>
        <p:blipFill>
          <a:blip r:embed="rId2" cstate="print"/>
          <a:srcRect l="17444" t="36118" r="30527"/>
          <a:stretch>
            <a:fillRect/>
          </a:stretch>
        </p:blipFill>
        <p:spPr bwMode="auto">
          <a:xfrm>
            <a:off x="3870499" y="5373216"/>
            <a:ext cx="1619027" cy="11201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043608" y="1802857"/>
            <a:ext cx="7272808" cy="41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1043608" y="3603057"/>
            <a:ext cx="7272808" cy="41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26313" y="1980129"/>
            <a:ext cx="4307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Содержимое / Контент</a:t>
            </a:r>
            <a:endParaRPr lang="ru-RU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862707" y="2958043"/>
            <a:ext cx="5418598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Рекомендация № </a:t>
            </a:r>
            <a:r>
              <a:rPr lang="ru-RU" sz="4800" b="1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или </a:t>
            </a:r>
          </a:p>
          <a:p>
            <a:pPr algn="ctr"/>
            <a:r>
              <a:rPr lang="uk-UA" sz="4800" dirty="0">
                <a:solidFill>
                  <a:schemeClr val="bg1"/>
                </a:solidFill>
              </a:rPr>
              <a:t>«О </a:t>
            </a:r>
            <a:r>
              <a:rPr lang="uk-UA" sz="4800" dirty="0" err="1" smtClean="0">
                <a:solidFill>
                  <a:schemeClr val="bg1"/>
                </a:solidFill>
              </a:rPr>
              <a:t>ссылках</a:t>
            </a:r>
            <a:r>
              <a:rPr lang="uk-UA" sz="4800" dirty="0" smtClean="0">
                <a:solidFill>
                  <a:schemeClr val="bg1"/>
                </a:solidFill>
              </a:rPr>
              <a:t>…»</a:t>
            </a:r>
            <a:endParaRPr lang="uk-U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55158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Ссылки </a:t>
            </a:r>
            <a:r>
              <a:rPr lang="ru-RU" sz="3200" b="1" dirty="0" smtClean="0">
                <a:solidFill>
                  <a:srgbClr val="0070C0"/>
                </a:solidFill>
              </a:rPr>
              <a:t>важный</a:t>
            </a:r>
            <a:r>
              <a:rPr lang="ru-RU" sz="3200" b="1" dirty="0" smtClean="0">
                <a:solidFill>
                  <a:srgbClr val="0070C0"/>
                </a:solidFill>
              </a:rPr>
              <a:t> </a:t>
            </a:r>
            <a:r>
              <a:rPr lang="ru-RU" sz="3200" b="1" dirty="0">
                <a:solidFill>
                  <a:srgbClr val="0070C0"/>
                </a:solidFill>
              </a:rPr>
              <a:t>источник «рейтинга» страницы в поисковой выдаче</a:t>
            </a:r>
          </a:p>
        </p:txBody>
      </p:sp>
      <p:pic>
        <p:nvPicPr>
          <p:cNvPr id="51202" name="Picture 2" descr="http://fecs.ru/wp-content/uploads/2013/10/responsive-design-exampl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1381" y="2348880"/>
            <a:ext cx="2976330" cy="2232248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>
            <a:off x="1403648" y="2960948"/>
            <a:ext cx="1080120" cy="93610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6876256" y="2960948"/>
            <a:ext cx="1008112" cy="10081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7544" y="317697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&lt;a&gt;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317697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&lt;a&gt;</a:t>
            </a:r>
            <a:endParaRPr lang="ru-RU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0968" y="5416636"/>
            <a:ext cx="7270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Не допускаем наличия «битых» ссылок</a:t>
            </a:r>
          </a:p>
        </p:txBody>
      </p:sp>
    </p:spTree>
    <p:extLst>
      <p:ext uri="{BB962C8B-B14F-4D97-AF65-F5344CB8AC3E}">
        <p14:creationId xmlns:p14="http://schemas.microsoft.com/office/powerpoint/2010/main" val="30719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908720"/>
            <a:ext cx="201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rgbClr val="0070C0"/>
                </a:solidFill>
              </a:rPr>
              <a:t>Ссылки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8613"/>
            <a:ext cx="8064896" cy="86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763688" y="3884855"/>
            <a:ext cx="5814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Якорный текст должен соответствовать содержимому страницы на которую ведёт ссылка.</a:t>
            </a:r>
          </a:p>
        </p:txBody>
      </p:sp>
    </p:spTree>
    <p:extLst>
      <p:ext uri="{BB962C8B-B14F-4D97-AF65-F5344CB8AC3E}">
        <p14:creationId xmlns:p14="http://schemas.microsoft.com/office/powerpoint/2010/main" val="1385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SEO </a:t>
            </a:r>
            <a:r>
              <a:rPr lang="en-US" sz="4400" dirty="0"/>
              <a:t>– </a:t>
            </a:r>
            <a:r>
              <a:rPr lang="ru-RU" sz="4400" dirty="0"/>
              <a:t>поисковая оптимизация</a:t>
            </a:r>
            <a:endParaRPr lang="uk-UA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836712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S</a:t>
            </a:r>
            <a:r>
              <a:rPr lang="en-US" sz="4400" dirty="0">
                <a:solidFill>
                  <a:srgbClr val="0070C0"/>
                </a:solidFill>
              </a:rPr>
              <a:t>earch </a:t>
            </a:r>
            <a:r>
              <a:rPr lang="en-US" sz="4400" b="1" dirty="0">
                <a:solidFill>
                  <a:srgbClr val="0070C0"/>
                </a:solidFill>
              </a:rPr>
              <a:t>E</a:t>
            </a:r>
            <a:r>
              <a:rPr lang="en-US" sz="4400" dirty="0">
                <a:solidFill>
                  <a:srgbClr val="0070C0"/>
                </a:solidFill>
              </a:rPr>
              <a:t>ngine </a:t>
            </a:r>
            <a:r>
              <a:rPr lang="en-US" sz="4400" b="1" dirty="0">
                <a:solidFill>
                  <a:srgbClr val="0070C0"/>
                </a:solidFill>
              </a:rPr>
              <a:t>O</a:t>
            </a:r>
            <a:r>
              <a:rPr lang="en-US" sz="4400" dirty="0">
                <a:solidFill>
                  <a:srgbClr val="0070C0"/>
                </a:solidFill>
              </a:rPr>
              <a:t>ptimization </a:t>
            </a:r>
            <a:endParaRPr lang="uk-UA" sz="4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2637" y="3348281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 чём вообще речь?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3723" y="897684"/>
            <a:ext cx="4108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</a:rPr>
              <a:t>Канонические ссылки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57767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Если одна и та же страница доступна по нескольким адресам, следует использовать каноническую ссылку. Это скажет поисковику, что не следует считать эти страницы дубликатами.</a:t>
            </a: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115616" y="4664169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947" y="4005064"/>
            <a:ext cx="7999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&lt;link </a:t>
            </a:r>
            <a:r>
              <a:rPr lang="en-US" sz="2400" b="1" dirty="0" err="1">
                <a:solidFill>
                  <a:srgbClr val="0070C0"/>
                </a:solidFill>
              </a:rPr>
              <a:t>rel</a:t>
            </a:r>
            <a:r>
              <a:rPr lang="en-US" sz="2400" b="1" dirty="0">
                <a:solidFill>
                  <a:srgbClr val="0070C0"/>
                </a:solidFill>
              </a:rPr>
              <a:t>="canonical" </a:t>
            </a:r>
            <a:r>
              <a:rPr lang="en-US" sz="2400" b="1" dirty="0" err="1">
                <a:solidFill>
                  <a:srgbClr val="0070C0"/>
                </a:solidFill>
              </a:rPr>
              <a:t>href</a:t>
            </a:r>
            <a:r>
              <a:rPr lang="en-US" sz="2400" b="1" dirty="0">
                <a:solidFill>
                  <a:srgbClr val="0070C0"/>
                </a:solidFill>
              </a:rPr>
              <a:t>=“http://site.com/superpage.php"&gt;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47664" y="5854335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support.google.com/webmasters/answer/139066?hl=ru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63770" y="3401705"/>
            <a:ext cx="7352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/>
              <a:t>Если страница имеет копию переведённую на другой язык, то при помощи тега </a:t>
            </a:r>
            <a:r>
              <a:rPr lang="en-US" sz="2000" b="1" i="1" dirty="0"/>
              <a:t>&lt;link&gt;</a:t>
            </a:r>
            <a:r>
              <a:rPr lang="ru-RU" sz="2000" b="1" i="1" dirty="0"/>
              <a:t>, это поможет поисковой системе выдавать посетителям из разных стран самый подходящий вариант страницы.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63770" y="1700808"/>
            <a:ext cx="7288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 err="1">
                <a:solidFill>
                  <a:srgbClr val="00B050"/>
                </a:solidFill>
              </a:rPr>
              <a:t>jp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>
                <a:solidFill>
                  <a:srgbClr val="00B050"/>
                </a:solidFill>
              </a:rPr>
              <a:t>japan/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31640" y="5867980"/>
            <a:ext cx="642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support.google.com/webmasters/answer/189077?hl=ru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620688"/>
            <a:ext cx="335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</a:rPr>
              <a:t>Языковые версии</a:t>
            </a:r>
            <a:endParaRPr lang="ru-RU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2466" y="1476073"/>
            <a:ext cx="4221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Атрибут </a:t>
            </a:r>
            <a:r>
              <a:rPr lang="en-US" sz="3200" b="1" dirty="0" err="1">
                <a:solidFill>
                  <a:srgbClr val="0070C0"/>
                </a:solidFill>
              </a:rPr>
              <a:t>rel</a:t>
            </a:r>
            <a:r>
              <a:rPr lang="en-US" sz="3200" b="1" dirty="0">
                <a:solidFill>
                  <a:srgbClr val="0070C0"/>
                </a:solidFill>
              </a:rPr>
              <a:t>=“</a:t>
            </a:r>
            <a:r>
              <a:rPr lang="en-US" sz="3200" b="1" dirty="0" err="1">
                <a:solidFill>
                  <a:srgbClr val="0070C0"/>
                </a:solidFill>
              </a:rPr>
              <a:t>nofollow</a:t>
            </a:r>
            <a:r>
              <a:rPr lang="en-US" sz="3200" b="1" dirty="0">
                <a:solidFill>
                  <a:srgbClr val="0070C0"/>
                </a:solidFill>
              </a:rPr>
              <a:t>”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6524" y="3221687"/>
            <a:ext cx="6193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&lt;a </a:t>
            </a:r>
            <a:r>
              <a:rPr lang="en-US" sz="2000" b="1" dirty="0" err="1">
                <a:solidFill>
                  <a:srgbClr val="0070C0"/>
                </a:solidFill>
              </a:rPr>
              <a:t>href</a:t>
            </a:r>
            <a:r>
              <a:rPr lang="en-US" sz="2000" b="1" dirty="0">
                <a:solidFill>
                  <a:srgbClr val="0070C0"/>
                </a:solidFill>
              </a:rPr>
              <a:t>=</a:t>
            </a:r>
            <a:r>
              <a:rPr lang="en-US" sz="2000" b="1" dirty="0">
                <a:solidFill>
                  <a:srgbClr val="0070C0"/>
                </a:solidFill>
                <a:hlinkClick r:id="rId2"/>
              </a:rPr>
              <a:t>“http://www.site.com</a:t>
            </a:r>
            <a:r>
              <a:rPr lang="en-US" sz="2000" b="1" dirty="0">
                <a:solidFill>
                  <a:srgbClr val="0070C0"/>
                </a:solidFill>
              </a:rPr>
              <a:t>” </a:t>
            </a:r>
            <a:r>
              <a:rPr lang="en-US" sz="2000" b="1" dirty="0" err="1">
                <a:solidFill>
                  <a:srgbClr val="0070C0"/>
                </a:solidFill>
              </a:rPr>
              <a:t>rel</a:t>
            </a:r>
            <a:r>
              <a:rPr lang="en-US" sz="2000" b="1" dirty="0">
                <a:solidFill>
                  <a:srgbClr val="0070C0"/>
                </a:solidFill>
              </a:rPr>
              <a:t>=“</a:t>
            </a:r>
            <a:r>
              <a:rPr lang="en-US" sz="2000" b="1" dirty="0" err="1">
                <a:solidFill>
                  <a:srgbClr val="0070C0"/>
                </a:solidFill>
              </a:rPr>
              <a:t>nofollow</a:t>
            </a:r>
            <a:r>
              <a:rPr lang="en-US" sz="2000" b="1" dirty="0">
                <a:solidFill>
                  <a:srgbClr val="0070C0"/>
                </a:solidFill>
              </a:rPr>
              <a:t>”&gt;site&lt;/a&gt;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4220507"/>
            <a:ext cx="742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Говорит поисковой систему, что не нужно следовать по этой ссылке.</a:t>
            </a:r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862707" y="2564904"/>
            <a:ext cx="54185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Рекомендация № </a:t>
            </a:r>
            <a:r>
              <a:rPr lang="ru-RU" sz="4800" b="1" dirty="0" smtClean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Мобильная версия</a:t>
            </a:r>
            <a:endParaRPr lang="uk-U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2692" y="972017"/>
            <a:ext cx="4650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Мобильная версия сайта</a:t>
            </a:r>
          </a:p>
        </p:txBody>
      </p:sp>
      <p:pic>
        <p:nvPicPr>
          <p:cNvPr id="51202" name="Picture 2" descr="http://fecs.ru/wp-content/uploads/2013/10/responsive-design-exampl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84784"/>
            <a:ext cx="6048672" cy="453650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699792" y="6112102"/>
            <a:ext cx="397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Тенденция к </a:t>
            </a:r>
            <a:r>
              <a:rPr lang="ru-RU" sz="2400" b="1" i="1" dirty="0" smtClean="0"/>
              <a:t>адаптивности</a:t>
            </a:r>
            <a:endParaRPr lang="ru-RU" sz="2400" b="1" i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5193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25193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Быстрее, </a:t>
            </a:r>
            <a:r>
              <a:rPr lang="ru-RU" sz="3200" b="1" dirty="0"/>
              <a:t>легче, удобнее</a:t>
            </a:r>
            <a:r>
              <a:rPr lang="ru-RU" sz="3200" b="1" dirty="0" smtClean="0"/>
              <a:t>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3998" y="6030580"/>
            <a:ext cx="5600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Не все тесты одинаково полезны</a:t>
            </a:r>
            <a:endParaRPr lang="ru-RU" sz="2800" b="1" i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04709"/>
            <a:ext cx="6390191" cy="4268507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1199997" y="5579948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3"/>
              </a:rPr>
              <a:t>https://developers.google.com/speed/pagespeed/insights/?hl=ru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98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827584" y="2336393"/>
            <a:ext cx="7634013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SMO</a:t>
            </a:r>
            <a:endParaRPr lang="ru-RU" sz="48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или</a:t>
            </a:r>
          </a:p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Не </a:t>
            </a:r>
            <a:r>
              <a:rPr lang="ru-RU" sz="4800" b="1" dirty="0">
                <a:solidFill>
                  <a:schemeClr val="bg1"/>
                </a:solidFill>
              </a:rPr>
              <a:t>поисковиками едиными</a:t>
            </a:r>
            <a:endParaRPr lang="uk-U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35558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Социальный </a:t>
            </a:r>
            <a:r>
              <a:rPr lang="ru-RU" sz="3200" b="1" dirty="0" smtClean="0"/>
              <a:t>сети, как источник посетителей, </a:t>
            </a:r>
            <a:r>
              <a:rPr lang="ru-RU" sz="3200" b="1" dirty="0"/>
              <a:t>в противовес поисковым системам</a:t>
            </a:r>
            <a:endParaRPr lang="uk-UA" sz="3200" dirty="0"/>
          </a:p>
        </p:txBody>
      </p:sp>
      <p:pic>
        <p:nvPicPr>
          <p:cNvPr id="53250" name="Picture 2" descr="http://i1.imgbb.ru/img6/a/9/9/a9981b13bb9a72c378b6a8369db5cb7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653" y="2060848"/>
            <a:ext cx="3321810" cy="2939803"/>
          </a:xfrm>
          <a:prstGeom prst="rect">
            <a:avLst/>
          </a:prstGeom>
          <a:noFill/>
        </p:spPr>
      </p:pic>
      <p:pic>
        <p:nvPicPr>
          <p:cNvPr id="53252" name="Picture 4" descr="https://xn----9sbckc8ehi3izc.xn--j1amh/wp-content/uploads/2015/12/Is-Google-Searching-for-the-Next-Big-Thing1.jpg"/>
          <p:cNvPicPr>
            <a:picLocks noChangeAspect="1" noChangeArrowheads="1"/>
          </p:cNvPicPr>
          <p:nvPr/>
        </p:nvPicPr>
        <p:blipFill rotWithShape="1">
          <a:blip r:embed="rId3" cstate="print"/>
          <a:srcRect l="11545" t="28377" r="12111" b="31245"/>
          <a:stretch/>
        </p:blipFill>
        <p:spPr bwMode="auto">
          <a:xfrm>
            <a:off x="396000" y="1952920"/>
            <a:ext cx="2556000" cy="756000"/>
          </a:xfrm>
          <a:prstGeom prst="rect">
            <a:avLst/>
          </a:prstGeom>
          <a:noFill/>
        </p:spPr>
      </p:pic>
      <p:pic>
        <p:nvPicPr>
          <p:cNvPr id="53254" name="Picture 6" descr="https://upload.wikimedia.org/wikipedia/commons/thumb/9/91/Yandex_logo_en.svg/2000px-Yandex_logo_en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987" y="3212976"/>
            <a:ext cx="1567608" cy="615286"/>
          </a:xfrm>
          <a:prstGeom prst="rect">
            <a:avLst/>
          </a:prstGeom>
          <a:noFill/>
        </p:spPr>
      </p:pic>
      <p:pic>
        <p:nvPicPr>
          <p:cNvPr id="53256" name="Picture 8" descr="http://rack.1.mshcdn.com/media/ZgkyMDEzLzA5LzE2L2JjL0Jpbmdsb2dvb3JhLmFkYjJkLnBuZwpwCXRodW1iCTEyMDB4OTYwMD4/996d9598/35b/Bing-logo-orange-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725144"/>
            <a:ext cx="1880446" cy="722504"/>
          </a:xfrm>
          <a:prstGeom prst="rect">
            <a:avLst/>
          </a:prstGeom>
          <a:noFill/>
        </p:spPr>
      </p:pic>
      <p:pic>
        <p:nvPicPr>
          <p:cNvPr id="53258" name="Picture 10" descr="https://www.facebook.com/images/fb_icon_325x3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0010" y="1845184"/>
            <a:ext cx="1225763" cy="1225763"/>
          </a:xfrm>
          <a:prstGeom prst="rect">
            <a:avLst/>
          </a:prstGeom>
          <a:noFill/>
        </p:spPr>
      </p:pic>
      <p:pic>
        <p:nvPicPr>
          <p:cNvPr id="53260" name="Picture 12" descr="https://hsto.org/storage2/7ac/0d8/26a/7ac0d826a596f4388cb537f04617fcf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20010" y="3284583"/>
            <a:ext cx="1300116" cy="1296545"/>
          </a:xfrm>
          <a:prstGeom prst="rect">
            <a:avLst/>
          </a:prstGeom>
          <a:noFill/>
        </p:spPr>
      </p:pic>
      <p:sp>
        <p:nvSpPr>
          <p:cNvPr id="53262" name="AutoShape 14" descr="Картинки по запросу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64" name="AutoShape 16" descr="Картинки по запросу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66" name="AutoShape 18" descr="Картинки по запросу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8" name="Picture 2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3879" y="4423335"/>
            <a:ext cx="1786593" cy="1786593"/>
          </a:xfrm>
          <a:prstGeom prst="rect">
            <a:avLst/>
          </a:prstGeom>
          <a:noFill/>
        </p:spPr>
      </p:pic>
      <p:sp>
        <p:nvSpPr>
          <p:cNvPr id="1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162880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Оптимизация для социальных медиа </a:t>
            </a:r>
            <a:r>
              <a:rPr lang="ru-RU" sz="2400" dirty="0"/>
              <a:t>(</a:t>
            </a:r>
            <a:r>
              <a:rPr lang="ru-RU" sz="2400" b="1" dirty="0"/>
              <a:t>SMO</a:t>
            </a:r>
            <a:r>
              <a:rPr lang="ru-RU" sz="2400" dirty="0"/>
              <a:t>) предназначена не для поисковых машин, а для социальных сетей и блогов, чтобы привлечь оттуда трафик к себе на сайт или сформировать сообщество по интересам внутри социального ресурса.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При этом </a:t>
            </a:r>
            <a:r>
              <a:rPr lang="ru-RU" sz="2400" b="1" dirty="0"/>
              <a:t>задача</a:t>
            </a:r>
            <a:r>
              <a:rPr lang="ru-RU" sz="2400" dirty="0"/>
              <a:t> оптимизатора меняется с оптимизации для поисковых систем, на оптимизацию для людей — в том числе на создание интересного, «вирусного» </a:t>
            </a:r>
            <a:r>
              <a:rPr lang="ru-RU" sz="2400" dirty="0" err="1"/>
              <a:t>контента</a:t>
            </a:r>
            <a:r>
              <a:rPr lang="ru-RU" sz="2400" dirty="0"/>
              <a:t>.</a:t>
            </a:r>
          </a:p>
          <a:p>
            <a:pPr marL="342900" indent="-342900"/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17232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>
                <a:solidFill>
                  <a:srgbClr val="0070C0"/>
                </a:solidFill>
              </a:rPr>
              <a:t>Контент</a:t>
            </a:r>
            <a:r>
              <a:rPr lang="ru-RU" sz="4000" b="1" dirty="0">
                <a:solidFill>
                  <a:srgbClr val="0070C0"/>
                </a:solidFill>
              </a:rPr>
              <a:t>!</a:t>
            </a:r>
            <a:endParaRPr lang="uk-UA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2068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SMO (social media optimization)</a:t>
            </a:r>
            <a:endParaRPr lang="uk-UA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70489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70C0"/>
                </a:solidFill>
              </a:rPr>
              <a:t>Постулаты </a:t>
            </a:r>
            <a:r>
              <a:rPr lang="en-US" sz="4000" b="1" dirty="0" smtClean="0">
                <a:solidFill>
                  <a:srgbClr val="0070C0"/>
                </a:solidFill>
              </a:rPr>
              <a:t>SMO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i="1" dirty="0"/>
              <a:t>Уникальный оригинальный </a:t>
            </a:r>
            <a:r>
              <a:rPr lang="ru-RU" sz="2400" b="1" i="1" dirty="0" err="1"/>
              <a:t>контент</a:t>
            </a:r>
            <a:r>
              <a:rPr lang="ru-RU" sz="2400" b="1" i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/>
              <a:t>Регулярное обновление </a:t>
            </a:r>
            <a:r>
              <a:rPr lang="ru-RU" sz="2400" b="1" i="1" dirty="0" err="1"/>
              <a:t>контента</a:t>
            </a:r>
            <a:r>
              <a:rPr lang="ru-RU" sz="2400" b="1" i="1" dirty="0"/>
              <a:t> (два-три раза в неделю);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 err="1"/>
              <a:t>Тематичность</a:t>
            </a:r>
            <a:r>
              <a:rPr lang="ru-RU" sz="2400" b="1" i="1" dirty="0"/>
              <a:t> </a:t>
            </a:r>
            <a:r>
              <a:rPr lang="ru-RU" sz="2400" b="1" i="1" dirty="0" err="1"/>
              <a:t>контента</a:t>
            </a:r>
            <a:r>
              <a:rPr lang="ru-RU" sz="2400" b="1" i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/>
              <a:t>Размер публикации не менее 5 абзацев;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 err="1"/>
              <a:t>Контент</a:t>
            </a:r>
            <a:r>
              <a:rPr lang="ru-RU" sz="2400" b="1" i="1" dirty="0"/>
              <a:t> — повод для беседы, а не энциклопедическое знание;</a:t>
            </a:r>
            <a:endParaRPr lang="en-US" sz="2400" b="1" i="1" dirty="0"/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/>
              <a:t>Возможность быстро и удобно «делиться» </a:t>
            </a:r>
            <a:r>
              <a:rPr lang="ru-RU" sz="2400" b="1" i="1" dirty="0" err="1"/>
              <a:t>контентом</a:t>
            </a:r>
            <a:r>
              <a:rPr lang="ru-RU" sz="2400" b="1" i="1" dirty="0"/>
              <a:t>.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SEO </a:t>
            </a:r>
            <a:r>
              <a:rPr lang="en-US" sz="4400" dirty="0"/>
              <a:t>– </a:t>
            </a:r>
            <a:r>
              <a:rPr lang="ru-RU" sz="4400" dirty="0"/>
              <a:t>поисковая оптимизация</a:t>
            </a:r>
            <a:endParaRPr lang="uk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560840" cy="496674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618" y="1556792"/>
            <a:ext cx="7336261" cy="403244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2527" y="404664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70C0"/>
                </a:solidFill>
              </a:rPr>
              <a:t>OpenGraph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391" y="1340768"/>
            <a:ext cx="7439025" cy="393382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2527" y="404664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70C0"/>
                </a:solidFill>
              </a:rPr>
              <a:t>OpenGraph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67098" y="5745450"/>
            <a:ext cx="3259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http://ogp.me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789519" y="2708920"/>
            <a:ext cx="55959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Инструменты</a:t>
            </a:r>
            <a:endParaRPr lang="uk-UA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340767"/>
            <a:ext cx="5688632" cy="425041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71600" y="31465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Инструмент показывающий популярность поисковых запросов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78679" y="5642084"/>
            <a:ext cx="5698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https://www.google.com.ua/trends/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0120" y="6237312"/>
            <a:ext cx="7124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Был аналогичный </a:t>
            </a:r>
            <a:r>
              <a:rPr lang="ru-RU" sz="2000" i="1" dirty="0"/>
              <a:t>сервис от Яндекса </a:t>
            </a:r>
            <a:r>
              <a:rPr lang="en-US" sz="2000" i="1" dirty="0">
                <a:hlinkClick r:id="rId4"/>
              </a:rPr>
              <a:t>https://wordstat.yandex.ua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4910" y="262342"/>
            <a:ext cx="4734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Сбор и анализ статистики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1274" y="980728"/>
            <a:ext cx="3028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Google Analytics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54379" y="6133995"/>
            <a:ext cx="4635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hlinkClick r:id="rId2"/>
              </a:rPr>
              <a:t>https://www.google.com/analytics/</a:t>
            </a:r>
            <a:endParaRPr lang="en-US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72816"/>
            <a:ext cx="6014032" cy="424444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4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92371" y="2937718"/>
            <a:ext cx="4990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Будет полезным</a:t>
            </a:r>
            <a:endParaRPr lang="uk-U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432" y="22551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 105 сервисов для SEO-специалистов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9856" y="5766355"/>
            <a:ext cx="7110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hlinkClick r:id="rId2"/>
              </a:rPr>
              <a:t>https://www.seonews.ru/analytics/105-servisov-dlya-seo-spetsialistov/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052736"/>
            <a:ext cx="4460978" cy="453483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008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323528" y="2673494"/>
            <a:ext cx="8568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</a:rPr>
              <a:t>Делайте сайты для людей, а не для </a:t>
            </a:r>
            <a:r>
              <a:rPr lang="ru-RU" sz="4400" dirty="0" smtClean="0">
                <a:solidFill>
                  <a:srgbClr val="FFFF00"/>
                </a:solidFill>
              </a:rPr>
              <a:t>машин </a:t>
            </a:r>
            <a:r>
              <a:rPr lang="ru-RU" sz="4400" dirty="0">
                <a:solidFill>
                  <a:srgbClr val="FFFF00"/>
                </a:solidFill>
              </a:rPr>
              <a:t>- это лучшее </a:t>
            </a:r>
            <a:r>
              <a:rPr lang="en-US" sz="4400" dirty="0">
                <a:solidFill>
                  <a:srgbClr val="FFFF00"/>
                </a:solidFill>
              </a:rPr>
              <a:t>SEO</a:t>
            </a:r>
            <a:r>
              <a:rPr lang="ru-RU" sz="4400" dirty="0">
                <a:solidFill>
                  <a:srgbClr val="FFFF00"/>
                </a:solidFill>
              </a:rPr>
              <a:t>/</a:t>
            </a:r>
            <a:r>
              <a:rPr lang="en-US" sz="4400" dirty="0">
                <a:solidFill>
                  <a:srgbClr val="FFFF00"/>
                </a:solidFill>
              </a:rPr>
              <a:t>SMO</a:t>
            </a:r>
            <a:endParaRPr lang="uk-UA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SEO </a:t>
            </a:r>
            <a:r>
              <a:rPr lang="en-US" sz="4400" dirty="0"/>
              <a:t>– </a:t>
            </a:r>
            <a:r>
              <a:rPr lang="ru-RU" sz="4400" dirty="0"/>
              <a:t>поисковая оптимизация</a:t>
            </a:r>
            <a:endParaRPr lang="uk-UA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96623"/>
            <a:ext cx="7488832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Без хорошей позиции в поисковой выдаче у сайта почти нет шансов заполучить посетителей</a:t>
            </a:r>
            <a:r>
              <a:rPr lang="en-US" sz="2400" i="1" dirty="0"/>
              <a:t> (</a:t>
            </a:r>
            <a:r>
              <a:rPr lang="ru-RU" sz="2400" i="1" dirty="0"/>
              <a:t>громадные суммы на рекламу не в счёт</a:t>
            </a:r>
            <a:r>
              <a:rPr lang="en-US" sz="2400" i="1" dirty="0"/>
              <a:t>)</a:t>
            </a:r>
            <a:r>
              <a:rPr lang="ru-RU" sz="2400" i="1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467909"/>
            <a:ext cx="7488832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Посетители пришедшие через поисковую систему – 100% целевая аудитория.</a:t>
            </a: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SEO </a:t>
            </a:r>
            <a:r>
              <a:rPr lang="en-US" sz="4400" dirty="0"/>
              <a:t>– </a:t>
            </a:r>
            <a:r>
              <a:rPr lang="ru-RU" sz="4400" dirty="0"/>
              <a:t>поисковая оптимизация</a:t>
            </a:r>
            <a:endParaRPr lang="uk-UA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96623"/>
            <a:ext cx="7488832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Цель владельца сайта – быть повыше в поисковой выдаче, по тем или иным ключевым словам. Иначе ссылку на его сайт даже не увидят.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467909"/>
            <a:ext cx="7488832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Цель поисковой системы – находить сайты максимально соответствующие поисковым запросам посетителей.  Иначе поисковой системой пользоваться не будут.</a:t>
            </a: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SEO </a:t>
            </a:r>
            <a:r>
              <a:rPr lang="en-US" sz="4400" dirty="0"/>
              <a:t>– </a:t>
            </a:r>
            <a:r>
              <a:rPr lang="ru-RU" sz="4400" dirty="0"/>
              <a:t>поисковая оптимизация</a:t>
            </a:r>
            <a:endParaRPr lang="uk-UA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488832" cy="8309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Поисковая система ранжирует сайты по своим внутренним правилам (коммерческая тайна).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372687"/>
            <a:ext cx="748883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«Специалисты» по </a:t>
            </a:r>
            <a:r>
              <a:rPr lang="en-US" sz="2400" i="1" dirty="0"/>
              <a:t>SEO </a:t>
            </a:r>
            <a:r>
              <a:rPr lang="ru-RU" sz="2400" i="1" dirty="0"/>
              <a:t>пытаются угадать эти правила (иногда успешно), и начинают злоупотреблять полученной информацией.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861048"/>
            <a:ext cx="7488832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Разработчики поисковой системы наблюдая злоупотребления – усовершенствуют алгоритм ранжирования, а попутно еще и «штрафуют» сайты который особо «отличись».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872" y="5661248"/>
            <a:ext cx="490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Такой цикл продолжается уже не первый год…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Официальное руководство от </a:t>
            </a:r>
            <a:r>
              <a:rPr lang="en-US" sz="3200" b="1" dirty="0"/>
              <a:t>Google </a:t>
            </a:r>
            <a:r>
              <a:rPr lang="ru-RU" sz="3200" b="1" dirty="0"/>
              <a:t>по поисковой оптимизации сайта</a:t>
            </a:r>
            <a:endParaRPr lang="uk-UA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1412776"/>
            <a:ext cx="5591175" cy="36957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971600" y="5517232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hlinkClick r:id="rId3"/>
              </a:rPr>
              <a:t>http://g.co/seoguide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862701" y="2336393"/>
            <a:ext cx="5418598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Рекомендация № </a:t>
            </a:r>
            <a:r>
              <a:rPr lang="en-US" sz="4800" b="1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и</a:t>
            </a:r>
            <a:r>
              <a:rPr lang="ru-RU" sz="4000" b="1" dirty="0" smtClean="0">
                <a:solidFill>
                  <a:schemeClr val="bg1"/>
                </a:solidFill>
              </a:rPr>
              <a:t>ли </a:t>
            </a:r>
          </a:p>
          <a:p>
            <a:pPr algn="ctr"/>
            <a:r>
              <a:rPr lang="uk-UA" sz="4800" dirty="0" smtClean="0">
                <a:solidFill>
                  <a:schemeClr val="bg1"/>
                </a:solidFill>
              </a:rPr>
              <a:t>«О стандартах…»</a:t>
            </a:r>
            <a:endParaRPr lang="uk-U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209" y="1067252"/>
            <a:ext cx="5969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</a:rPr>
              <a:t>Следуем стандартам!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443" y="3515524"/>
            <a:ext cx="5901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FF0000"/>
                </a:solidFill>
              </a:rPr>
              <a:t>Выносим </a:t>
            </a:r>
            <a:r>
              <a:rPr lang="en-US" sz="4800" b="1" dirty="0">
                <a:solidFill>
                  <a:srgbClr val="FF0000"/>
                </a:solidFill>
              </a:rPr>
              <a:t>JS </a:t>
            </a:r>
            <a:r>
              <a:rPr lang="ru-RU" sz="4800" b="1" dirty="0">
                <a:solidFill>
                  <a:srgbClr val="FF0000"/>
                </a:solidFill>
              </a:rPr>
              <a:t>и </a:t>
            </a:r>
            <a:r>
              <a:rPr lang="en-US" sz="4800" b="1" dirty="0">
                <a:solidFill>
                  <a:srgbClr val="FF0000"/>
                </a:solidFill>
              </a:rPr>
              <a:t>CSS </a:t>
            </a:r>
            <a:r>
              <a:rPr lang="ru-RU" sz="4800" b="1" dirty="0">
                <a:solidFill>
                  <a:srgbClr val="FF0000"/>
                </a:solidFill>
              </a:rPr>
              <a:t>в отдельные файлы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2862" y="263865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4755</TotalTime>
  <Words>831</Words>
  <Application>Microsoft Office PowerPoint</Application>
  <PresentationFormat>Экран (4:3)</PresentationFormat>
  <Paragraphs>151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646</cp:revision>
  <dcterms:created xsi:type="dcterms:W3CDTF">2014-11-20T09:08:59Z</dcterms:created>
  <dcterms:modified xsi:type="dcterms:W3CDTF">2018-04-04T07:48:05Z</dcterms:modified>
</cp:coreProperties>
</file>