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540" r:id="rId2"/>
    <p:sldId id="553" r:id="rId3"/>
    <p:sldId id="520" r:id="rId4"/>
    <p:sldId id="522" r:id="rId5"/>
    <p:sldId id="521" r:id="rId6"/>
    <p:sldId id="523" r:id="rId7"/>
    <p:sldId id="524" r:id="rId8"/>
    <p:sldId id="525" r:id="rId9"/>
    <p:sldId id="526" r:id="rId10"/>
    <p:sldId id="527" r:id="rId11"/>
    <p:sldId id="531" r:id="rId12"/>
    <p:sldId id="542" r:id="rId13"/>
    <p:sldId id="536" r:id="rId14"/>
    <p:sldId id="530" r:id="rId15"/>
    <p:sldId id="532" r:id="rId16"/>
    <p:sldId id="528" r:id="rId17"/>
    <p:sldId id="533" r:id="rId18"/>
    <p:sldId id="537" r:id="rId19"/>
    <p:sldId id="538" r:id="rId20"/>
    <p:sldId id="546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20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10.12.2017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15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501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114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10.12.2017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6.jpe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tv.te-st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t.volnytsia.org/" TargetMode="Externa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.ua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courses.dp.ua/feedback/we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5491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Жизненный цикл сайта</a:t>
            </a:r>
            <a:endParaRPr lang="uk-UA" sz="6600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Наполнение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23628" y="1052736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1" dirty="0"/>
              <a:t> </a:t>
            </a:r>
            <a:r>
              <a:rPr lang="ru-RU" sz="2800" i="1" dirty="0"/>
              <a:t>составление текстов;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/>
              <a:t> </a:t>
            </a:r>
            <a:r>
              <a:rPr lang="ru-RU" sz="2800" i="1" dirty="0"/>
              <a:t>согласование текстов с заказчиком;</a:t>
            </a:r>
          </a:p>
          <a:p>
            <a:pPr>
              <a:buFont typeface="Arial" pitchFamily="34" charset="0"/>
              <a:buChar char="•"/>
            </a:pPr>
            <a:r>
              <a:rPr lang="en-US" sz="2800" i="1" dirty="0"/>
              <a:t> </a:t>
            </a:r>
            <a:r>
              <a:rPr lang="ru-RU" sz="2800" i="1" dirty="0"/>
              <a:t>составление </a:t>
            </a:r>
            <a:r>
              <a:rPr lang="ru-RU" sz="2800" i="1" dirty="0" err="1"/>
              <a:t>МЕТА-данных</a:t>
            </a:r>
            <a:r>
              <a:rPr lang="ru-RU" sz="2800" i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501008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i="1" dirty="0"/>
              <a:t> </a:t>
            </a:r>
            <a:r>
              <a:rPr lang="ru-RU" sz="2800" b="1" i="1" dirty="0">
                <a:solidFill>
                  <a:schemeClr val="accent6">
                    <a:lumMod val="75000"/>
                  </a:schemeClr>
                </a:solidFill>
              </a:rPr>
              <a:t>Текст – основной носитель информации в интернете  (фото).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i="1" dirty="0"/>
              <a:t> Текстовое содержание сайта соответствует интересам и задачам пользователей  (</a:t>
            </a:r>
            <a:r>
              <a:rPr lang="ru-RU" sz="2800" b="1" i="1" dirty="0"/>
              <a:t>помним о </a:t>
            </a:r>
            <a:r>
              <a:rPr lang="en-US" sz="2800" b="1" i="1" dirty="0"/>
              <a:t>SEO</a:t>
            </a:r>
            <a:r>
              <a:rPr lang="ru-RU" sz="2800" i="1" dirty="0"/>
              <a:t>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48" y="587901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FF0000"/>
                </a:solidFill>
              </a:rPr>
              <a:t>Контент</a:t>
            </a:r>
            <a:r>
              <a:rPr lang="ru-RU" sz="3600" b="1" dirty="0">
                <a:solidFill>
                  <a:srgbClr val="FF0000"/>
                </a:solidFill>
              </a:rPr>
              <a:t> – будет продавать!!!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249289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>
                <a:solidFill>
                  <a:srgbClr val="00B050"/>
                </a:solidFill>
              </a:rPr>
              <a:t>Контент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540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7. Выгрузка в сеть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052736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i="1" dirty="0" err="1"/>
              <a:t>Хостинг</a:t>
            </a:r>
            <a:r>
              <a:rPr lang="ru-RU" sz="2800" i="1" dirty="0"/>
              <a:t> (выбор, покупка, настройка);</a:t>
            </a:r>
          </a:p>
          <a:p>
            <a:pPr marL="514350" indent="-514350">
              <a:buAutoNum type="arabicPeriod"/>
            </a:pPr>
            <a:r>
              <a:rPr lang="ru-RU" sz="2800" i="1" dirty="0"/>
              <a:t>Перенос сайта на </a:t>
            </a:r>
            <a:r>
              <a:rPr lang="ru-RU" sz="2800" i="1" dirty="0" err="1"/>
              <a:t>хостинг</a:t>
            </a:r>
            <a:r>
              <a:rPr lang="ru-RU" sz="2800" i="1" dirty="0"/>
              <a:t>;</a:t>
            </a:r>
          </a:p>
          <a:p>
            <a:pPr marL="514350" indent="-514350">
              <a:buAutoNum type="arabicPeriod"/>
            </a:pPr>
            <a:r>
              <a:rPr lang="ru-RU" sz="2800" b="1" i="1" dirty="0" err="1">
                <a:solidFill>
                  <a:schemeClr val="accent6">
                    <a:lumMod val="75000"/>
                  </a:schemeClr>
                </a:solidFill>
              </a:rPr>
              <a:t>Тестрирование</a:t>
            </a:r>
            <a:r>
              <a:rPr lang="ru-RU" sz="2800" b="1" i="1" dirty="0">
                <a:solidFill>
                  <a:schemeClr val="accent6">
                    <a:lumMod val="75000"/>
                  </a:schemeClr>
                </a:solidFill>
              </a:rPr>
              <a:t>!!!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10960" y="2716465"/>
            <a:ext cx="3066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Что надо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55576" y="3220521"/>
            <a:ext cx="77768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200" i="1" dirty="0"/>
              <a:t>Во всех ли современных браузерах работает сайт? 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i="1" dirty="0"/>
              <a:t>Все ли необходимые материалы размещены? 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i="1" dirty="0"/>
              <a:t>Все ли программные компоненты работают слаженно и четко?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i="1" dirty="0"/>
              <a:t>Нет ли битых ссылок, пустые страницы, </a:t>
            </a:r>
            <a:r>
              <a:rPr lang="ru-RU" sz="2200" b="1" i="1" dirty="0" err="1"/>
              <a:t>sitemap.xml</a:t>
            </a:r>
            <a:r>
              <a:rPr lang="ru-RU" sz="2200" i="1" dirty="0"/>
              <a:t>, </a:t>
            </a:r>
            <a:r>
              <a:rPr lang="ru-RU" sz="2200" b="1" i="1" dirty="0" err="1"/>
              <a:t>robots.txt</a:t>
            </a:r>
            <a:r>
              <a:rPr lang="ru-RU" sz="2200" i="1" dirty="0"/>
              <a:t>, статистика, инструменты </a:t>
            </a:r>
            <a:r>
              <a:rPr lang="ru-RU" sz="2200" i="1" dirty="0" err="1"/>
              <a:t>веб-мастера</a:t>
            </a:r>
            <a:r>
              <a:rPr lang="ru-RU" sz="2200" i="1" dirty="0"/>
              <a:t>, регистрация в ПС, каталоги, интеграция соц.сети, почта, </a:t>
            </a:r>
            <a:r>
              <a:rPr lang="ru-RU" sz="2200" b="1" i="1" dirty="0" err="1"/>
              <a:t>www</a:t>
            </a:r>
            <a:r>
              <a:rPr lang="ru-RU" sz="2200" b="1" i="1" dirty="0"/>
              <a:t> / </a:t>
            </a:r>
            <a:r>
              <a:rPr lang="ru-RU" sz="2200" i="1" dirty="0"/>
              <a:t>без </a:t>
            </a:r>
            <a:r>
              <a:rPr lang="ru-RU" sz="2200" b="1" i="1" dirty="0" err="1"/>
              <a:t>www</a:t>
            </a:r>
            <a:r>
              <a:rPr lang="ru-RU" sz="2200" i="1" dirty="0"/>
              <a:t>)...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628800"/>
            <a:ext cx="82809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 только после всего этого…</a:t>
            </a:r>
          </a:p>
          <a:p>
            <a:pPr algn="ctr"/>
            <a:r>
              <a:rPr lang="ru-RU" sz="2800" b="1" dirty="0">
                <a:solidFill>
                  <a:srgbClr val="00B050"/>
                </a:solidFill>
              </a:rPr>
              <a:t> </a:t>
            </a:r>
            <a:r>
              <a:rPr lang="ru-RU" sz="7200" b="1" dirty="0">
                <a:solidFill>
                  <a:srgbClr val="00B050"/>
                </a:solidFill>
              </a:rPr>
              <a:t>Презентация работы заказчику</a:t>
            </a:r>
            <a:endParaRPr lang="uk-UA" sz="2800" b="1" dirty="0">
              <a:solidFill>
                <a:srgbClr val="00B05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Доменное имя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23628" y="1196752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i="1" dirty="0"/>
              <a:t> кто должен покупать, кто владеет?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/>
              <a:t>где покупать?</a:t>
            </a:r>
          </a:p>
          <a:p>
            <a:pPr>
              <a:buFont typeface="Arial" pitchFamily="34" charset="0"/>
              <a:buChar char="•"/>
            </a:pPr>
            <a:r>
              <a:rPr lang="ru-RU" sz="2800" i="1" dirty="0"/>
              <a:t> какой адрес, доменную зону выбрать?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48" y="2996952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web.dev.courses.dp.ua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</a:rPr>
              <a:t>web.dev.courses.com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</a:rPr>
              <a:t>web-dev-courses.com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</a:rPr>
              <a:t>webdevcourses.com</a:t>
            </a:r>
          </a:p>
          <a:p>
            <a:pPr algn="ctr"/>
            <a:r>
              <a:rPr lang="en-US" sz="4400" b="1" dirty="0">
                <a:solidFill>
                  <a:srgbClr val="00B050"/>
                </a:solidFill>
              </a:rPr>
              <a:t>wdc.edu</a:t>
            </a:r>
            <a:endParaRPr lang="uk-UA" sz="4400" b="1" dirty="0">
              <a:solidFill>
                <a:srgbClr val="00B05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26064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70C0"/>
                </a:solidFill>
              </a:rPr>
              <a:t>ЖЦ </a:t>
            </a:r>
            <a:r>
              <a:rPr lang="ru-RU" sz="5400" b="1" dirty="0" err="1">
                <a:solidFill>
                  <a:srgbClr val="0070C0"/>
                </a:solidFill>
              </a:rPr>
              <a:t>веб-сайта</a:t>
            </a:r>
            <a:endParaRPr lang="uk-UA" sz="5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i="1" dirty="0"/>
              <a:t>Маркетинговое планирование;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/>
              <a:t>Техническое проектирование;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/>
              <a:t>Дизайн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/>
              <a:t>Верстка;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/>
              <a:t>Программирование (</a:t>
            </a:r>
            <a:r>
              <a:rPr lang="en-US" sz="2400" i="1" dirty="0"/>
              <a:t>CMS</a:t>
            </a:r>
            <a:r>
              <a:rPr lang="ru-RU" sz="2400" i="1" dirty="0"/>
              <a:t>);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ru-RU" sz="2400" i="1" dirty="0"/>
              <a:t>Наполнение;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i="1" dirty="0"/>
              <a:t>Отладка, загрузка в сеть, тестирование.</a:t>
            </a:r>
            <a:endParaRPr lang="en-US" sz="2400" i="1" dirty="0"/>
          </a:p>
          <a:p>
            <a:pPr marL="514350" indent="-514350">
              <a:buFont typeface="Arial" pitchFamily="34" charset="0"/>
              <a:buChar char="•"/>
            </a:pPr>
            <a:endParaRPr lang="ru-RU" sz="2400" i="1" dirty="0">
              <a:solidFill>
                <a:srgbClr val="7030A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uk-UA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4293096"/>
            <a:ext cx="7128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i="1" dirty="0">
                <a:solidFill>
                  <a:srgbClr val="C00000"/>
                </a:solidFill>
              </a:rPr>
              <a:t>Продление домена/</a:t>
            </a:r>
            <a:r>
              <a:rPr lang="ru-RU" sz="2800" i="1" dirty="0" err="1">
                <a:solidFill>
                  <a:srgbClr val="C00000"/>
                </a:solidFill>
              </a:rPr>
              <a:t>хостнга</a:t>
            </a:r>
            <a:r>
              <a:rPr lang="ru-RU" sz="2800" i="1" dirty="0">
                <a:solidFill>
                  <a:srgbClr val="C00000"/>
                </a:solidFill>
              </a:rPr>
              <a:t>;</a:t>
            </a:r>
            <a:endParaRPr lang="uk-UA" sz="2800" i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i="1" dirty="0">
                <a:solidFill>
                  <a:srgbClr val="C00000"/>
                </a:solidFill>
              </a:rPr>
              <a:t>Сопровождение и обслуживание;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i="1" dirty="0">
                <a:solidFill>
                  <a:srgbClr val="C00000"/>
                </a:solidFill>
              </a:rPr>
              <a:t>Продвижение в поисковых системах</a:t>
            </a:r>
            <a:r>
              <a:rPr lang="en-US" sz="2800" i="1" dirty="0">
                <a:solidFill>
                  <a:srgbClr val="C00000"/>
                </a:solidFill>
              </a:rPr>
              <a:t> SEO</a:t>
            </a:r>
            <a:r>
              <a:rPr lang="ru-RU" sz="2800" i="1" dirty="0">
                <a:solidFill>
                  <a:srgbClr val="C00000"/>
                </a:solidFill>
              </a:rPr>
              <a:t>;</a:t>
            </a:r>
            <a:endParaRPr lang="en-US" sz="2800" i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i="1" dirty="0">
                <a:solidFill>
                  <a:srgbClr val="C00000"/>
                </a:solidFill>
              </a:rPr>
              <a:t>Реклама (рассылки, контекстная реклама, </a:t>
            </a:r>
            <a:r>
              <a:rPr lang="ru-RU" sz="2800" i="1" dirty="0" err="1">
                <a:solidFill>
                  <a:srgbClr val="C00000"/>
                </a:solidFill>
              </a:rPr>
              <a:t>баннерная</a:t>
            </a:r>
            <a:r>
              <a:rPr lang="ru-RU" sz="2800" i="1" dirty="0">
                <a:solidFill>
                  <a:srgbClr val="C00000"/>
                </a:solidFill>
              </a:rPr>
              <a:t>, </a:t>
            </a:r>
            <a:r>
              <a:rPr lang="ru-RU" sz="2800" i="1" dirty="0" err="1">
                <a:solidFill>
                  <a:srgbClr val="C00000"/>
                </a:solidFill>
              </a:rPr>
              <a:t>оффлайн</a:t>
            </a:r>
            <a:r>
              <a:rPr lang="ru-RU" sz="2800" i="1" dirty="0">
                <a:solidFill>
                  <a:srgbClr val="C00000"/>
                </a:solidFill>
              </a:rPr>
              <a:t>).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55576" y="4149080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Продление домена, </a:t>
            </a:r>
            <a:r>
              <a:rPr lang="ru-RU" sz="4400" b="1" dirty="0" err="1"/>
              <a:t>хостинга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249577"/>
            <a:ext cx="7848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i="1" dirty="0"/>
              <a:t> непрерывная работоспособность сайта;</a:t>
            </a:r>
            <a:endParaRPr lang="en-US" sz="3200" i="1" dirty="0"/>
          </a:p>
          <a:p>
            <a:pPr>
              <a:buFont typeface="Arial" pitchFamily="34" charset="0"/>
              <a:buChar char="•"/>
            </a:pPr>
            <a:r>
              <a:rPr lang="en-US" sz="3200" i="1" dirty="0"/>
              <a:t> </a:t>
            </a:r>
            <a:r>
              <a:rPr lang="ru-RU" sz="3200" i="1" dirty="0"/>
              <a:t>репутация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3200" i="1" dirty="0"/>
              <a:t> контекстная реклама;</a:t>
            </a:r>
          </a:p>
          <a:p>
            <a:pPr>
              <a:buFont typeface="Arial" pitchFamily="34" charset="0"/>
              <a:buChar char="•"/>
            </a:pPr>
            <a:r>
              <a:rPr lang="ru-RU" sz="3200" i="1" dirty="0"/>
              <a:t> потеря домена.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3407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29588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86268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i="1" dirty="0"/>
              <a:t> тех. поддержка, обслуживание, мелкие правки (изменения), восстановление работоспособности после сбоев;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i="1" dirty="0"/>
              <a:t> продление </a:t>
            </a:r>
            <a:r>
              <a:rPr lang="ru-RU" sz="2400" i="1" dirty="0" err="1"/>
              <a:t>хостинга</a:t>
            </a:r>
            <a:r>
              <a:rPr lang="ru-RU" sz="2400" i="1" dirty="0"/>
              <a:t>/домена;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i="1" dirty="0"/>
              <a:t> сбор статистики, анализ;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i="1" dirty="0"/>
              <a:t> переделки на сайте (крупные);</a:t>
            </a:r>
            <a:endParaRPr lang="en-US" sz="2400" i="1" dirty="0"/>
          </a:p>
          <a:p>
            <a:pPr algn="just"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рекламное сопровождение;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i="1" dirty="0"/>
              <a:t> другое развитие сайта…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77281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3</a:t>
            </a:r>
            <a:r>
              <a:rPr lang="ru-RU" sz="4400" dirty="0"/>
              <a:t>. </a:t>
            </a:r>
            <a:r>
              <a:rPr lang="en-US" sz="4400" b="1" dirty="0"/>
              <a:t>SEO </a:t>
            </a:r>
            <a:r>
              <a:rPr lang="en-US" sz="4400" dirty="0"/>
              <a:t>– </a:t>
            </a:r>
            <a:r>
              <a:rPr lang="ru-RU" sz="4400" dirty="0"/>
              <a:t>поисковая оптимизация</a:t>
            </a:r>
            <a:endParaRPr lang="uk-U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852936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en-US" sz="2400" b="1" dirty="0"/>
              <a:t>SEO</a:t>
            </a:r>
            <a:r>
              <a:rPr lang="ru-RU" sz="2400" b="1" dirty="0"/>
              <a:t> на стороне сайта </a:t>
            </a:r>
            <a:r>
              <a:rPr lang="ru-RU" sz="2400" dirty="0"/>
              <a:t>(базовое, внутреннее);</a:t>
            </a:r>
            <a:br>
              <a:rPr lang="ru-RU" sz="2400" dirty="0"/>
            </a:b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en-US" sz="2400" b="1" dirty="0"/>
              <a:t>SEO</a:t>
            </a:r>
            <a:r>
              <a:rPr lang="ru-RU" sz="2400" b="1" dirty="0"/>
              <a:t> внешнее </a:t>
            </a:r>
            <a:r>
              <a:rPr lang="ru-RU" sz="2400" dirty="0"/>
              <a:t>(покупка ссылок, тематические каталоги, написание и размещение статей, ведение соц. сетей и </a:t>
            </a:r>
            <a:r>
              <a:rPr lang="ru-RU" sz="2400" dirty="0" err="1"/>
              <a:t>блогов</a:t>
            </a:r>
            <a:r>
              <a:rPr lang="ru-RU" sz="2400" dirty="0"/>
              <a:t>, всё это повышает цитируемость вашего сайта).</a:t>
            </a:r>
            <a:endParaRPr lang="ru-RU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04168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836712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S</a:t>
            </a:r>
            <a:r>
              <a:rPr lang="en-US" sz="4400" dirty="0">
                <a:solidFill>
                  <a:srgbClr val="0070C0"/>
                </a:solidFill>
              </a:rPr>
              <a:t>earch </a:t>
            </a:r>
            <a:r>
              <a:rPr lang="en-US" sz="4400" b="1" dirty="0">
                <a:solidFill>
                  <a:srgbClr val="0070C0"/>
                </a:solidFill>
              </a:rPr>
              <a:t>E</a:t>
            </a:r>
            <a:r>
              <a:rPr lang="en-US" sz="4400" dirty="0">
                <a:solidFill>
                  <a:srgbClr val="0070C0"/>
                </a:solidFill>
              </a:rPr>
              <a:t>ngine </a:t>
            </a:r>
            <a:r>
              <a:rPr lang="en-US" sz="4400" b="1" dirty="0">
                <a:solidFill>
                  <a:srgbClr val="0070C0"/>
                </a:solidFill>
              </a:rPr>
              <a:t>O</a:t>
            </a:r>
            <a:r>
              <a:rPr lang="en-US" sz="4400" dirty="0">
                <a:solidFill>
                  <a:srgbClr val="0070C0"/>
                </a:solidFill>
              </a:rPr>
              <a:t>ptimization </a:t>
            </a:r>
            <a:endParaRPr lang="uk-UA" sz="44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4</a:t>
            </a:r>
            <a:r>
              <a:rPr lang="ru-RU" sz="4400" dirty="0"/>
              <a:t>. </a:t>
            </a:r>
            <a:r>
              <a:rPr lang="ru-RU" sz="4400" b="1" dirty="0"/>
              <a:t>Реклама и продвижение</a:t>
            </a:r>
            <a:endParaRPr lang="uk-U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19572" y="184614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en-US" sz="2400" dirty="0"/>
              <a:t>Google </a:t>
            </a:r>
            <a:r>
              <a:rPr lang="en-US" sz="2400" b="1" dirty="0" err="1"/>
              <a:t>AdWords</a:t>
            </a:r>
            <a:r>
              <a:rPr lang="ru-RU" sz="2400" b="1" dirty="0"/>
              <a:t>, </a:t>
            </a:r>
            <a:r>
              <a:rPr lang="en-US" sz="2400" b="1" dirty="0"/>
              <a:t>YouTube</a:t>
            </a:r>
            <a:r>
              <a:rPr lang="ru-RU" sz="2400" b="1" dirty="0"/>
              <a:t>;</a:t>
            </a: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i="1" dirty="0"/>
              <a:t> </a:t>
            </a:r>
            <a:r>
              <a:rPr lang="uk-UA" sz="2400" strike="sngStrike" dirty="0" err="1"/>
              <a:t>Яндекс.</a:t>
            </a:r>
            <a:r>
              <a:rPr lang="uk-UA" sz="2400" b="1" strike="sngStrike" dirty="0" err="1"/>
              <a:t>Директ</a:t>
            </a:r>
            <a:r>
              <a:rPr lang="en-US" sz="2400" b="1" strike="sngStrike" dirty="0"/>
              <a:t>, </a:t>
            </a:r>
            <a:r>
              <a:rPr lang="en-US" sz="2400" b="1" strike="sngStrike" dirty="0" err="1"/>
              <a:t>YaCa</a:t>
            </a:r>
            <a:r>
              <a:rPr lang="ru-RU" sz="2400" b="1" strike="sngStrike" dirty="0"/>
              <a:t>;</a:t>
            </a:r>
            <a:endParaRPr lang="en-US" sz="2400" b="1" strike="sngStrike" dirty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ru-RU" sz="2400" b="1" dirty="0" err="1" smtClean="0"/>
              <a:t>Медийная</a:t>
            </a:r>
            <a:r>
              <a:rPr lang="ru-RU" sz="2400" b="1" dirty="0" smtClean="0"/>
              <a:t> реклама (баннеры);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/>
              <a:t>Продвижение в </a:t>
            </a:r>
            <a:r>
              <a:rPr lang="ru-RU" sz="2400" b="1" dirty="0"/>
              <a:t>социальных сетях</a:t>
            </a:r>
            <a:r>
              <a:rPr lang="ru-RU" sz="2400" dirty="0"/>
              <a:t>: SMO и SMM;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en-US" sz="2400" b="1" dirty="0"/>
              <a:t>Direct</a:t>
            </a:r>
            <a:r>
              <a:rPr lang="ru-RU" sz="2400" b="1" dirty="0"/>
              <a:t> маркетинг </a:t>
            </a:r>
            <a:r>
              <a:rPr lang="ru-RU" sz="2400" dirty="0"/>
              <a:t>(</a:t>
            </a:r>
            <a:r>
              <a:rPr lang="en-US" sz="2400" dirty="0"/>
              <a:t>e-mail </a:t>
            </a:r>
            <a:r>
              <a:rPr lang="ru-RU" sz="2400" dirty="0"/>
              <a:t>рассылки</a:t>
            </a:r>
            <a:r>
              <a:rPr lang="en-US" sz="2400" dirty="0"/>
              <a:t>, SMS</a:t>
            </a:r>
            <a:r>
              <a:rPr lang="ru-RU" sz="2400" dirty="0"/>
              <a:t>), клиентская база, </a:t>
            </a:r>
            <a:r>
              <a:rPr lang="en-US" sz="2400" dirty="0"/>
              <a:t>CRM</a:t>
            </a:r>
            <a:r>
              <a:rPr lang="ru-RU" sz="2400" dirty="0"/>
              <a:t> – часть сайта;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ru-RU" sz="2400" b="1" dirty="0"/>
              <a:t>Поисковый маркетинг</a:t>
            </a:r>
            <a:r>
              <a:rPr lang="en-US" sz="2400" b="1" dirty="0"/>
              <a:t> SEM</a:t>
            </a:r>
            <a:r>
              <a:rPr lang="ru-RU" sz="2400" dirty="0"/>
              <a:t>, </a:t>
            </a:r>
            <a:r>
              <a:rPr lang="en-US" sz="2400" dirty="0"/>
              <a:t>SEO</a:t>
            </a:r>
            <a:r>
              <a:rPr lang="ru-RU" sz="2400" dirty="0"/>
              <a:t>, </a:t>
            </a:r>
            <a:r>
              <a:rPr lang="ru-RU" sz="2400" dirty="0" err="1"/>
              <a:t>интернет-брендинг</a:t>
            </a:r>
            <a:r>
              <a:rPr lang="ru-RU" sz="2400" dirty="0"/>
              <a:t>;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Веб-сайт</a:t>
            </a:r>
            <a:r>
              <a:rPr lang="ru-RU" sz="2400" dirty="0"/>
              <a:t>, как часть </a:t>
            </a:r>
            <a:r>
              <a:rPr lang="en-US" sz="2400" b="1" dirty="0"/>
              <a:t>offline</a:t>
            </a:r>
            <a:r>
              <a:rPr lang="ru-RU" sz="2400" dirty="0"/>
              <a:t> рекламной кампании.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05273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26064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70C0"/>
                </a:solidFill>
              </a:rPr>
              <a:t>ЖЦ </a:t>
            </a:r>
            <a:r>
              <a:rPr lang="ru-RU" sz="5400" b="1" dirty="0" err="1">
                <a:solidFill>
                  <a:srgbClr val="0070C0"/>
                </a:solidFill>
              </a:rPr>
              <a:t>веб-сайта</a:t>
            </a:r>
            <a:endParaRPr lang="uk-UA" sz="5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96752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i="1" dirty="0"/>
              <a:t>Маркетинговое планирование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Техническое проектирование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Дизайн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Верстка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Программирование (</a:t>
            </a:r>
            <a:r>
              <a:rPr lang="en-US" i="1" dirty="0"/>
              <a:t>CMS</a:t>
            </a:r>
            <a:r>
              <a:rPr lang="ru-RU" i="1" dirty="0"/>
              <a:t>)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Наполнение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Отладка, загрузка в сеть, тестирование</a:t>
            </a:r>
            <a:endParaRPr lang="en-US" i="1" dirty="0"/>
          </a:p>
          <a:p>
            <a:pPr marL="514350" indent="-514350">
              <a:buFont typeface="Arial" pitchFamily="34" charset="0"/>
              <a:buChar char="•"/>
            </a:pPr>
            <a:endParaRPr lang="ru-RU" i="1" dirty="0">
              <a:solidFill>
                <a:srgbClr val="7030A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uk-UA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4293096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i="1" dirty="0">
                <a:solidFill>
                  <a:srgbClr val="C00000"/>
                </a:solidFill>
              </a:rPr>
              <a:t>Переделка сайта, чистка истории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i="1" dirty="0">
                <a:solidFill>
                  <a:srgbClr val="C00000"/>
                </a:solidFill>
              </a:rPr>
              <a:t>Передача сайта другому разработчику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i="1" dirty="0">
                <a:solidFill>
                  <a:srgbClr val="C00000"/>
                </a:solidFill>
              </a:rPr>
              <a:t>Ликвидация сайта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55576" y="4149080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1196752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i="1" dirty="0"/>
              <a:t>Продление домена/</a:t>
            </a:r>
            <a:r>
              <a:rPr lang="ru-RU" i="1" dirty="0" err="1"/>
              <a:t>хостнга</a:t>
            </a:r>
            <a:endParaRPr lang="uk-UA" i="1" dirty="0"/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Сопровождение и обслуживание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Продвижение в поисковых системах</a:t>
            </a:r>
            <a:r>
              <a:rPr lang="en-US" i="1" dirty="0"/>
              <a:t> SEO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Реклама (рассылки, контекстная реклама, </a:t>
            </a:r>
            <a:r>
              <a:rPr lang="ru-RU" i="1" dirty="0" err="1"/>
              <a:t>баннерная</a:t>
            </a:r>
            <a:r>
              <a:rPr lang="ru-RU" i="1" dirty="0"/>
              <a:t>, </a:t>
            </a:r>
            <a:r>
              <a:rPr lang="ru-RU" i="1" dirty="0" err="1"/>
              <a:t>оффлайн</a:t>
            </a:r>
            <a:r>
              <a:rPr lang="ru-RU" i="1" dirty="0"/>
              <a:t>)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007604" y="1269335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Жизненный цикл сайта 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</a:rPr>
              <a:t> или </a:t>
            </a:r>
          </a:p>
          <a:p>
            <a:pPr algn="ctr"/>
            <a:r>
              <a:rPr lang="ru-RU" sz="5400" b="1" dirty="0">
                <a:solidFill>
                  <a:srgbClr val="00B050"/>
                </a:solidFill>
              </a:rPr>
              <a:t>Чем хороший сайт отличается от плохого?</a:t>
            </a:r>
            <a:endParaRPr lang="uk-UA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043608" y="1844824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</a:rPr>
              <a:t>Хороший сайт отличается от плохого </a:t>
            </a:r>
            <a:r>
              <a:rPr lang="ru-RU" sz="5400" dirty="0">
                <a:solidFill>
                  <a:srgbClr val="FFC000"/>
                </a:solidFill>
              </a:rPr>
              <a:t>проработкой деталей</a:t>
            </a:r>
            <a:endParaRPr lang="uk-UA" sz="5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506" y="548680"/>
            <a:ext cx="817518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Пора подводить итоги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6698" y="188640"/>
            <a:ext cx="8977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В любой работе главное – уметь разложить задачу на имеющиеся инструменты</a:t>
            </a:r>
            <a:endParaRPr lang="uk-UA" sz="2800" b="1" i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504" y="1340768"/>
            <a:ext cx="334078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26330" y="2104980"/>
            <a:ext cx="1027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==</a:t>
            </a:r>
            <a:endParaRPr lang="uk-UA" sz="6600" b="1" dirty="0"/>
          </a:p>
        </p:txBody>
      </p:sp>
      <p:pic>
        <p:nvPicPr>
          <p:cNvPr id="20485" name="Picture 5" descr="PHP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8182" y="2276872"/>
            <a:ext cx="894615" cy="473968"/>
          </a:xfrm>
          <a:prstGeom prst="rect">
            <a:avLst/>
          </a:prstGeom>
          <a:noFill/>
        </p:spPr>
      </p:pic>
      <p:pic>
        <p:nvPicPr>
          <p:cNvPr id="20487" name="Picture 7" descr="http://www.zersys.com/imgs/2014/06/j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546" y="1268760"/>
            <a:ext cx="1664551" cy="976537"/>
          </a:xfrm>
          <a:prstGeom prst="rect">
            <a:avLst/>
          </a:prstGeom>
          <a:noFill/>
        </p:spPr>
      </p:pic>
      <p:pic>
        <p:nvPicPr>
          <p:cNvPr id="20489" name="Picture 9" descr="http://www.logoeps.com/wp-content/uploads/2012/03/mysql-vector1.jpg"/>
          <p:cNvPicPr>
            <a:picLocks noChangeAspect="1" noChangeArrowheads="1"/>
          </p:cNvPicPr>
          <p:nvPr/>
        </p:nvPicPr>
        <p:blipFill>
          <a:blip r:embed="rId5" cstate="print"/>
          <a:srcRect l="4724" t="22677" r="4724" b="29291"/>
          <a:stretch>
            <a:fillRect/>
          </a:stretch>
        </p:blipFill>
        <p:spPr bwMode="auto">
          <a:xfrm>
            <a:off x="7782714" y="2204864"/>
            <a:ext cx="893742" cy="474055"/>
          </a:xfrm>
          <a:prstGeom prst="rect">
            <a:avLst/>
          </a:prstGeom>
          <a:noFill/>
        </p:spPr>
      </p:pic>
      <p:pic>
        <p:nvPicPr>
          <p:cNvPr id="20491" name="Picture 11" descr="http://css-live.ru/wp-content/uploads/2013/04/logo-jque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0466" y="2420888"/>
            <a:ext cx="889720" cy="218803"/>
          </a:xfrm>
          <a:prstGeom prst="rect">
            <a:avLst/>
          </a:prstGeom>
          <a:noFill/>
        </p:spPr>
      </p:pic>
      <p:pic>
        <p:nvPicPr>
          <p:cNvPr id="20493" name="Picture 13" descr="http://cloudproxy.sucuri.net/images/wordpress.jpg"/>
          <p:cNvPicPr>
            <a:picLocks noChangeAspect="1" noChangeArrowheads="1"/>
          </p:cNvPicPr>
          <p:nvPr/>
        </p:nvPicPr>
        <p:blipFill>
          <a:blip r:embed="rId7" cstate="print"/>
          <a:srcRect l="4593" t="17717" r="4593" b="17717"/>
          <a:stretch>
            <a:fillRect/>
          </a:stretch>
        </p:blipFill>
        <p:spPr bwMode="auto">
          <a:xfrm>
            <a:off x="6126530" y="2852936"/>
            <a:ext cx="2229791" cy="528485"/>
          </a:xfrm>
          <a:prstGeom prst="rect">
            <a:avLst/>
          </a:prstGeom>
          <a:noFill/>
        </p:spPr>
      </p:pic>
      <p:pic>
        <p:nvPicPr>
          <p:cNvPr id="20495" name="Picture 15" descr="http://mpoweredsolutions.com/blog/sites/default/files/_imgs/article_imgs/apache2.jpg"/>
          <p:cNvPicPr>
            <a:picLocks noChangeAspect="1" noChangeArrowheads="1"/>
          </p:cNvPicPr>
          <p:nvPr/>
        </p:nvPicPr>
        <p:blipFill>
          <a:blip r:embed="rId8" cstate="print"/>
          <a:srcRect l="15118" t="20157" r="15118" b="22677"/>
          <a:stretch>
            <a:fillRect/>
          </a:stretch>
        </p:blipFill>
        <p:spPr bwMode="auto">
          <a:xfrm>
            <a:off x="6558578" y="3356992"/>
            <a:ext cx="1329008" cy="816731"/>
          </a:xfrm>
          <a:prstGeom prst="rect">
            <a:avLst/>
          </a:prstGeom>
          <a:noFill/>
        </p:spPr>
      </p:pic>
      <p:pic>
        <p:nvPicPr>
          <p:cNvPr id="20497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7704" y="4797152"/>
            <a:ext cx="2161137" cy="176225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264235" y="5129316"/>
            <a:ext cx="1027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==</a:t>
            </a:r>
            <a:endParaRPr lang="uk-UA" sz="6600" b="1" dirty="0"/>
          </a:p>
        </p:txBody>
      </p:sp>
      <p:pic>
        <p:nvPicPr>
          <p:cNvPr id="23" name="Picture 6" descr="http://www.rocketroll.ru/wp-content/uploads/2008/08/linux-xp.png"/>
          <p:cNvPicPr>
            <a:picLocks noChangeAspect="1" noChangeArrowheads="1"/>
          </p:cNvPicPr>
          <p:nvPr/>
        </p:nvPicPr>
        <p:blipFill>
          <a:blip r:embed="rId10" cstate="print"/>
          <a:srcRect l="5291" t="8532" r="5291" b="9385"/>
          <a:stretch>
            <a:fillRect/>
          </a:stretch>
        </p:blipFill>
        <p:spPr bwMode="auto">
          <a:xfrm>
            <a:off x="5837343" y="4581128"/>
            <a:ext cx="2479073" cy="2016224"/>
          </a:xfrm>
          <a:prstGeom prst="rect">
            <a:avLst/>
          </a:prstGeom>
          <a:noFill/>
        </p:spPr>
      </p:pic>
      <p:cxnSp>
        <p:nvCxnSpPr>
          <p:cNvPr id="25" name="Прямая соединительная линия 24"/>
          <p:cNvCxnSpPr/>
          <p:nvPr/>
        </p:nvCxnSpPr>
        <p:spPr>
          <a:xfrm>
            <a:off x="1085970" y="4437112"/>
            <a:ext cx="7272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9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0739" y="869811"/>
            <a:ext cx="8927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/>
              <a:t>Технологии + Практики + Рынок</a:t>
            </a:r>
            <a:endParaRPr lang="uk-UA" sz="4800" b="1" i="1" dirty="0"/>
          </a:p>
        </p:txBody>
      </p:sp>
      <p:pic>
        <p:nvPicPr>
          <p:cNvPr id="9" name="Picture 7" descr="http://www.zersys.com/imgs/2014/06/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681" y="3284984"/>
            <a:ext cx="1907704" cy="1119187"/>
          </a:xfrm>
          <a:prstGeom prst="rect">
            <a:avLst/>
          </a:prstGeom>
          <a:noFill/>
        </p:spPr>
      </p:pic>
      <p:pic>
        <p:nvPicPr>
          <p:cNvPr id="10" name="Picture 5" descr="PHP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657" y="4725144"/>
            <a:ext cx="937190" cy="496525"/>
          </a:xfrm>
          <a:prstGeom prst="rect">
            <a:avLst/>
          </a:prstGeom>
          <a:noFill/>
        </p:spPr>
      </p:pic>
      <p:pic>
        <p:nvPicPr>
          <p:cNvPr id="11" name="Picture 9" descr="http://www.logoeps.com/wp-content/uploads/2012/03/mysql-vector1.jpg"/>
          <p:cNvPicPr>
            <a:picLocks noChangeAspect="1" noChangeArrowheads="1"/>
          </p:cNvPicPr>
          <p:nvPr/>
        </p:nvPicPr>
        <p:blipFill>
          <a:blip r:embed="rId4" cstate="print"/>
          <a:srcRect l="4724" t="22677" r="4724" b="29291"/>
          <a:stretch>
            <a:fillRect/>
          </a:stretch>
        </p:blipFill>
        <p:spPr bwMode="auto">
          <a:xfrm>
            <a:off x="1805793" y="4667853"/>
            <a:ext cx="1152128" cy="611107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1697" y="1949374"/>
            <a:ext cx="1512168" cy="11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44657" y="5805264"/>
            <a:ext cx="120920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://cloudproxy.sucuri.net/images/wordpress.jpg"/>
          <p:cNvPicPr>
            <a:picLocks noChangeAspect="1" noChangeArrowheads="1"/>
          </p:cNvPicPr>
          <p:nvPr/>
        </p:nvPicPr>
        <p:blipFill>
          <a:blip r:embed="rId7" cstate="print"/>
          <a:srcRect l="4593" t="17717" r="4593" b="17717"/>
          <a:stretch>
            <a:fillRect/>
          </a:stretch>
        </p:blipFill>
        <p:spPr bwMode="auto">
          <a:xfrm>
            <a:off x="3917010" y="3604539"/>
            <a:ext cx="1519086" cy="360040"/>
          </a:xfrm>
          <a:prstGeom prst="rect">
            <a:avLst/>
          </a:prstGeom>
          <a:noFill/>
        </p:spPr>
      </p:pic>
      <p:pic>
        <p:nvPicPr>
          <p:cNvPr id="28" name="Picture 2" descr="http://rma-avistar.ru/img/sistema-upravleniya-saitom.jpg"/>
          <p:cNvPicPr>
            <a:picLocks noChangeAspect="1" noChangeArrowheads="1"/>
          </p:cNvPicPr>
          <p:nvPr/>
        </p:nvPicPr>
        <p:blipFill>
          <a:blip r:embed="rId8" cstate="print"/>
          <a:srcRect l="2362" t="4017" r="4724" b="4017"/>
          <a:stretch>
            <a:fillRect/>
          </a:stretch>
        </p:blipFill>
        <p:spPr bwMode="auto">
          <a:xfrm>
            <a:off x="3779912" y="1988840"/>
            <a:ext cx="1786301" cy="1039635"/>
          </a:xfrm>
          <a:prstGeom prst="rect">
            <a:avLst/>
          </a:prstGeom>
          <a:noFill/>
        </p:spPr>
      </p:pic>
      <p:pic>
        <p:nvPicPr>
          <p:cNvPr id="30" name="Picture 6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3605993" y="5692771"/>
            <a:ext cx="720080" cy="720080"/>
          </a:xfrm>
          <a:prstGeom prst="rect">
            <a:avLst/>
          </a:prstGeom>
          <a:noFill/>
        </p:spPr>
      </p:pic>
      <p:pic>
        <p:nvPicPr>
          <p:cNvPr id="31" name="Picture 8" descr="http://upload.wikimedia.org/wikipedia/commons/0/0f/Notepad%2B%2B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74145" y="5756196"/>
            <a:ext cx="821991" cy="59323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470089" y="563295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+</a:t>
            </a:r>
            <a:endParaRPr lang="uk-UA" b="1" dirty="0"/>
          </a:p>
        </p:txBody>
      </p:sp>
      <p:pic>
        <p:nvPicPr>
          <p:cNvPr id="33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5436096" y="3032956"/>
            <a:ext cx="4752528" cy="2376264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166698" y="188640"/>
            <a:ext cx="897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Наши инструменты это</a:t>
            </a:r>
            <a:endParaRPr lang="uk-UA" sz="2800" b="1" i="1" dirty="0"/>
          </a:p>
        </p:txBody>
      </p:sp>
      <p:sp>
        <p:nvSpPr>
          <p:cNvPr id="3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s://jump-studio.net/upload/medialibrary/5ef/5ef7c766369ddf15264ff4ea63869c0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3" y="4246901"/>
            <a:ext cx="1955775" cy="11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4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lauma.ru/blog/wp-content/uploads/2012/08/%D0%B7%D0%B0%D0%B2%D0%BE%D0%B4.png"/>
          <p:cNvPicPr>
            <a:picLocks noChangeAspect="1" noChangeArrowheads="1"/>
          </p:cNvPicPr>
          <p:nvPr/>
        </p:nvPicPr>
        <p:blipFill>
          <a:blip r:embed="rId2" cstate="print"/>
          <a:srcRect l="19528" r="18898"/>
          <a:stretch>
            <a:fillRect/>
          </a:stretch>
        </p:blipFill>
        <p:spPr bwMode="auto">
          <a:xfrm>
            <a:off x="7282809" y="3212986"/>
            <a:ext cx="1596198" cy="1512168"/>
          </a:xfrm>
          <a:prstGeom prst="rect">
            <a:avLst/>
          </a:prstGeom>
          <a:noFill/>
        </p:spPr>
      </p:pic>
      <p:pic>
        <p:nvPicPr>
          <p:cNvPr id="1030" name="Picture 6" descr="http://www.rocketroll.ru/wp-content/uploads/2008/08/linux-xp.png"/>
          <p:cNvPicPr>
            <a:picLocks noChangeAspect="1" noChangeArrowheads="1"/>
          </p:cNvPicPr>
          <p:nvPr/>
        </p:nvPicPr>
        <p:blipFill>
          <a:blip r:embed="rId3" cstate="print"/>
          <a:srcRect l="5291" t="8532" r="5291" b="9385"/>
          <a:stretch>
            <a:fillRect/>
          </a:stretch>
        </p:blipFill>
        <p:spPr bwMode="auto">
          <a:xfrm>
            <a:off x="3675296" y="3068980"/>
            <a:ext cx="2213433" cy="1800180"/>
          </a:xfrm>
          <a:prstGeom prst="rect">
            <a:avLst/>
          </a:prstGeom>
          <a:noFill/>
        </p:spPr>
      </p:pic>
      <p:sp>
        <p:nvSpPr>
          <p:cNvPr id="9" name="Двойная стрелка влево/вправо 8"/>
          <p:cNvSpPr/>
          <p:nvPr/>
        </p:nvSpPr>
        <p:spPr>
          <a:xfrm>
            <a:off x="2546208" y="3789050"/>
            <a:ext cx="864096" cy="36004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594789" y="1558533"/>
            <a:ext cx="795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1" dirty="0" err="1">
                <a:solidFill>
                  <a:srgbClr val="00B050"/>
                </a:solidFill>
              </a:rPr>
              <a:t>Веб-сайт</a:t>
            </a:r>
            <a:r>
              <a:rPr lang="ru-RU" sz="3600" b="1" i="1" dirty="0">
                <a:solidFill>
                  <a:srgbClr val="00B050"/>
                </a:solidFill>
              </a:rPr>
              <a:t> это интерфейс к бизнесу</a:t>
            </a:r>
            <a:r>
              <a:rPr lang="uk-UA" sz="3600" b="1" i="1" dirty="0">
                <a:solidFill>
                  <a:srgbClr val="00B050"/>
                </a:solidFill>
              </a:rPr>
              <a:t> ©</a:t>
            </a:r>
          </a:p>
        </p:txBody>
      </p:sp>
      <p:pic>
        <p:nvPicPr>
          <p:cNvPr id="12" name="Picture 4" descr="http://ohuennoe.info/uploads/posts/2008-11/1227959469_ohuennoe.info_7_people_3d.jpg"/>
          <p:cNvPicPr>
            <a:picLocks noChangeAspect="1" noChangeArrowheads="1"/>
          </p:cNvPicPr>
          <p:nvPr/>
        </p:nvPicPr>
        <p:blipFill>
          <a:blip r:embed="rId4" cstate="print"/>
          <a:srcRect l="3839" t="4199" r="6496" b="8399"/>
          <a:stretch>
            <a:fillRect/>
          </a:stretch>
        </p:blipFill>
        <p:spPr bwMode="auto">
          <a:xfrm>
            <a:off x="264992" y="3416302"/>
            <a:ext cx="2016224" cy="110553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3349" y="889556"/>
            <a:ext cx="897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Но не забываем что:</a:t>
            </a:r>
            <a:endParaRPr lang="uk-UA" sz="2800" b="1" i="1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6153721" y="3789050"/>
            <a:ext cx="864096" cy="36004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043608" y="264968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</a:rPr>
              <a:t>А что дальше?</a:t>
            </a:r>
            <a:endParaRPr lang="uk-UA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50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2005" y="332656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i="1" dirty="0"/>
              <a:t>Что дальше?</a:t>
            </a:r>
            <a:endParaRPr lang="uk-UA" sz="4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097449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1. Постоянно </a:t>
            </a:r>
            <a:r>
              <a:rPr lang="ru-RU" sz="4000" b="1" dirty="0"/>
              <a:t>совершенствовать</a:t>
            </a:r>
            <a:r>
              <a:rPr lang="ru-RU" sz="4000" dirty="0"/>
              <a:t> профессиональные навыки.</a:t>
            </a:r>
            <a:endParaRPr lang="uk-UA" sz="4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616786" y="4409018"/>
            <a:ext cx="3910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hlinkClick r:id="rId2"/>
              </a:rPr>
              <a:t>https://habrahabr.ru/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67046" y="3847001"/>
            <a:ext cx="3409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https://tproger.ru/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66726" y="3284984"/>
            <a:ext cx="4810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hlinkClick r:id="rId4"/>
              </a:rPr>
              <a:t>http://prometheus.org.ua/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984" y="2177569"/>
            <a:ext cx="914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…</a:t>
            </a:r>
            <a:endParaRPr lang="ru-RU" sz="80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984" y="5083678"/>
            <a:ext cx="914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…</a:t>
            </a:r>
            <a:endParaRPr lang="ru-RU" sz="8000" b="1" dirty="0">
              <a:solidFill>
                <a:srgbClr val="0070C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24007" y="4971035"/>
            <a:ext cx="2895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hlinkClick r:id="rId2"/>
              </a:rPr>
              <a:t>https://dou.ua/</a:t>
            </a:r>
            <a:endParaRPr lang="ru-R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6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980728"/>
            <a:ext cx="6758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2. </a:t>
            </a:r>
            <a:r>
              <a:rPr lang="ru-RU" sz="4800" b="1" dirty="0"/>
              <a:t>Практиковать</a:t>
            </a:r>
            <a:r>
              <a:rPr lang="ru-RU" sz="4800" dirty="0"/>
              <a:t> (разрабатывать сайты).</a:t>
            </a:r>
            <a:endParaRPr lang="uk-UA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21142" y="6021288"/>
            <a:ext cx="854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i="1" dirty="0"/>
              <a:t>Где получить опыт?</a:t>
            </a:r>
            <a:r>
              <a:rPr lang="en-US" sz="2800" b="1" i="1" dirty="0"/>
              <a:t> - </a:t>
            </a:r>
            <a:r>
              <a:rPr lang="ru-RU" sz="2800" i="1" dirty="0"/>
              <a:t> </a:t>
            </a:r>
            <a:r>
              <a:rPr lang="ru-RU" sz="2800" i="1" smtClean="0"/>
              <a:t>Например: ИТ-</a:t>
            </a:r>
            <a:r>
              <a:rPr lang="ru-RU" sz="2800" i="1" dirty="0" err="1" smtClean="0"/>
              <a:t>волонтерство</a:t>
            </a:r>
            <a:r>
              <a:rPr lang="en-US" sz="2800" i="1" dirty="0"/>
              <a:t>.</a:t>
            </a:r>
            <a:endParaRPr lang="uk-UA" sz="2800" b="1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72067" y="5281178"/>
            <a:ext cx="3051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https://itv.te-st.ru/</a:t>
            </a:r>
            <a:endParaRPr lang="ru-RU" sz="2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4104456" cy="217602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80928"/>
            <a:ext cx="4077173" cy="216920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5004048" y="5353186"/>
            <a:ext cx="3601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5"/>
              </a:rPr>
              <a:t>http://it.volnytsia.org/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52005" y="116632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i="1" dirty="0"/>
              <a:t>Что дальше?</a:t>
            </a:r>
            <a:endParaRPr lang="uk-UA" sz="4000" b="1" i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1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764704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3. </a:t>
            </a:r>
            <a:r>
              <a:rPr lang="ru-RU" sz="4400" b="1" dirty="0"/>
              <a:t>Трудоустройство</a:t>
            </a:r>
            <a:r>
              <a:rPr lang="ru-RU" sz="4400" dirty="0"/>
              <a:t> в сфере ИТ.</a:t>
            </a:r>
            <a:endParaRPr lang="uk-UA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2843644"/>
            <a:ext cx="1476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0" b="1" dirty="0">
                <a:solidFill>
                  <a:srgbClr val="FFC000"/>
                </a:solidFill>
                <a:latin typeface="Century Gothic" pitchFamily="34" charset="0"/>
                <a:ea typeface="BatangChe" pitchFamily="49" charset="-127"/>
              </a:rPr>
              <a:t>?</a:t>
            </a:r>
            <a:endParaRPr lang="uk-UA" sz="18000" b="1" dirty="0">
              <a:solidFill>
                <a:srgbClr val="FFC000"/>
              </a:solidFill>
              <a:latin typeface="Century Gothic" pitchFamily="34" charset="0"/>
              <a:ea typeface="BatangChe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3266400"/>
            <a:ext cx="2636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/>
              <a:t>Менеджер </a:t>
            </a:r>
            <a:r>
              <a:rPr lang="ru-RU" i="1" dirty="0" err="1"/>
              <a:t>ИТ-проекта</a:t>
            </a:r>
            <a:r>
              <a:rPr lang="ru-RU" i="1" dirty="0"/>
              <a:t>,</a:t>
            </a:r>
          </a:p>
          <a:p>
            <a:pPr algn="ctr"/>
            <a:r>
              <a:rPr lang="en-US" b="1" i="1" dirty="0"/>
              <a:t>PM</a:t>
            </a:r>
            <a:endParaRPr lang="uk-UA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75856" y="2627620"/>
            <a:ext cx="253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Fornt</a:t>
            </a:r>
            <a:r>
              <a:rPr lang="en-US" b="1" i="1" dirty="0"/>
              <a:t>-End </a:t>
            </a:r>
            <a:r>
              <a:rPr lang="ru-RU" i="1" dirty="0"/>
              <a:t>разработчик</a:t>
            </a:r>
            <a:endParaRPr lang="uk-UA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36096" y="3203684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Back-End </a:t>
            </a:r>
            <a:r>
              <a:rPr lang="ru-RU" i="1" dirty="0"/>
              <a:t>разработчик</a:t>
            </a:r>
            <a:endParaRPr lang="uk-UA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3923764"/>
            <a:ext cx="18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SEO</a:t>
            </a:r>
            <a:r>
              <a:rPr lang="en-US" i="1" dirty="0"/>
              <a:t>-</a:t>
            </a:r>
            <a:r>
              <a:rPr lang="ru-RU" i="1" dirty="0"/>
              <a:t>специалист</a:t>
            </a:r>
            <a:endParaRPr lang="uk-UA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87624" y="39957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err="1"/>
              <a:t>Веб-дизайнер</a:t>
            </a:r>
            <a:endParaRPr lang="uk-UA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17454" y="6002124"/>
            <a:ext cx="4830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Ответ на</a:t>
            </a:r>
            <a:r>
              <a:rPr lang="en-US" sz="2800" b="1" dirty="0"/>
              <a:t>: </a:t>
            </a:r>
            <a:r>
              <a:rPr lang="en-US" sz="2800" b="1" dirty="0">
                <a:hlinkClick r:id="rId2"/>
              </a:rPr>
              <a:t>http://www.work.ua</a:t>
            </a:r>
            <a:endParaRPr lang="uk-UA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76061" y="1733907"/>
            <a:ext cx="6191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i="1" dirty="0">
                <a:solidFill>
                  <a:schemeClr val="accent6">
                    <a:lumMod val="75000"/>
                  </a:schemeClr>
                </a:solidFill>
              </a:rPr>
              <a:t>Что должен знать…</a:t>
            </a:r>
            <a:r>
              <a:rPr lang="en-US" sz="4800" b="1" i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uk-UA" sz="4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1720" y="5507940"/>
            <a:ext cx="21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JavaScript </a:t>
            </a:r>
            <a:r>
              <a:rPr lang="en-US" i="1" dirty="0"/>
              <a:t>developer</a:t>
            </a:r>
            <a:endParaRPr lang="uk-UA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75656" y="464384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UI/UX designer</a:t>
            </a:r>
            <a:endParaRPr lang="uk-UA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88024" y="5507940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PHP </a:t>
            </a:r>
            <a:r>
              <a:rPr lang="en-US" i="1" dirty="0"/>
              <a:t>developer</a:t>
            </a:r>
            <a:endParaRPr lang="uk-UA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52120" y="4715852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WEB </a:t>
            </a:r>
            <a:r>
              <a:rPr lang="en-US" i="1" dirty="0"/>
              <a:t>developer</a:t>
            </a:r>
            <a:endParaRPr lang="uk-UA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52005" y="116632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i="1" dirty="0"/>
              <a:t>Что дальше?</a:t>
            </a:r>
            <a:endParaRPr lang="uk-UA" sz="4000" b="1" i="1" dirty="0"/>
          </a:p>
        </p:txBody>
      </p:sp>
      <p:sp>
        <p:nvSpPr>
          <p:cNvPr id="3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9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952005" y="116632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i="1" dirty="0"/>
              <a:t>Что дальше?</a:t>
            </a:r>
            <a:endParaRPr lang="uk-UA" sz="4000" b="1" i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440566" y="1700808"/>
            <a:ext cx="62628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4. </a:t>
            </a:r>
            <a:r>
              <a:rPr lang="ru-RU" sz="4400" b="1" dirty="0"/>
              <a:t>Улучшить </a:t>
            </a:r>
            <a:r>
              <a:rPr lang="ru-RU" sz="4400" dirty="0"/>
              <a:t>свой бизнес.</a:t>
            </a:r>
            <a:endParaRPr lang="uk-UA" sz="44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3430741"/>
            <a:ext cx="795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1" dirty="0" err="1">
                <a:solidFill>
                  <a:srgbClr val="00B050"/>
                </a:solidFill>
              </a:rPr>
              <a:t>Веб-сайт</a:t>
            </a:r>
            <a:r>
              <a:rPr lang="ru-RU" sz="3600" b="1" i="1" dirty="0">
                <a:solidFill>
                  <a:srgbClr val="00B050"/>
                </a:solidFill>
              </a:rPr>
              <a:t> это интерфейс к бизнесу</a:t>
            </a:r>
            <a:r>
              <a:rPr lang="uk-UA" sz="3600" b="1" i="1" dirty="0">
                <a:solidFill>
                  <a:srgbClr val="00B050"/>
                </a:solidFill>
              </a:rPr>
              <a:t> ©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9226" y="2638653"/>
            <a:ext cx="270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>
                    <a:lumMod val="75000"/>
                  </a:schemeClr>
                </a:solidFill>
              </a:rPr>
              <a:t>потому что</a:t>
            </a:r>
          </a:p>
        </p:txBody>
      </p:sp>
      <p:sp>
        <p:nvSpPr>
          <p:cNvPr id="4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38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70892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/>
              <a:t>Веб-сайт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1540" y="90872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4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9082" y="4799385"/>
            <a:ext cx="58658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/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2005" y="116632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i="1" dirty="0"/>
              <a:t>Что дальше?</a:t>
            </a:r>
            <a:endParaRPr lang="uk-UA" sz="4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1064930"/>
            <a:ext cx="5471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5. </a:t>
            </a:r>
            <a:r>
              <a:rPr lang="ru-RU" sz="4000" b="1" dirty="0"/>
              <a:t>Поддерживать </a:t>
            </a:r>
            <a:r>
              <a:rPr lang="ru-RU" sz="4000" b="1" dirty="0" smtClean="0"/>
              <a:t>связь.</a:t>
            </a:r>
            <a:endParaRPr lang="uk-UA" sz="4000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1" y="2564904"/>
            <a:ext cx="7431962" cy="252028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026" name="Picture 2" descr="https://facebookbrand.com/wp-content/themes/fb-branding/prj-fb-branding/assets/images/fb-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1269802" cy="12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16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2654" y="508610"/>
            <a:ext cx="456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Пожалуйста оставьте отзыв о курсе</a:t>
            </a:r>
            <a:endParaRPr lang="uk-UA" sz="2000" b="1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1124744"/>
            <a:ext cx="8280920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  <a:hlinkClick r:id="rId2"/>
              </a:rPr>
              <a:t>http://courses.dp.ua/feedback/web/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988840"/>
            <a:ext cx="4026911" cy="45532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75711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93339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rgbClr val="7030A0"/>
                </a:solidFill>
              </a:rPr>
              <a:t>Жизненный цикл </a:t>
            </a:r>
            <a:r>
              <a:rPr lang="ru-RU" sz="4400" b="1" dirty="0" err="1">
                <a:solidFill>
                  <a:srgbClr val="7030A0"/>
                </a:solidFill>
              </a:rPr>
              <a:t>веб-сайта</a:t>
            </a:r>
            <a:endParaRPr lang="uk-UA" sz="4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420888"/>
            <a:ext cx="72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ru-RU" sz="2800" i="1" dirty="0"/>
              <a:t>Маркетинговое планирование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ru-RU" sz="2800" i="1" dirty="0"/>
              <a:t>Техническое проектирование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ru-RU" sz="2800" i="1" dirty="0"/>
              <a:t>Дизайн сайта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ru-RU" sz="2800" i="1" dirty="0"/>
              <a:t>Верстка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ru-RU" sz="2800" i="1" dirty="0"/>
              <a:t>Программирование (</a:t>
            </a:r>
            <a:r>
              <a:rPr lang="en-US" sz="2800" i="1" dirty="0"/>
              <a:t>CMS</a:t>
            </a:r>
            <a:r>
              <a:rPr lang="ru-RU" sz="2800" i="1" dirty="0"/>
              <a:t>)</a:t>
            </a:r>
            <a:endParaRPr lang="en-US" sz="2800" i="1" dirty="0"/>
          </a:p>
          <a:p>
            <a:pPr marL="514350" indent="-514350">
              <a:buFont typeface="Arial" pitchFamily="34" charset="0"/>
              <a:buChar char="•"/>
            </a:pPr>
            <a:r>
              <a:rPr lang="ru-RU" sz="2800" i="1" dirty="0"/>
              <a:t>Наполнение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ru-RU" sz="2800" i="1" dirty="0"/>
              <a:t>Отладка, загрузка в сеть, тестирование</a:t>
            </a:r>
            <a:endParaRPr lang="uk-UA" sz="2800" i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540" y="332656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283276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Что сайт должен делать? 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Каковы его главные задачи? 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Чего вы хотите достичь с его помощью? 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Что вы хотите сайтом донести до посетителей? </a:t>
            </a:r>
            <a:endParaRPr lang="uk-UA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31540" y="299695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B050"/>
                </a:solidFill>
              </a:rPr>
              <a:t>Зачем вам сайт?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78904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B0F0"/>
                </a:solidFill>
              </a:rPr>
              <a:t>Каковы его цели и задачи?</a:t>
            </a:r>
            <a:endParaRPr lang="uk-UA" sz="48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5085184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Меньше деталей (не обсуждать конкретные технологии), больше исследований предметной области и аналитики.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540" y="260648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1590" y="1157921"/>
            <a:ext cx="7380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Функциональность сайта;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Структура сайта, информационная архитектура; 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Технологии;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Планирование рабочего процесса.</a:t>
            </a:r>
            <a:endParaRPr lang="uk-UA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63588" y="381424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ru-RU" sz="2400" i="1" dirty="0"/>
              <a:t>Кто руководит проектированием (представитель заказчика, представитель разработчика)?</a:t>
            </a:r>
            <a:endParaRPr lang="en-US" sz="2400" i="1" dirty="0"/>
          </a:p>
          <a:p>
            <a:pPr>
              <a:buFont typeface="Arial" pitchFamily="34" charset="0"/>
              <a:buChar char="•"/>
            </a:pPr>
            <a:r>
              <a:rPr lang="ru-RU" sz="2400" i="1" dirty="0"/>
              <a:t> Быстро/качественно/дешево</a:t>
            </a:r>
          </a:p>
          <a:p>
            <a:pPr>
              <a:buFont typeface="Arial" pitchFamily="34" charset="0"/>
              <a:buChar char="•"/>
            </a:pPr>
            <a:r>
              <a:rPr lang="ru-RU" sz="2400" i="1" dirty="0"/>
              <a:t> Писать ТЗ или нет?</a:t>
            </a:r>
          </a:p>
          <a:p>
            <a:pPr>
              <a:buFont typeface="Arial" pitchFamily="34" charset="0"/>
              <a:buChar char="•"/>
            </a:pPr>
            <a:r>
              <a:rPr lang="ru-RU" sz="2400" i="1" dirty="0"/>
              <a:t> Как быть с переменами у заказчика?</a:t>
            </a:r>
          </a:p>
          <a:p>
            <a:pPr>
              <a:buFont typeface="Arial" pitchFamily="34" charset="0"/>
              <a:buChar char="•"/>
            </a:pPr>
            <a:r>
              <a:rPr lang="ru-RU" sz="2400" i="1" dirty="0">
                <a:solidFill>
                  <a:srgbClr val="FF0000"/>
                </a:solidFill>
              </a:rPr>
              <a:t> Согласование!</a:t>
            </a:r>
            <a:endParaRPr lang="uk-UA" sz="2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540" y="285541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B050"/>
                </a:solidFill>
              </a:rPr>
              <a:t>Тех. Задание.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Анализ целей и </a:t>
            </a:r>
            <a:r>
              <a:rPr lang="ru-RU" sz="2400" i="1" dirty="0" smtClean="0"/>
              <a:t>задач бизнеса</a:t>
            </a:r>
            <a:r>
              <a:rPr lang="ru-RU" sz="2400" i="1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/>
              <a:t> </a:t>
            </a:r>
            <a:r>
              <a:rPr lang="ru-RU" sz="2400" i="1" dirty="0" smtClean="0"/>
              <a:t>Структура сайта (в целом); </a:t>
            </a:r>
            <a:endParaRPr lang="ru-RU" sz="2400" i="1" dirty="0"/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 smtClean="0"/>
              <a:t>Структура отдельных страниц;</a:t>
            </a:r>
            <a:endParaRPr lang="ru-RU" sz="2400" i="1" dirty="0"/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Дизайн, изображение, рабочий прототип;</a:t>
            </a:r>
          </a:p>
          <a:p>
            <a:pPr>
              <a:buFont typeface="Arial" pitchFamily="34" charset="0"/>
              <a:buChar char="•"/>
            </a:pPr>
            <a:r>
              <a:rPr lang="ru-RU" sz="2400" i="1" dirty="0"/>
              <a:t> </a:t>
            </a:r>
            <a:r>
              <a:rPr lang="ru-RU" sz="2400" i="1" dirty="0">
                <a:solidFill>
                  <a:srgbClr val="FF0000"/>
                </a:solidFill>
              </a:rPr>
              <a:t>Согласование!</a:t>
            </a:r>
            <a:endParaRPr lang="uk-UA" sz="24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293096"/>
            <a:ext cx="76328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/>
              <a:t> </a:t>
            </a:r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Цель поразить всех красивой картинкой?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i="1" dirty="0"/>
              <a:t> Говорит ли дизайн о том, что предлагает ваша компания?</a:t>
            </a:r>
          </a:p>
          <a:p>
            <a:pPr>
              <a:buFont typeface="Arial" pitchFamily="34" charset="0"/>
              <a:buChar char="•"/>
            </a:pPr>
            <a:r>
              <a:rPr lang="ru-RU" sz="2400" i="1" dirty="0"/>
              <a:t> Соответствует ли он вашему </a:t>
            </a:r>
            <a:r>
              <a:rPr lang="ru-RU" sz="2400" i="1" dirty="0" smtClean="0"/>
              <a:t>фирменному </a:t>
            </a:r>
            <a:r>
              <a:rPr lang="ru-RU" sz="2400" i="1" dirty="0"/>
              <a:t>стилю </a:t>
            </a:r>
            <a:r>
              <a:rPr lang="ru-RU" i="1" dirty="0"/>
              <a:t>(У вас ведь есть </a:t>
            </a:r>
            <a:r>
              <a:rPr lang="ru-RU" i="1" dirty="0" smtClean="0"/>
              <a:t>фирменный стиль? </a:t>
            </a:r>
            <a:r>
              <a:rPr lang="ru-RU" i="1" dirty="0"/>
              <a:t>))</a:t>
            </a:r>
          </a:p>
          <a:p>
            <a:pPr>
              <a:buFont typeface="Arial" pitchFamily="34" charset="0"/>
              <a:buChar char="•"/>
            </a:pPr>
            <a:r>
              <a:rPr lang="ru-RU" sz="2400" i="1" dirty="0"/>
              <a:t> Совместимость с техническими требованиями.</a:t>
            </a:r>
            <a:endParaRPr lang="uk-UA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321297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00B050"/>
                </a:solidFill>
              </a:rPr>
              <a:t>Вайрфреймы</a:t>
            </a:r>
            <a:r>
              <a:rPr lang="ru-RU" sz="4400" b="1" dirty="0" smtClean="0">
                <a:solidFill>
                  <a:srgbClr val="00B050"/>
                </a:solidFill>
              </a:rPr>
              <a:t>, </a:t>
            </a:r>
            <a:r>
              <a:rPr lang="ru-RU" sz="4400" b="1" dirty="0" err="1" smtClean="0">
                <a:solidFill>
                  <a:srgbClr val="00B050"/>
                </a:solidFill>
              </a:rPr>
              <a:t>Мокапы</a:t>
            </a:r>
            <a:r>
              <a:rPr lang="ru-RU" sz="4400" b="1" dirty="0" smtClean="0">
                <a:solidFill>
                  <a:srgbClr val="00B050"/>
                </a:solidFill>
              </a:rPr>
              <a:t>, Макеты</a:t>
            </a:r>
            <a:endParaRPr lang="uk-UA" sz="4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540" y="18864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117352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Верстка типовых страниц (</a:t>
            </a:r>
            <a:r>
              <a:rPr lang="en-US" sz="2400" i="1" dirty="0"/>
              <a:t>HTML+CSS</a:t>
            </a:r>
            <a:r>
              <a:rPr lang="ru-RU" sz="2400" i="1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ru-RU" sz="2400" i="1" dirty="0"/>
              <a:t>Оформление типовых страницы</a:t>
            </a:r>
            <a:r>
              <a:rPr lang="en-US" sz="2400" i="1" dirty="0"/>
              <a:t> (CSS)</a:t>
            </a:r>
            <a:endParaRPr lang="ru-RU" sz="2400" i="1" dirty="0"/>
          </a:p>
          <a:p>
            <a:pPr>
              <a:buFont typeface="Arial" pitchFamily="34" charset="0"/>
              <a:buChar char="•"/>
            </a:pPr>
            <a:r>
              <a:rPr lang="ru-RU" sz="2400" i="1" dirty="0" smtClean="0"/>
              <a:t>Тестирование </a:t>
            </a:r>
            <a:r>
              <a:rPr lang="ru-RU" sz="2400" i="1" dirty="0"/>
              <a:t>в разных браузерах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604" y="3784972"/>
            <a:ext cx="7020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i="1" dirty="0"/>
              <a:t>Адаптивная верстка, чистая верстка, закладные для программиста;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i="1" dirty="0"/>
              <a:t>Важные мелочи </a:t>
            </a:r>
            <a:r>
              <a:rPr lang="ru-RU" sz="2400" i="1" dirty="0" smtClean="0"/>
              <a:t>(комментарии</a:t>
            </a:r>
            <a:r>
              <a:rPr lang="ru-RU" sz="2400" i="1" dirty="0"/>
              <a:t>, мета теги, обработка невидимых событий – фокус, актив, </a:t>
            </a:r>
            <a:r>
              <a:rPr lang="ru-RU" sz="2400" i="1" dirty="0" smtClean="0"/>
              <a:t>иконк</a:t>
            </a:r>
            <a:r>
              <a:rPr lang="ru-RU" sz="2400" i="1" dirty="0"/>
              <a:t>и</a:t>
            </a:r>
            <a:r>
              <a:rPr lang="ru-RU" sz="2400" i="1" dirty="0" smtClean="0"/>
              <a:t>, </a:t>
            </a:r>
            <a:r>
              <a:rPr lang="ru-RU" sz="2400" i="1" dirty="0"/>
              <a:t>оптимизация изображений, названия ссылок).</a:t>
            </a:r>
            <a:endParaRPr lang="uk-UA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63691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B050"/>
                </a:solidFill>
              </a:rPr>
              <a:t>Набор шаблонов страниц.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540" y="73731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5. </a:t>
            </a:r>
            <a:r>
              <a:rPr lang="ru-RU" sz="4400" b="1" dirty="0" smtClean="0"/>
              <a:t>Программирование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7604" y="2132856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i="1" dirty="0"/>
              <a:t>Модель данных (где, как и какие данные будут храниться);</a:t>
            </a:r>
          </a:p>
          <a:p>
            <a:pPr marL="457200" indent="-457200" algn="just">
              <a:buAutoNum type="arabicPeriod"/>
            </a:pPr>
            <a:r>
              <a:rPr lang="ru-RU" sz="2400" i="1" dirty="0"/>
              <a:t>Разработка логики (использование готовых систем управления содержимым или разработка своих решений);</a:t>
            </a:r>
          </a:p>
          <a:p>
            <a:pPr marL="457200" indent="-457200" algn="just">
              <a:buAutoNum type="arabicPeriod"/>
            </a:pPr>
            <a:r>
              <a:rPr lang="ru-RU" sz="2400" i="1" dirty="0"/>
              <a:t>Вопросы безопасности;</a:t>
            </a:r>
          </a:p>
          <a:p>
            <a:pPr marL="457200" indent="-457200" algn="just">
              <a:buAutoNum type="arabicPeriod"/>
            </a:pPr>
            <a:r>
              <a:rPr lang="ru-RU" sz="2400" i="1" dirty="0"/>
              <a:t>Локальное тестирование.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2606" y="5517232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Взять готовое или писать своё?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вопрос актуален и для этапа вёрстки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992</Words>
  <Application>Microsoft Office PowerPoint</Application>
  <PresentationFormat>Экран (4:3)</PresentationFormat>
  <Paragraphs>218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BatangChe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1059</cp:revision>
  <dcterms:created xsi:type="dcterms:W3CDTF">2014-11-20T09:08:59Z</dcterms:created>
  <dcterms:modified xsi:type="dcterms:W3CDTF">2017-12-10T11:02:57Z</dcterms:modified>
</cp:coreProperties>
</file>