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80" r:id="rId2"/>
    <p:sldId id="644" r:id="rId3"/>
    <p:sldId id="650" r:id="rId4"/>
    <p:sldId id="649" r:id="rId5"/>
    <p:sldId id="651" r:id="rId6"/>
    <p:sldId id="588" r:id="rId7"/>
    <p:sldId id="615" r:id="rId8"/>
    <p:sldId id="533" r:id="rId9"/>
    <p:sldId id="594" r:id="rId10"/>
    <p:sldId id="616" r:id="rId11"/>
    <p:sldId id="661" r:id="rId12"/>
    <p:sldId id="662" r:id="rId13"/>
    <p:sldId id="583" r:id="rId14"/>
    <p:sldId id="614" r:id="rId15"/>
    <p:sldId id="625" r:id="rId16"/>
    <p:sldId id="626" r:id="rId17"/>
    <p:sldId id="627" r:id="rId18"/>
    <p:sldId id="628" r:id="rId19"/>
    <p:sldId id="618" r:id="rId20"/>
    <p:sldId id="629" r:id="rId21"/>
    <p:sldId id="659" r:id="rId22"/>
    <p:sldId id="660" r:id="rId23"/>
    <p:sldId id="630" r:id="rId24"/>
    <p:sldId id="665" r:id="rId25"/>
    <p:sldId id="666" r:id="rId26"/>
    <p:sldId id="619" r:id="rId27"/>
    <p:sldId id="620" r:id="rId28"/>
    <p:sldId id="668" r:id="rId29"/>
    <p:sldId id="671" r:id="rId30"/>
    <p:sldId id="670" r:id="rId31"/>
    <p:sldId id="669" r:id="rId3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64" autoAdjust="0"/>
    <p:restoredTop sz="90000" autoAdjust="0"/>
  </p:normalViewPr>
  <p:slideViewPr>
    <p:cSldViewPr>
      <p:cViewPr varScale="1">
        <p:scale>
          <a:sx n="79" d="100"/>
          <a:sy n="79" d="100"/>
        </p:scale>
        <p:origin x="-17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05/ex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files.courses.dp.ua/files/05/ex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files.courses.dp.ua/files/05/ex03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files/05/ex04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w3schools.com/cssref/css3_pr_filte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hyperlink" Target="http://files.courses.dp.ua/files/05/ex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iles.courses.dp.ua/web/06/ex06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06/ex07_result.html" TargetMode="External"/><Relationship Id="rId2" Type="http://schemas.openxmlformats.org/officeDocument/2006/relationships/hyperlink" Target="http://files.courses.dp.ua/web/06/ex0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06/ex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itmathrepetitor.ru/zadachi-po-html-i-c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tmlbook.ru/css/cat/pseudo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tmlbook.ru/css/cat/pseudo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eRiMeDE/2/edit?html,css,outp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318" y="908720"/>
            <a:ext cx="470032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CSS</a:t>
            </a:r>
            <a:r>
              <a:rPr lang="ru-RU" sz="7200" dirty="0">
                <a:solidFill>
                  <a:schemeClr val="bg1"/>
                </a:solidFill>
              </a:rPr>
              <a:t>, часть </a:t>
            </a:r>
            <a:r>
              <a:rPr lang="en-US" sz="7200" dirty="0">
                <a:solidFill>
                  <a:schemeClr val="bg1"/>
                </a:solidFill>
              </a:rPr>
              <a:t>4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 переходов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144820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051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" t="8719" r="1315" b="7523"/>
          <a:stretch/>
        </p:blipFill>
        <p:spPr>
          <a:xfrm>
            <a:off x="763615" y="764704"/>
            <a:ext cx="7592658" cy="92143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15" y="1844824"/>
            <a:ext cx="7616769" cy="302433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0" name="Стрелка: вниз 9"/>
          <p:cNvSpPr/>
          <p:nvPr/>
        </p:nvSpPr>
        <p:spPr>
          <a:xfrm>
            <a:off x="3923928" y="4995935"/>
            <a:ext cx="1296144" cy="288032"/>
          </a:xfrm>
          <a:prstGeom prst="down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429" y="5398007"/>
            <a:ext cx="4869843" cy="1055329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408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051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" t="8719" r="1315" b="7523"/>
          <a:stretch/>
        </p:blipFill>
        <p:spPr>
          <a:xfrm>
            <a:off x="731364" y="1063487"/>
            <a:ext cx="7624909" cy="92535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4" y="2338936"/>
            <a:ext cx="7624908" cy="173813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9664" y="4365104"/>
            <a:ext cx="738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i="1" dirty="0"/>
              <a:t>Анимировать можно только те свойства значения которых задаются в числовом виде, и браузер может рассчитать изменение этих значений во времени;</a:t>
            </a:r>
          </a:p>
          <a:p>
            <a:pPr marL="342900" indent="-342900" algn="just">
              <a:buAutoNum type="arabicPeriod"/>
            </a:pPr>
            <a:r>
              <a:rPr lang="ru-RU" i="1" dirty="0"/>
              <a:t>Чтобы анимация перехода работала необходимо указывать начальное значение свойства, т.к. значение с которого начнётся переход.</a:t>
            </a:r>
          </a:p>
        </p:txBody>
      </p:sp>
    </p:spTree>
    <p:extLst>
      <p:ext uri="{BB962C8B-B14F-4D97-AF65-F5344CB8AC3E}">
        <p14:creationId xmlns:p14="http://schemas.microsoft.com/office/powerpoint/2010/main" xmlns="" val="417187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554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http://files.courses.dp.ua/web/05/ex01.html</a:t>
            </a:r>
            <a:endParaRPr lang="ru-RU" sz="28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2968" y="270892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880082"/>
            <a:ext cx="4417529" cy="46371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554" y="116632"/>
            <a:ext cx="777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Transition – </a:t>
            </a:r>
            <a:r>
              <a:rPr lang="ru-RU" sz="3200" b="1" dirty="0"/>
              <a:t>переходы между состояниями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858263"/>
            <a:ext cx="3204220" cy="538184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858263"/>
            <a:ext cx="4628827" cy="31683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51920" y="4154304"/>
            <a:ext cx="47008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В случае если необходимо сделать плавный переход между состояниями того или иного </a:t>
            </a:r>
            <a:r>
              <a:rPr lang="en-US" sz="2200" i="1" dirty="0"/>
              <a:t/>
            </a:r>
            <a:br>
              <a:rPr lang="en-US" sz="2200" i="1" dirty="0"/>
            </a:br>
            <a:r>
              <a:rPr lang="en-US" sz="2200" i="1" dirty="0"/>
              <a:t>CSS-</a:t>
            </a:r>
            <a:r>
              <a:rPr lang="ru-RU" sz="2200" i="1" dirty="0"/>
              <a:t>правила</a:t>
            </a:r>
            <a:r>
              <a:rPr lang="en-US" sz="2200" i="1" dirty="0"/>
              <a:t> (</a:t>
            </a:r>
            <a:r>
              <a:rPr lang="ru-RU" sz="2200" i="1" dirty="0"/>
              <a:t>например при использовании</a:t>
            </a:r>
            <a:r>
              <a:rPr lang="en-US" sz="2200" i="1" dirty="0"/>
              <a:t> </a:t>
            </a:r>
            <a:r>
              <a:rPr lang="ru-RU" sz="2200" i="1" dirty="0" err="1"/>
              <a:t>псевдокласса</a:t>
            </a:r>
            <a:r>
              <a:rPr lang="ru-RU" sz="2200" i="1" dirty="0"/>
              <a:t> </a:t>
            </a:r>
            <a:r>
              <a:rPr lang="en-US" sz="2200" b="1" i="1" dirty="0"/>
              <a:t>:hover</a:t>
            </a:r>
            <a:r>
              <a:rPr lang="en-US" sz="2200" i="1" dirty="0"/>
              <a:t>)</a:t>
            </a:r>
            <a:r>
              <a:rPr lang="ru-RU" sz="2200" i="1" dirty="0"/>
              <a:t>, применяют правило </a:t>
            </a:r>
            <a:r>
              <a:rPr lang="en-US" sz="2200" b="1" i="1" dirty="0" err="1"/>
              <a:t>transtition</a:t>
            </a:r>
            <a:r>
              <a:rPr lang="en-US" sz="2200" i="1" dirty="0"/>
              <a:t>.</a:t>
            </a:r>
            <a:endParaRPr lang="ru-RU" sz="2200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71600" y="249289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970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43" y="116632"/>
            <a:ext cx="860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Применение </a:t>
            </a:r>
            <a:r>
              <a:rPr lang="en-US" sz="3200" b="1" dirty="0"/>
              <a:t>Transition – </a:t>
            </a:r>
            <a:r>
              <a:rPr lang="ru-RU" sz="3200" b="1" dirty="0"/>
              <a:t>«выезжающее» меню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http://files.courses.dp.ua/web/05/ex0</a:t>
            </a:r>
            <a:r>
              <a:rPr lang="ru-RU" sz="2800" b="1" dirty="0">
                <a:hlinkClick r:id="rId2"/>
              </a:rPr>
              <a:t>2</a:t>
            </a:r>
            <a:r>
              <a:rPr lang="en-US" sz="2800" b="1" dirty="0">
                <a:hlinkClick r:id="rId2"/>
              </a:rPr>
              <a:t>.html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07095"/>
            <a:ext cx="2808312" cy="475627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19" y="818521"/>
            <a:ext cx="4935003" cy="474484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395808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9552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043" y="116632"/>
            <a:ext cx="860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Применение </a:t>
            </a:r>
            <a:r>
              <a:rPr lang="en-US" sz="3200" b="1" dirty="0"/>
              <a:t>Transition – </a:t>
            </a:r>
            <a:r>
              <a:rPr lang="ru-RU" sz="3200" b="1" dirty="0"/>
              <a:t>«выезжающее» меню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807095"/>
            <a:ext cx="5162550" cy="39243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8" y="790897"/>
            <a:ext cx="2679068" cy="551842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585914" y="4985300"/>
            <a:ext cx="5162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Разуметься </a:t>
            </a:r>
            <a:r>
              <a:rPr lang="en-US" sz="2200" b="1" i="1" dirty="0"/>
              <a:t>Transition</a:t>
            </a:r>
            <a:r>
              <a:rPr lang="en-US" sz="2200" i="1" dirty="0"/>
              <a:t> </a:t>
            </a:r>
            <a:r>
              <a:rPr lang="ru-RU" sz="2200" i="1" dirty="0"/>
              <a:t>способен анимировать перемещение элемента по экрану, или за границы экрана.</a:t>
            </a:r>
          </a:p>
        </p:txBody>
      </p:sp>
    </p:spTree>
    <p:extLst>
      <p:ext uri="{BB962C8B-B14F-4D97-AF65-F5344CB8AC3E}">
        <p14:creationId xmlns:p14="http://schemas.microsoft.com/office/powerpoint/2010/main" xmlns="" val="428843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9023"/>
            <a:ext cx="806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«разворачивающиеся» элементы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3" y="836712"/>
            <a:ext cx="5832648" cy="452683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980728"/>
            <a:ext cx="5295900" cy="23241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4"/>
              </a:rPr>
              <a:t>http://files.courses.dp.ua/web/05/ex03.html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7998" y="374658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262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59023"/>
            <a:ext cx="806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«разворачивающиеся» элементы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13176"/>
            <a:ext cx="8211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Transition</a:t>
            </a:r>
            <a:r>
              <a:rPr lang="en-US" sz="2000" i="1" dirty="0"/>
              <a:t> </a:t>
            </a:r>
            <a:r>
              <a:rPr lang="ru-RU" sz="2000" i="1" dirty="0"/>
              <a:t>обеспечивает плавное изменение размеров элементов, даже с том случае если содержимое не помещается в его границы (но не без помощи свойства </a:t>
            </a:r>
            <a:r>
              <a:rPr lang="en-US" sz="2000" b="1" i="1" dirty="0"/>
              <a:t>overflow</a:t>
            </a:r>
            <a:r>
              <a:rPr lang="ru-RU" sz="2000" i="1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3114675" cy="36195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" r="32510"/>
          <a:stretch/>
        </p:blipFill>
        <p:spPr>
          <a:xfrm>
            <a:off x="3897188" y="1052736"/>
            <a:ext cx="3420000" cy="18192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44" y="2276872"/>
            <a:ext cx="4248472" cy="176118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5547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0066" y="188640"/>
            <a:ext cx="570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цветом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86739"/>
            <a:ext cx="5554057" cy="42704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http://files.courses.dp.ua/web/05/ex04.html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8121" y="421921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180" y="892488"/>
            <a:ext cx="2628292" cy="310284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452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:</a:t>
            </a:r>
            <a:r>
              <a:rPr lang="ru-RU" sz="6000" dirty="0" err="1" smtClean="0"/>
              <a:t>псевдоклассы</a:t>
            </a:r>
            <a:r>
              <a:rPr lang="ru-RU" sz="6000" dirty="0" smtClean="0"/>
              <a:t> </a:t>
            </a:r>
          </a:p>
          <a:p>
            <a:pPr algn="ctr"/>
            <a:r>
              <a:rPr lang="ru-RU" sz="6000" dirty="0" smtClean="0"/>
              <a:t>и состояния элемента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28546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0066" y="188640"/>
            <a:ext cx="570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цветом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5085184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Transition</a:t>
            </a:r>
            <a:r>
              <a:rPr lang="en-US" sz="2000" i="1" dirty="0"/>
              <a:t> </a:t>
            </a:r>
            <a:r>
              <a:rPr lang="ru-RU" sz="2000" i="1" dirty="0"/>
              <a:t>позволяет выполнить плавный переход от одного цвета к другому, или  плавное наложение того или иного спецэффекта</a:t>
            </a:r>
            <a:r>
              <a:rPr lang="en-US" sz="2000" i="1" dirty="0"/>
              <a:t> </a:t>
            </a:r>
            <a:r>
              <a:rPr lang="ru-RU" sz="2000" i="1" dirty="0"/>
              <a:t>(наложенных при помощи стилевого свойства </a:t>
            </a:r>
            <a:r>
              <a:rPr lang="en-US" sz="2000" b="1" i="1" dirty="0"/>
              <a:t>filter</a:t>
            </a:r>
            <a:r>
              <a:rPr lang="ru-RU" sz="2000" b="1" i="1" dirty="0"/>
              <a:t> </a:t>
            </a:r>
            <a:r>
              <a:rPr lang="en-US" sz="2000" b="1" i="1" dirty="0">
                <a:hlinkClick r:id="rId2"/>
              </a:rPr>
              <a:t>http://www.w3schools.com/cssref/css3_pr_filter.asp</a:t>
            </a:r>
            <a:r>
              <a:rPr lang="en-US" sz="2000" i="1" dirty="0"/>
              <a:t>)</a:t>
            </a:r>
            <a:r>
              <a:rPr lang="ru-RU" sz="2000" i="1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15929"/>
            <a:ext cx="3552825" cy="36385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88" y="1517392"/>
            <a:ext cx="2707784" cy="306074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901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88640"/>
            <a:ext cx="646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состояниями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60932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http://files.courses.dp.ua/web/05/ex13.html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6803" y="5631631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913" y="482363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51" y="882092"/>
            <a:ext cx="2571750" cy="12763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076" y="2060848"/>
            <a:ext cx="2524125" cy="12573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451" y="3233750"/>
            <a:ext cx="2724150" cy="14954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876182"/>
            <a:ext cx="4074983" cy="450981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20527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0066" y="188640"/>
            <a:ext cx="570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Применение </a:t>
            </a:r>
            <a:r>
              <a:rPr lang="en-US" sz="2400" b="1" dirty="0"/>
              <a:t>Transition – </a:t>
            </a:r>
            <a:r>
              <a:rPr lang="ru-RU" sz="2400" b="1" dirty="0"/>
              <a:t>работа с цветом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581745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/>
              <a:t>Transition</a:t>
            </a:r>
            <a:r>
              <a:rPr lang="en-US" sz="2000" i="1" dirty="0"/>
              <a:t> </a:t>
            </a:r>
            <a:r>
              <a:rPr lang="ru-RU" sz="2000" i="1" dirty="0"/>
              <a:t>позволяет выполнить плавный между состоянии, которые мы определяем при помощи </a:t>
            </a:r>
            <a:r>
              <a:rPr lang="ru-RU" sz="2000" i="1" dirty="0" err="1"/>
              <a:t>псевдоклассов</a:t>
            </a:r>
            <a:r>
              <a:rPr lang="ru-RU" sz="2000" i="1" dirty="0"/>
              <a:t> - </a:t>
            </a:r>
            <a:r>
              <a:rPr lang="en-US" sz="2000" i="1" dirty="0"/>
              <a:t>:hover, :active)</a:t>
            </a:r>
            <a:r>
              <a:rPr lang="ru-RU" sz="2000" i="1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51" y="882092"/>
            <a:ext cx="2571750" cy="1276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76" y="2060848"/>
            <a:ext cx="2524125" cy="1257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51" y="3233750"/>
            <a:ext cx="2724150" cy="14954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902075"/>
            <a:ext cx="4365591" cy="462018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3561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 «по сценарию»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133777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353" y="116632"/>
            <a:ext cx="7158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Animation - </a:t>
            </a:r>
            <a:r>
              <a:rPr lang="ru-RU" sz="3200" b="1" dirty="0"/>
              <a:t>анимация «по сценарию»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9" y="748265"/>
            <a:ext cx="6911348" cy="474167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67544" y="5489937"/>
            <a:ext cx="7708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Анимация «по сценарию» состоит из двух шагов. </a:t>
            </a:r>
          </a:p>
          <a:p>
            <a:pPr algn="just"/>
            <a:r>
              <a:rPr lang="ru-RU" sz="2000" b="1" i="1" dirty="0"/>
              <a:t>Первый шаг</a:t>
            </a:r>
            <a:r>
              <a:rPr lang="ru-RU" sz="2000" i="1" dirty="0"/>
              <a:t>: создается «сценарий» при помощи директивы </a:t>
            </a:r>
            <a:r>
              <a:rPr lang="en-US" sz="2000" b="1" i="1" dirty="0"/>
              <a:t>@</a:t>
            </a:r>
            <a:r>
              <a:rPr lang="en-US" sz="2000" b="1" i="1" dirty="0" err="1"/>
              <a:t>keyframes</a:t>
            </a:r>
            <a:r>
              <a:rPr lang="en-US" sz="2000" b="1" i="1" dirty="0"/>
              <a:t> </a:t>
            </a:r>
            <a:r>
              <a:rPr lang="ru-RU" sz="2000" i="1" dirty="0"/>
              <a:t>задаются «опорные кадры» т.е. состояния через которые наша анимация должна проходить.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855" y="3573016"/>
            <a:ext cx="4475972" cy="112165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3940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5353" y="116632"/>
            <a:ext cx="7158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Animation - </a:t>
            </a:r>
            <a:r>
              <a:rPr lang="ru-RU" sz="32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5450" y="4653136"/>
            <a:ext cx="7708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Анимация «по сценарию» состоит из двух шагов. </a:t>
            </a:r>
          </a:p>
          <a:p>
            <a:pPr algn="just"/>
            <a:r>
              <a:rPr lang="ru-RU" sz="2000" b="1" i="1" dirty="0"/>
              <a:t>Второй</a:t>
            </a:r>
            <a:r>
              <a:rPr lang="ru-RU" sz="2000" i="1" dirty="0"/>
              <a:t> </a:t>
            </a:r>
            <a:r>
              <a:rPr lang="ru-RU" sz="2000" b="1" i="1" dirty="0"/>
              <a:t>шаг</a:t>
            </a:r>
            <a:r>
              <a:rPr lang="ru-RU" sz="2000" i="1" dirty="0"/>
              <a:t>: при помощи </a:t>
            </a:r>
            <a:r>
              <a:rPr lang="ru-RU" sz="2000" i="1" dirty="0" smtClean="0"/>
              <a:t>свойств </a:t>
            </a:r>
            <a:r>
              <a:rPr lang="en-US" sz="2000" b="1" i="1" dirty="0" smtClean="0"/>
              <a:t>animation</a:t>
            </a:r>
            <a:r>
              <a:rPr lang="ru-RU" sz="2000" b="1" i="1" dirty="0" smtClean="0"/>
              <a:t>-*</a:t>
            </a:r>
            <a:r>
              <a:rPr lang="en-US" sz="2000" i="1" dirty="0" smtClean="0"/>
              <a:t> </a:t>
            </a:r>
            <a:r>
              <a:rPr lang="ru-RU" sz="2000" i="1" dirty="0"/>
              <a:t>«сценарий» крепиться к какому-либо элементу.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20" y="764704"/>
            <a:ext cx="6021685" cy="36004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16446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44624"/>
            <a:ext cx="4865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Анимация по «сценарию»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6218148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hlinkClick r:id="rId2"/>
              </a:rPr>
              <a:t>http://</a:t>
            </a:r>
            <a:r>
              <a:rPr lang="en-US" sz="2800" b="1" i="1" dirty="0" smtClean="0">
                <a:hlinkClick r:id="rId2"/>
              </a:rPr>
              <a:t>files.courses.dp.ua/web/06/ex06.html</a:t>
            </a:r>
            <a:endParaRPr lang="ru-RU" sz="28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29309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Состоит из двух шагов. </a:t>
            </a:r>
          </a:p>
          <a:p>
            <a:pPr algn="just"/>
            <a:r>
              <a:rPr lang="ru-RU" sz="2000" b="1" i="1" dirty="0"/>
              <a:t>Первый шаг</a:t>
            </a:r>
            <a:r>
              <a:rPr lang="ru-RU" sz="2000" i="1" dirty="0"/>
              <a:t>: создается «сценарий» при помощи директивы </a:t>
            </a:r>
            <a:r>
              <a:rPr lang="en-US" sz="2000" b="1" i="1" dirty="0"/>
              <a:t>@</a:t>
            </a:r>
            <a:r>
              <a:rPr lang="en-US" sz="2000" b="1" i="1" dirty="0" err="1"/>
              <a:t>keyframes</a:t>
            </a:r>
            <a:r>
              <a:rPr lang="en-US" sz="2000" b="1" i="1" dirty="0"/>
              <a:t> </a:t>
            </a:r>
            <a:r>
              <a:rPr lang="ru-RU" sz="2000" i="1" dirty="0"/>
              <a:t>задаются «опорные кадры» т.е. состояния через которые наша анимация должна проходить.</a:t>
            </a:r>
          </a:p>
          <a:p>
            <a:pPr algn="just"/>
            <a:r>
              <a:rPr lang="ru-RU" sz="2000" b="1" i="1" dirty="0"/>
              <a:t>Второй</a:t>
            </a:r>
            <a:r>
              <a:rPr lang="ru-RU" sz="2000" i="1" dirty="0"/>
              <a:t> </a:t>
            </a:r>
            <a:r>
              <a:rPr lang="ru-RU" sz="2000" b="1" i="1" dirty="0"/>
              <a:t>шаг</a:t>
            </a:r>
            <a:r>
              <a:rPr lang="ru-RU" sz="2000" i="1" dirty="0"/>
              <a:t>: при помощи правила </a:t>
            </a:r>
            <a:r>
              <a:rPr lang="en-US" sz="2000" b="1" i="1" dirty="0"/>
              <a:t>animation</a:t>
            </a:r>
            <a:r>
              <a:rPr lang="en-US" sz="2000" i="1" dirty="0"/>
              <a:t> </a:t>
            </a:r>
            <a:r>
              <a:rPr lang="ru-RU" sz="2000" i="1" dirty="0"/>
              <a:t>«сценарий» крепиться к какому-либо элементу.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006279"/>
            <a:ext cx="5403182" cy="309634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89213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2492896"/>
            <a:ext cx="3384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Браузер проигрывает сценарий делая плавные переходы между состояниями для опорных кадров, сценарий может быть проигран однократно, или многократно, при многократном повторении необходимо позаботиться о «склейке» финального и начального кадра.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5736" y="116632"/>
            <a:ext cx="4865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Анимация по «сценарию»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7872"/>
            <a:ext cx="4809641" cy="547260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4095" y="121582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226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4204973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6188" y="188640"/>
            <a:ext cx="3696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Домашнее задание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567" y="5969828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hlinkClick r:id="rId2"/>
              </a:rPr>
              <a:t>http://</a:t>
            </a:r>
            <a:r>
              <a:rPr lang="en-US" sz="2800" b="1" i="1" dirty="0" smtClean="0">
                <a:hlinkClick r:id="rId2"/>
              </a:rPr>
              <a:t>files.courses.dp.ua/web/06/ex07.html</a:t>
            </a:r>
            <a:endParaRPr lang="ru-RU" sz="28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479715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Взяв заготовку, добиться эффекта перелистывания списка, как на примере по адресу: </a:t>
            </a:r>
            <a:r>
              <a:rPr lang="en-US" sz="2000" i="1" dirty="0">
                <a:hlinkClick r:id="rId3"/>
              </a:rPr>
              <a:t>http://</a:t>
            </a:r>
            <a:r>
              <a:rPr lang="en-US" sz="2000" i="1" dirty="0" smtClean="0">
                <a:hlinkClick r:id="rId3"/>
              </a:rPr>
              <a:t>files.courses.dp.ua/web/06/ex07_result.html</a:t>
            </a:r>
            <a:endParaRPr lang="ru-RU" sz="2000" i="1" dirty="0" smtClean="0"/>
          </a:p>
          <a:p>
            <a:pPr algn="just"/>
            <a:r>
              <a:rPr lang="ru-RU" sz="2000" i="1" dirty="0" smtClean="0"/>
              <a:t>Править </a:t>
            </a:r>
            <a:r>
              <a:rPr lang="en-US" sz="2000" i="1" dirty="0" smtClean="0"/>
              <a:t>HTML</a:t>
            </a:r>
            <a:r>
              <a:rPr lang="ru-RU" sz="2000" i="1" dirty="0"/>
              <a:t> </a:t>
            </a:r>
            <a:r>
              <a:rPr lang="ru-RU" sz="2000" i="1" dirty="0" smtClean="0"/>
              <a:t>нельзя, только средствами </a:t>
            </a:r>
            <a:r>
              <a:rPr lang="en-US" sz="2000" i="1" dirty="0" smtClean="0"/>
              <a:t>CSS.</a:t>
            </a:r>
            <a:endParaRPr lang="ru-RU" sz="20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908720"/>
            <a:ext cx="6430430" cy="356999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3435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323945"/>
            <a:ext cx="682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Псевдоклассы</a:t>
            </a:r>
            <a:r>
              <a:rPr lang="ru-RU" sz="3200" b="1" dirty="0" smtClean="0"/>
              <a:t>  и состояние элемента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546849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http://files.courses.dp.ua/web/06/ex05.html</a:t>
            </a:r>
            <a:endParaRPr lang="ru-RU" sz="28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006" y="233174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86803" y="5085184"/>
            <a:ext cx="495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Скопируйте заготовку в </a:t>
            </a:r>
            <a:r>
              <a:rPr lang="en-US" sz="2400" i="1" dirty="0"/>
              <a:t>Notepad++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1340768"/>
            <a:ext cx="6041581" cy="31571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20656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Для тренировки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xmlns="" val="189164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166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Где взять задания для тренировки?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17848" y="5589240"/>
            <a:ext cx="739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http://www.itmathrepetitor.ru/zadachi-po-html-i-css/</a:t>
            </a:r>
            <a:endParaRPr lang="ru-RU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68760"/>
            <a:ext cx="4931271" cy="41517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347864" y="6135904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</a:rPr>
              <a:t>Через </a:t>
            </a:r>
            <a:r>
              <a:rPr lang="en-US" sz="2800" b="1" i="1" dirty="0" smtClean="0">
                <a:solidFill>
                  <a:srgbClr val="FF0000"/>
                </a:solidFill>
              </a:rPr>
              <a:t>VPN… 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8468" y="6165304"/>
            <a:ext cx="535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http://htmlbook.ru/css/cat/pseudoclass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err="1"/>
              <a:t>Псевдоклассы</a:t>
            </a:r>
            <a:r>
              <a:rPr lang="ru-RU" i="1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i="1" dirty="0" err="1"/>
              <a:t>псевдокласс</a:t>
            </a:r>
            <a:r>
              <a:rPr lang="ru-RU" i="1" dirty="0"/>
              <a:t> </a:t>
            </a:r>
            <a:r>
              <a:rPr lang="en-US" b="1" i="1" dirty="0"/>
              <a:t>:hover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ru-RU" i="1" dirty="0"/>
              <a:t> который дописывается к селектору,</a:t>
            </a:r>
            <a:r>
              <a:rPr lang="en-US" b="1" i="1" dirty="0"/>
              <a:t> </a:t>
            </a:r>
            <a:r>
              <a:rPr lang="ru-RU" i="1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i="1" dirty="0"/>
              <a:t> </a:t>
            </a:r>
            <a:endParaRPr lang="ru-RU" i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4042" y="19168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7" y="1412776"/>
            <a:ext cx="6547314" cy="20882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31640" y="323945"/>
            <a:ext cx="682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Псевдоклассы</a:t>
            </a:r>
            <a:r>
              <a:rPr lang="ru-RU" sz="3200" b="1" dirty="0" smtClean="0"/>
              <a:t>  и состояние элемента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270052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8468" y="6165304"/>
            <a:ext cx="535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http://htmlbook.ru/css/cat/pseudoclass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Также будет полезен </a:t>
            </a:r>
            <a:r>
              <a:rPr lang="ru-RU" sz="2400" i="1" dirty="0" err="1"/>
              <a:t>псвевдокласс</a:t>
            </a:r>
            <a:r>
              <a:rPr lang="ru-RU" sz="2400" i="1" dirty="0"/>
              <a:t> </a:t>
            </a:r>
            <a:r>
              <a:rPr lang="en-US" sz="2400" b="1" i="1" dirty="0"/>
              <a:t>:active </a:t>
            </a:r>
            <a:r>
              <a:rPr lang="en-US" sz="2400" i="1" dirty="0"/>
              <a:t>– </a:t>
            </a:r>
            <a:r>
              <a:rPr lang="ru-RU" sz="2400" i="1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4042" y="19168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24210"/>
            <a:ext cx="6120680" cy="24821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31640" y="323945"/>
            <a:ext cx="682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/>
              <a:t>Псевдоклассы</a:t>
            </a:r>
            <a:r>
              <a:rPr lang="ru-RU" sz="3200" b="1" dirty="0" smtClean="0"/>
              <a:t>  и состояние элемента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14558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Анимация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ru-RU" sz="6000" dirty="0"/>
              <a:t>средствами </a:t>
            </a:r>
            <a:r>
              <a:rPr lang="en-US" sz="6000" dirty="0"/>
              <a:t>CSS</a:t>
            </a:r>
            <a:endParaRPr lang="uk-UA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24744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i="1" dirty="0"/>
              <a:t>Анимация на веб-странице это, как правило, изменение во времени того или иного стилевого</a:t>
            </a:r>
            <a:r>
              <a:rPr lang="en-US" sz="4000" i="1" dirty="0"/>
              <a:t> (</a:t>
            </a:r>
            <a:r>
              <a:rPr lang="en-US" sz="4000" i="1" dirty="0" err="1"/>
              <a:t>css</a:t>
            </a:r>
            <a:r>
              <a:rPr lang="en-US" sz="4000" i="1" dirty="0"/>
              <a:t>)</a:t>
            </a:r>
            <a:r>
              <a:rPr lang="ru-RU" sz="4000" i="1" dirty="0"/>
              <a:t> свойства элемента во времени.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988221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До появления </a:t>
            </a:r>
            <a:r>
              <a:rPr lang="en-US" sz="2800" i="1" dirty="0"/>
              <a:t>CSS 3 </a:t>
            </a:r>
            <a:r>
              <a:rPr lang="ru-RU" sz="2800" i="1" dirty="0"/>
              <a:t>анимация делалась исключительно средствами </a:t>
            </a:r>
            <a:r>
              <a:rPr lang="en-US" sz="2800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</p:spTree>
    <p:extLst>
      <p:ext uri="{BB962C8B-B14F-4D97-AF65-F5344CB8AC3E}">
        <p14:creationId xmlns:p14="http://schemas.microsoft.com/office/powerpoint/2010/main" xmlns="" val="16858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На самом деле </a:t>
            </a:r>
            <a:r>
              <a:rPr lang="en-US" sz="2800" b="1" i="1" dirty="0"/>
              <a:t>CSS</a:t>
            </a:r>
            <a:r>
              <a:rPr lang="en-US" sz="2800" i="1" dirty="0"/>
              <a:t> </a:t>
            </a:r>
            <a:r>
              <a:rPr lang="ru-RU" sz="2800" i="1" dirty="0"/>
              <a:t>не позволяет сделать полноценную интерактивную анимацию, но </a:t>
            </a:r>
            <a:r>
              <a:rPr lang="en-US" sz="2800" b="1" i="1" dirty="0"/>
              <a:t>CSS</a:t>
            </a:r>
            <a:r>
              <a:rPr lang="en-US" sz="2800" i="1" dirty="0"/>
              <a:t> </a:t>
            </a:r>
            <a:r>
              <a:rPr lang="ru-RU" sz="2800" i="1" dirty="0"/>
              <a:t>позволяет сделать анимированный переход между</a:t>
            </a:r>
            <a:r>
              <a:rPr lang="en-US" sz="2800" i="1" dirty="0"/>
              <a:t> </a:t>
            </a:r>
            <a:r>
              <a:rPr lang="ru-RU" sz="2800" i="1" dirty="0"/>
              <a:t>значениями стилевого правила. Другими словами: сделать плавный переход между двумя состояниями.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9" y="461422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Однако получается у него это великолепно</a:t>
            </a:r>
            <a:r>
              <a:rPr lang="ru-RU" sz="2400" dirty="0"/>
              <a:t>: </a:t>
            </a:r>
            <a:r>
              <a:rPr lang="en-US" sz="2400" b="1" dirty="0">
                <a:hlinkClick r:id="rId2"/>
              </a:rPr>
              <a:t>http://jsbin.com/eRiMeDE/2/edit?html,css,output</a:t>
            </a:r>
            <a:endParaRPr lang="ru-RU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51937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9572" y="3421729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2</a:t>
            </a:r>
            <a:r>
              <a:rPr lang="ru-RU" sz="3200" dirty="0" smtClean="0"/>
              <a:t>. </a:t>
            </a:r>
            <a:r>
              <a:rPr lang="ru-RU" sz="3200" dirty="0"/>
              <a:t>Заранее определенный сценарий, который просто проигрывается и базируется на правиле </a:t>
            </a:r>
            <a:r>
              <a:rPr lang="en-US" sz="3200" b="1" dirty="0"/>
              <a:t>animation.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9572" y="134076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1</a:t>
            </a:r>
            <a:r>
              <a:rPr lang="ru-RU" sz="3200" dirty="0" smtClean="0"/>
              <a:t>. </a:t>
            </a:r>
            <a:r>
              <a:rPr lang="ru-RU" sz="3200" dirty="0"/>
              <a:t>Плавный переход между состояниями некоторых правил, базируется на правиле </a:t>
            </a:r>
            <a:r>
              <a:rPr lang="en-US" sz="3200" b="1" dirty="0"/>
              <a:t>transition.</a:t>
            </a:r>
            <a:endParaRPr lang="ru-RU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720</Words>
  <Application>Microsoft Office PowerPoint</Application>
  <PresentationFormat>Экран (4:3)</PresentationFormat>
  <Paragraphs>98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admin</cp:lastModifiedBy>
  <cp:revision>717</cp:revision>
  <dcterms:created xsi:type="dcterms:W3CDTF">2014-11-20T09:08:59Z</dcterms:created>
  <dcterms:modified xsi:type="dcterms:W3CDTF">2018-04-15T13:11:28Z</dcterms:modified>
</cp:coreProperties>
</file>