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7" r:id="rId2"/>
    <p:sldId id="304" r:id="rId3"/>
    <p:sldId id="305" r:id="rId4"/>
    <p:sldId id="306" r:id="rId5"/>
    <p:sldId id="307" r:id="rId6"/>
    <p:sldId id="309" r:id="rId7"/>
    <p:sldId id="377" r:id="rId8"/>
    <p:sldId id="312" r:id="rId9"/>
    <p:sldId id="344" r:id="rId10"/>
    <p:sldId id="343" r:id="rId11"/>
    <p:sldId id="314" r:id="rId12"/>
    <p:sldId id="315" r:id="rId13"/>
    <p:sldId id="316" r:id="rId14"/>
    <p:sldId id="353" r:id="rId15"/>
    <p:sldId id="356" r:id="rId16"/>
    <p:sldId id="318" r:id="rId17"/>
    <p:sldId id="317" r:id="rId18"/>
    <p:sldId id="355" r:id="rId19"/>
    <p:sldId id="378" r:id="rId20"/>
    <p:sldId id="321" r:id="rId21"/>
    <p:sldId id="322" r:id="rId22"/>
    <p:sldId id="324" r:id="rId23"/>
    <p:sldId id="363" r:id="rId24"/>
    <p:sldId id="364" r:id="rId25"/>
    <p:sldId id="367" r:id="rId26"/>
    <p:sldId id="365" r:id="rId27"/>
    <p:sldId id="366" r:id="rId28"/>
    <p:sldId id="368" r:id="rId29"/>
    <p:sldId id="326" r:id="rId30"/>
    <p:sldId id="327" r:id="rId31"/>
    <p:sldId id="369" r:id="rId32"/>
    <p:sldId id="374" r:id="rId33"/>
    <p:sldId id="372" r:id="rId34"/>
    <p:sldId id="328" r:id="rId35"/>
    <p:sldId id="329" r:id="rId36"/>
    <p:sldId id="375" r:id="rId37"/>
    <p:sldId id="330" r:id="rId38"/>
    <p:sldId id="332" r:id="rId39"/>
    <p:sldId id="376" r:id="rId40"/>
    <p:sldId id="379" r:id="rId41"/>
    <p:sldId id="334" r:id="rId42"/>
    <p:sldId id="333" r:id="rId4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7" autoAdjust="0"/>
    <p:restoredTop sz="96000" autoAdjust="0"/>
  </p:normalViewPr>
  <p:slideViewPr>
    <p:cSldViewPr>
      <p:cViewPr varScale="1">
        <p:scale>
          <a:sx n="115" d="100"/>
          <a:sy n="115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03.03.2018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ru/docs/Web/JavaScript/Reference/Strict_mode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www.w3schools.com/j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794320"/>
            <a:ext cx="878497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</a:rPr>
              <a:t>«Переменные, типы, операции»</a:t>
            </a:r>
            <a:endParaRPr lang="uk-UA" sz="48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Переменные, </a:t>
            </a:r>
            <a:r>
              <a:rPr lang="ru-RU" sz="6000" dirty="0" smtClean="0"/>
              <a:t>операторы, операнды и операции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12976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07604" y="116632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Переменные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692696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Для хранения информации, используются </a:t>
            </a:r>
            <a:r>
              <a:rPr lang="ru-RU" sz="2400" b="1" i="1" dirty="0"/>
              <a:t>переменные</a:t>
            </a:r>
            <a:r>
              <a:rPr lang="ru-RU" sz="2400" dirty="0"/>
              <a:t>.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 l="25537" t="17109" r="1022" b="71547"/>
          <a:stretch>
            <a:fillRect/>
          </a:stretch>
        </p:blipFill>
        <p:spPr bwMode="auto">
          <a:xfrm>
            <a:off x="3828118" y="1772816"/>
            <a:ext cx="3408178" cy="34577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grpSp>
        <p:nvGrpSpPr>
          <p:cNvPr id="2" name="Группа 11"/>
          <p:cNvGrpSpPr/>
          <p:nvPr/>
        </p:nvGrpSpPr>
        <p:grpSpPr>
          <a:xfrm>
            <a:off x="1259632" y="1124744"/>
            <a:ext cx="1584176" cy="1728192"/>
            <a:chOff x="6012160" y="2060848"/>
            <a:chExt cx="2088232" cy="2088232"/>
          </a:xfrm>
        </p:grpSpPr>
        <p:pic>
          <p:nvPicPr>
            <p:cNvPr id="8195" name="Picture 3" descr="http://s1.iconbird.com/ico/2013/8/411/w256h2561375539639Box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2160" y="2060848"/>
              <a:ext cx="2088232" cy="2088232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44209" y="3140968"/>
              <a:ext cx="1238539" cy="297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/>
                <a:t>user_name</a:t>
              </a:r>
              <a:endParaRPr lang="ru-RU" sz="105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9552" y="292494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Перед использованием переменной мы должны попросить выделить под неё место с памяти. Для этого используется ключевое слово </a:t>
            </a:r>
            <a:r>
              <a:rPr lang="en-US" sz="2400" b="1" i="1" dirty="0"/>
              <a:t>var</a:t>
            </a:r>
            <a:r>
              <a:rPr lang="en-US" sz="2400" i="1" dirty="0"/>
              <a:t>. </a:t>
            </a:r>
            <a:r>
              <a:rPr lang="ru-RU" sz="2400" i="1" dirty="0"/>
              <a:t>С его помощью происходит т.н. определение переменной. Определение переменной нужно делать только одни раз. В дальнейшем можно использовать переменную по имени, без слова </a:t>
            </a:r>
            <a:r>
              <a:rPr lang="en-US" sz="2400" b="1" i="1" dirty="0"/>
              <a:t>var</a:t>
            </a:r>
            <a:r>
              <a:rPr lang="en-US" sz="2400" i="1" dirty="0"/>
              <a:t>.</a:t>
            </a:r>
            <a:endParaRPr lang="ru-RU" sz="24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5301208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>
                <a:solidFill>
                  <a:srgbClr val="7030A0"/>
                </a:solidFill>
              </a:rPr>
              <a:t>В </a:t>
            </a:r>
            <a:r>
              <a:rPr lang="en-US" b="1" dirty="0">
                <a:solidFill>
                  <a:srgbClr val="7030A0"/>
                </a:solidFill>
              </a:rPr>
              <a:t>ECMAScript-2015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ru-RU" i="1" dirty="0">
                <a:solidFill>
                  <a:srgbClr val="7030A0"/>
                </a:solidFill>
              </a:rPr>
              <a:t>добавилось ключевое слово </a:t>
            </a:r>
            <a:r>
              <a:rPr lang="en-US" sz="2000" b="1" i="1" dirty="0">
                <a:solidFill>
                  <a:srgbClr val="7030A0"/>
                </a:solidFill>
              </a:rPr>
              <a:t>let</a:t>
            </a:r>
            <a:r>
              <a:rPr lang="ru-RU" i="1" dirty="0">
                <a:solidFill>
                  <a:srgbClr val="7030A0"/>
                </a:solidFill>
              </a:rPr>
              <a:t>, основное отличие в области видимости переменной обвяленной с его помощью, и </a:t>
            </a:r>
            <a:r>
              <a:rPr lang="en-US" b="1" i="1" dirty="0" err="1">
                <a:solidFill>
                  <a:srgbClr val="7030A0"/>
                </a:solidFill>
              </a:rPr>
              <a:t>const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ru-RU" i="1" dirty="0">
                <a:solidFill>
                  <a:srgbClr val="7030A0"/>
                </a:solidFill>
              </a:rPr>
              <a:t> - позволяющий объявлять константы.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00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116632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Оператор присвоения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496944" cy="89255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Чтобы сказать компьютеру, что именно нужно записать в перемененную используется оператор присвоения </a:t>
            </a:r>
            <a:r>
              <a:rPr lang="ru-RU" sz="2800" b="1" i="1" dirty="0"/>
              <a:t>=</a:t>
            </a:r>
            <a:endParaRPr lang="ru-RU" sz="2400" b="1" i="1" dirty="0"/>
          </a:p>
        </p:txBody>
      </p:sp>
      <p:grpSp>
        <p:nvGrpSpPr>
          <p:cNvPr id="2" name="Группа 11"/>
          <p:cNvGrpSpPr/>
          <p:nvPr/>
        </p:nvGrpSpPr>
        <p:grpSpPr>
          <a:xfrm>
            <a:off x="1907704" y="3140968"/>
            <a:ext cx="1512168" cy="1800200"/>
            <a:chOff x="6012160" y="2060848"/>
            <a:chExt cx="2088232" cy="2088232"/>
          </a:xfrm>
        </p:grpSpPr>
        <p:pic>
          <p:nvPicPr>
            <p:cNvPr id="8195" name="Picture 3" descr="http://s1.iconbird.com/ico/2013/8/411/w256h2561375539639Box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12160" y="2060848"/>
              <a:ext cx="2088232" cy="2088232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44208" y="3140968"/>
              <a:ext cx="1238538" cy="3506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</a:t>
              </a:r>
              <a:endParaRPr lang="ru-RU" sz="1600" b="1" dirty="0"/>
            </a:p>
          </p:txBody>
        </p:sp>
      </p:grpSp>
      <p:pic>
        <p:nvPicPr>
          <p:cNvPr id="1026" name="Picture 2" descr="http://vignette1.wikia.nocookie.net/sqmegapolis/images/a/a2/Resbuilding_Nuclear_Power_Plant.png/revision/latest?cb=20130406215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3761" y="3283831"/>
            <a:ext cx="1552575" cy="1514475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24324" t="25197" r="9355" b="33596"/>
          <a:stretch>
            <a:fillRect/>
          </a:stretch>
        </p:blipFill>
        <p:spPr bwMode="auto">
          <a:xfrm>
            <a:off x="2339752" y="2175343"/>
            <a:ext cx="4577105" cy="63356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grpSp>
        <p:nvGrpSpPr>
          <p:cNvPr id="3" name="Группа 30"/>
          <p:cNvGrpSpPr/>
          <p:nvPr/>
        </p:nvGrpSpPr>
        <p:grpSpPr>
          <a:xfrm>
            <a:off x="4299768" y="3669593"/>
            <a:ext cx="864096" cy="767519"/>
            <a:chOff x="3546060" y="3861048"/>
            <a:chExt cx="864096" cy="767519"/>
          </a:xfrm>
        </p:grpSpPr>
        <p:pic>
          <p:nvPicPr>
            <p:cNvPr id="1030" name="Picture 6" descr="http://s1.iconbird.com/ico/2013/9/452/w512h4161380477127truc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546060" y="3885617"/>
              <a:ext cx="864096" cy="742950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3962028" y="386104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=</a:t>
              </a:r>
              <a:endParaRPr lang="ru-RU" sz="2800" b="1" dirty="0"/>
            </a:p>
          </p:txBody>
        </p:sp>
      </p:grpSp>
      <p:sp>
        <p:nvSpPr>
          <p:cNvPr id="29" name="Стрелка вправо 28"/>
          <p:cNvSpPr/>
          <p:nvPr/>
        </p:nvSpPr>
        <p:spPr>
          <a:xfrm rot="10800000">
            <a:off x="5423792" y="3861048"/>
            <a:ext cx="360040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3679800" y="3861048"/>
            <a:ext cx="360040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899592" y="501317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Оператор присвоения берёт то что справа от него и записывает в переменную имя которой расположено слева от него.</a:t>
            </a:r>
          </a:p>
        </p:txBody>
      </p:sp>
    </p:spTree>
    <p:extLst>
      <p:ext uri="{BB962C8B-B14F-4D97-AF65-F5344CB8AC3E}">
        <p14:creationId xmlns:p14="http://schemas.microsoft.com/office/powerpoint/2010/main" val="86057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71600" y="116632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753" y="2042845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Унарный оператор </a:t>
            </a:r>
            <a:r>
              <a:rPr lang="ru-RU" dirty="0"/>
              <a:t>– тот который взаимодействует только с одной переменной</a:t>
            </a:r>
            <a:r>
              <a:rPr lang="en-US" dirty="0"/>
              <a:t> (</a:t>
            </a:r>
            <a:r>
              <a:rPr lang="ru-RU" dirty="0"/>
              <a:t>операндом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3922" y="2114853"/>
            <a:ext cx="3855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Бинарный оператор </a:t>
            </a:r>
            <a:r>
              <a:rPr lang="ru-RU" dirty="0"/>
              <a:t>– тот который взаимодействует с двумя переменными</a:t>
            </a:r>
            <a:r>
              <a:rPr lang="en-US" dirty="0"/>
              <a:t> (</a:t>
            </a:r>
            <a:r>
              <a:rPr lang="ru-RU" dirty="0"/>
              <a:t>операндами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 t="56498" b="21430"/>
          <a:stretch>
            <a:fillRect/>
          </a:stretch>
        </p:blipFill>
        <p:spPr bwMode="auto">
          <a:xfrm>
            <a:off x="1331640" y="3284984"/>
            <a:ext cx="2094359" cy="38161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 cstate="print"/>
          <a:srcRect t="60472" b="21597"/>
          <a:stretch>
            <a:fillRect/>
          </a:stretch>
        </p:blipFill>
        <p:spPr bwMode="auto">
          <a:xfrm>
            <a:off x="5004048" y="3365374"/>
            <a:ext cx="3600400" cy="2796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cxnSp>
        <p:nvCxnSpPr>
          <p:cNvPr id="20" name="Прямая соединительная линия 19"/>
          <p:cNvCxnSpPr/>
          <p:nvPr/>
        </p:nvCxnSpPr>
        <p:spPr>
          <a:xfrm>
            <a:off x="4499992" y="2348880"/>
            <a:ext cx="0" cy="129614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11560" y="3861048"/>
            <a:ext cx="828092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99592" y="5589240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«Скобками программу не испортишь» (с)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544" y="3933056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У операторов есть приоритеты,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/>
          <a:srcRect l="21517" t="58313" r="-936" b="23757"/>
          <a:stretch>
            <a:fillRect/>
          </a:stretch>
        </p:blipFill>
        <p:spPr bwMode="auto">
          <a:xfrm>
            <a:off x="2314351" y="6165304"/>
            <a:ext cx="4417889" cy="43204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cxnSp>
        <p:nvCxnSpPr>
          <p:cNvPr id="30" name="Прямая соединительная линия 29"/>
          <p:cNvCxnSpPr/>
          <p:nvPr/>
        </p:nvCxnSpPr>
        <p:spPr>
          <a:xfrm>
            <a:off x="611560" y="1988840"/>
            <a:ext cx="828092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9552" y="620688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Для выполнения действий (операций) над переменными (или значениями) используются операторы, операторов существует много.  С некоторыми из них все знакомы, например с арифметические операторами. </a:t>
            </a:r>
          </a:p>
        </p:txBody>
      </p:sp>
    </p:spTree>
    <p:extLst>
      <p:ext uri="{BB962C8B-B14F-4D97-AF65-F5344CB8AC3E}">
        <p14:creationId xmlns:p14="http://schemas.microsoft.com/office/powerpoint/2010/main" val="373138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99592" y="188640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692696"/>
            <a:ext cx="77437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Унарный оператор </a:t>
            </a:r>
            <a:r>
              <a:rPr lang="ru-RU" dirty="0"/>
              <a:t>– тот который взаимодействует только с одной переменной</a:t>
            </a:r>
            <a:r>
              <a:rPr lang="en-US" dirty="0"/>
              <a:t> (</a:t>
            </a:r>
            <a:r>
              <a:rPr lang="ru-RU" dirty="0"/>
              <a:t>операндом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618" y="3615988"/>
            <a:ext cx="77437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Бинарный оператор </a:t>
            </a:r>
            <a:r>
              <a:rPr lang="ru-RU" dirty="0"/>
              <a:t>– тот который взаимодействует с двумя переменными</a:t>
            </a:r>
            <a:r>
              <a:rPr lang="en-US" dirty="0"/>
              <a:t> (</a:t>
            </a:r>
            <a:r>
              <a:rPr lang="ru-RU" dirty="0"/>
              <a:t>операндами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364088" y="1052736"/>
            <a:ext cx="3672408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8100392" y="15311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[6, 6]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8" name="Стрелка вправо 17"/>
          <p:cNvSpPr/>
          <p:nvPr/>
        </p:nvSpPr>
        <p:spPr>
          <a:xfrm>
            <a:off x="7668344" y="1571848"/>
            <a:ext cx="360040" cy="288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37134"/>
            <a:ext cx="2238375" cy="18478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6108" y="4570437"/>
            <a:ext cx="3848100" cy="16668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196752"/>
            <a:ext cx="1828800" cy="10382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2348880"/>
            <a:ext cx="1819275" cy="10382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100392" y="277163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[5, 6]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7668344" y="2812286"/>
            <a:ext cx="360040" cy="288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0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99592" y="311365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908335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Что получится?</a:t>
            </a:r>
            <a:endParaRPr lang="ru-RU" sz="4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4860540" cy="313270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Скругленный прямоугольник 8"/>
          <p:cNvSpPr/>
          <p:nvPr/>
        </p:nvSpPr>
        <p:spPr>
          <a:xfrm>
            <a:off x="7236296" y="3140968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2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116632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Выражения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692696"/>
            <a:ext cx="8496944" cy="267765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По правую сторону от оператора присвоения может быть как конкретное значение (5 или 9 или </a:t>
            </a:r>
            <a:r>
              <a:rPr lang="en-US" sz="2400" i="1" dirty="0"/>
              <a:t>“Ivan”</a:t>
            </a:r>
            <a:r>
              <a:rPr lang="ru-RU" sz="2400" i="1" dirty="0"/>
              <a:t>), а также может быть выражение – формула рассчитав которую компьютер получит результат который будет записан в переменную имя которой стоит слева от знака присвоения. В выражении могут участвовать как и конкретные значения так и другие переменные.</a:t>
            </a:r>
            <a:endParaRPr lang="ru-RU" sz="2400" b="1" i="1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356992"/>
            <a:ext cx="3549994" cy="208823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2084" y="5661248"/>
            <a:ext cx="3086100" cy="8572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451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63588" y="116632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Операторы и операции (их приоритеты)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427" y="548680"/>
            <a:ext cx="7209950" cy="571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6290270"/>
            <a:ext cx="87849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</a:rPr>
              <a:t>https://developer.mozilla.org/ru/docs/Web/JavaScript/Reference/Operators/Operator_Precedence</a:t>
            </a:r>
            <a:endParaRPr lang="ru-RU" sz="1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9552" y="1292567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Написать </a:t>
            </a:r>
            <a:r>
              <a:rPr lang="ru-RU" sz="2400" dirty="0" err="1"/>
              <a:t>скрипт</a:t>
            </a:r>
            <a:r>
              <a:rPr lang="ru-RU" sz="2400" dirty="0"/>
              <a:t>, который рассчитает сколько гривен в день приносит депозит размещенный на полтора года под 22% годовых?</a:t>
            </a:r>
            <a:endParaRPr lang="uk-UA" sz="2400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Алгоритм в</a:t>
            </a:r>
            <a:r>
              <a:rPr kumimoji="0" lang="ru-RU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деле</a:t>
            </a:r>
            <a:endParaRPr kumimoji="0" lang="uk-UA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2659" y="3429000"/>
            <a:ext cx="4003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/>
              <a:t>Пора писать код….</a:t>
            </a:r>
          </a:p>
        </p:txBody>
      </p:sp>
    </p:spTree>
    <p:extLst>
      <p:ext uri="{BB962C8B-B14F-4D97-AF65-F5344CB8AC3E}">
        <p14:creationId xmlns:p14="http://schemas.microsoft.com/office/powerpoint/2010/main" val="334182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Типы данных / </a:t>
            </a:r>
          </a:p>
          <a:p>
            <a:pPr algn="ctr"/>
            <a:r>
              <a:rPr lang="ru-RU" sz="6000" dirty="0" smtClean="0"/>
              <a:t>Тип переменной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137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Основы программирования на базе </a:t>
            </a:r>
            <a:r>
              <a:rPr lang="en-US" sz="6000" dirty="0"/>
              <a:t>JavaScript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78239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 t="959"/>
          <a:stretch>
            <a:fillRect/>
          </a:stretch>
        </p:blipFill>
        <p:spPr bwMode="auto">
          <a:xfrm>
            <a:off x="1403648" y="1268760"/>
            <a:ext cx="2952750" cy="18584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38418"/>
          <a:stretch/>
        </p:blipFill>
        <p:spPr bwMode="auto">
          <a:xfrm>
            <a:off x="5724128" y="1288176"/>
            <a:ext cx="2448000" cy="18584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9" name="Стрелка вправо 8"/>
          <p:cNvSpPr/>
          <p:nvPr/>
        </p:nvSpPr>
        <p:spPr>
          <a:xfrm>
            <a:off x="4788024" y="1873936"/>
            <a:ext cx="648072" cy="6480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717032"/>
            <a:ext cx="2990850" cy="18478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1" name="Стрелка вправо 10"/>
          <p:cNvSpPr/>
          <p:nvPr/>
        </p:nvSpPr>
        <p:spPr>
          <a:xfrm>
            <a:off x="4788024" y="4316921"/>
            <a:ext cx="648072" cy="6480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480076" y="4244913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2" name="Заголовок 20"/>
          <p:cNvSpPr txBox="1">
            <a:spLocks/>
          </p:cNvSpPr>
          <p:nvPr/>
        </p:nvSpPr>
        <p:spPr>
          <a:xfrm>
            <a:off x="611560" y="18864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данных</a:t>
            </a:r>
            <a:r>
              <a:rPr kumimoji="0" lang="ru-RU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(переменных)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394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5536" y="980728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Тип данных – пометка для компьютера как относиться к тем или иным данным (переменным) и какие операции с ними возможно проводить.</a:t>
            </a:r>
          </a:p>
          <a:p>
            <a:pPr algn="ctr"/>
            <a:r>
              <a:rPr lang="ru-RU" b="1" dirty="0"/>
              <a:t> </a:t>
            </a:r>
            <a:r>
              <a:rPr lang="en-US" dirty="0"/>
              <a:t> </a:t>
            </a:r>
            <a:endParaRPr lang="ru-RU" dirty="0"/>
          </a:p>
          <a:p>
            <a:pPr algn="ctr"/>
            <a:r>
              <a:rPr lang="ru-RU" i="1" dirty="0"/>
              <a:t>Тип определяет возможные значения и их смысл, а также </a:t>
            </a:r>
            <a:r>
              <a:rPr lang="ru-RU" b="1" i="1" dirty="0"/>
              <a:t>операции</a:t>
            </a:r>
            <a:r>
              <a:rPr lang="en-US" i="1" dirty="0"/>
              <a:t> </a:t>
            </a:r>
            <a:r>
              <a:rPr lang="ru-RU" i="1" dirty="0"/>
              <a:t>которое возможны над этим типом данных.</a:t>
            </a:r>
            <a:endParaRPr lang="uk-UA" i="1" dirty="0"/>
          </a:p>
        </p:txBody>
      </p:sp>
      <p:pic>
        <p:nvPicPr>
          <p:cNvPr id="33" name="Picture 2" descr="http://www.liketo.ru/images/products/27132341/main.jpg"/>
          <p:cNvPicPr>
            <a:picLocks noChangeAspect="1" noChangeArrowheads="1"/>
          </p:cNvPicPr>
          <p:nvPr/>
        </p:nvPicPr>
        <p:blipFill>
          <a:blip r:embed="rId2" cstate="print"/>
          <a:srcRect l="1701" t="26079" b="27402"/>
          <a:stretch>
            <a:fillRect/>
          </a:stretch>
        </p:blipFill>
        <p:spPr bwMode="auto">
          <a:xfrm>
            <a:off x="755576" y="2987660"/>
            <a:ext cx="1691680" cy="800692"/>
          </a:xfrm>
          <a:prstGeom prst="rect">
            <a:avLst/>
          </a:prstGeom>
          <a:noFill/>
        </p:spPr>
      </p:pic>
      <p:pic>
        <p:nvPicPr>
          <p:cNvPr id="34" name="Picture 4" descr="http://www.ukr-ikea.com/images/stories/virtuemart/product/ikea--tarelka__09364_PE085853_S4.jpg"/>
          <p:cNvPicPr>
            <a:picLocks noChangeAspect="1" noChangeArrowheads="1"/>
          </p:cNvPicPr>
          <p:nvPr/>
        </p:nvPicPr>
        <p:blipFill>
          <a:blip r:embed="rId3" cstate="print"/>
          <a:srcRect l="3780" t="30236" r="3780" b="30236"/>
          <a:stretch>
            <a:fillRect/>
          </a:stretch>
        </p:blipFill>
        <p:spPr bwMode="auto">
          <a:xfrm>
            <a:off x="3635896" y="2978581"/>
            <a:ext cx="2232248" cy="954475"/>
          </a:xfrm>
          <a:prstGeom prst="rect">
            <a:avLst/>
          </a:prstGeom>
          <a:noFill/>
        </p:spPr>
      </p:pic>
      <p:pic>
        <p:nvPicPr>
          <p:cNvPr id="35" name="Picture 6" descr="http://es.com.ua/media/catalog/product/cache/1/thumbnail/170ec19af00183b5e0368529fc2daa2f/2/0/20001246_1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2544960"/>
            <a:ext cx="1604120" cy="1604120"/>
          </a:xfrm>
          <a:prstGeom prst="rect">
            <a:avLst/>
          </a:prstGeom>
          <a:noFill/>
        </p:spPr>
      </p:pic>
      <p:pic>
        <p:nvPicPr>
          <p:cNvPr id="36" name="Picture 8" descr="http://agat.ua/upload/catalog/pic/4e92d487-e2ee-11df-a31f-001c232d80a2_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4489250"/>
            <a:ext cx="1103896" cy="955974"/>
          </a:xfrm>
          <a:prstGeom prst="rect">
            <a:avLst/>
          </a:prstGeom>
          <a:noFill/>
        </p:spPr>
      </p:pic>
      <p:pic>
        <p:nvPicPr>
          <p:cNvPr id="37" name="Picture 12" descr="http://usiter.com/uploads/20111214/vilka+vilka+stolovaya+stolovie+pribori+kuhonnie+pribori+27998053257.jpg"/>
          <p:cNvPicPr>
            <a:picLocks noChangeAspect="1" noChangeArrowheads="1"/>
          </p:cNvPicPr>
          <p:nvPr/>
        </p:nvPicPr>
        <p:blipFill>
          <a:blip r:embed="rId6" cstate="print"/>
          <a:srcRect l="9966" t="8858" r="9966" b="12303"/>
          <a:stretch>
            <a:fillRect/>
          </a:stretch>
        </p:blipFill>
        <p:spPr bwMode="auto">
          <a:xfrm>
            <a:off x="3851920" y="4139788"/>
            <a:ext cx="1898499" cy="1402093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1619672" y="5805264"/>
            <a:ext cx="6641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Разные типы требуют разного подхода.</a:t>
            </a:r>
            <a:endParaRPr lang="uk-UA" sz="2800" i="1" dirty="0"/>
          </a:p>
        </p:txBody>
      </p:sp>
      <p:pic>
        <p:nvPicPr>
          <p:cNvPr id="39" name="Picture 10" descr="http://tescoma-best.ru/gallery/imgb/370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3789040"/>
            <a:ext cx="3236640" cy="1618320"/>
          </a:xfrm>
          <a:prstGeom prst="rect">
            <a:avLst/>
          </a:prstGeom>
          <a:noFill/>
        </p:spPr>
      </p:pic>
      <p:sp>
        <p:nvSpPr>
          <p:cNvPr id="40" name="Заголовок 20"/>
          <p:cNvSpPr txBox="1">
            <a:spLocks/>
          </p:cNvSpPr>
          <p:nvPr/>
        </p:nvSpPr>
        <p:spPr>
          <a:xfrm>
            <a:off x="517072" y="13062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данных</a:t>
            </a:r>
            <a:r>
              <a:rPr kumimoji="0" lang="ru-RU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(переменных)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72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-1" r="37943"/>
          <a:stretch/>
        </p:blipFill>
        <p:spPr bwMode="auto">
          <a:xfrm>
            <a:off x="5292360" y="4293095"/>
            <a:ext cx="2520000" cy="185737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899592" y="1700808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/>
              <a:t>В </a:t>
            </a:r>
            <a:r>
              <a:rPr lang="ru-RU" sz="2000" b="1" i="1" dirty="0" err="1"/>
              <a:t>JavaScript</a:t>
            </a:r>
            <a:r>
              <a:rPr lang="ru-RU" sz="2000" i="1" dirty="0"/>
              <a:t> отсутствует жёсткая типизация данных, при которой тип переменной определяется при её объявлении. В </a:t>
            </a:r>
            <a:r>
              <a:rPr lang="ru-RU" sz="2000" b="1" i="1" dirty="0" err="1"/>
              <a:t>JavaScript</a:t>
            </a:r>
            <a:r>
              <a:rPr lang="ru-RU" sz="2000" i="1" dirty="0"/>
              <a:t> тип переменной определяется при присвоении ей значения. И может меняться при каждом новом присвоении. Мы можем узнать тип переменной воспользовавшись функцией </a:t>
            </a:r>
            <a:r>
              <a:rPr lang="en-US" sz="2000" b="1" i="1" dirty="0" err="1"/>
              <a:t>typeof</a:t>
            </a:r>
            <a:r>
              <a:rPr lang="en-US" sz="2000" i="1" dirty="0"/>
              <a:t>.</a:t>
            </a:r>
            <a:endParaRPr lang="ru-RU" sz="2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586" y="4293096"/>
            <a:ext cx="3409950" cy="18573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Заголовок 20"/>
          <p:cNvSpPr txBox="1">
            <a:spLocks/>
          </p:cNvSpPr>
          <p:nvPr/>
        </p:nvSpPr>
        <p:spPr>
          <a:xfrm>
            <a:off x="565212" y="531049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данных</a:t>
            </a:r>
            <a:r>
              <a:rPr kumimoji="0" lang="ru-RU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(переменных)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0881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0527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Тип данных – пометка для компьютера как относиться к тем или иным данным и какие операции с ними возможно проводить. </a:t>
            </a:r>
            <a:r>
              <a:rPr lang="en-US" dirty="0"/>
              <a:t> </a:t>
            </a:r>
            <a:endParaRPr lang="ru-RU" dirty="0"/>
          </a:p>
          <a:p>
            <a:pPr algn="ctr"/>
            <a:r>
              <a:rPr lang="ru-RU" i="1" dirty="0"/>
              <a:t>Тип определяет возможные значения и их смысл, а также </a:t>
            </a:r>
            <a:r>
              <a:rPr lang="ru-RU" b="1" i="1" dirty="0"/>
              <a:t>операции</a:t>
            </a:r>
            <a:r>
              <a:rPr lang="en-US" i="1" dirty="0"/>
              <a:t> </a:t>
            </a:r>
            <a:r>
              <a:rPr lang="ru-RU" i="1" dirty="0"/>
              <a:t>которое возможны над этим типом данных.</a:t>
            </a:r>
            <a:endParaRPr lang="uk-UA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3991831"/>
            <a:ext cx="8280920" cy="7150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Javascript</a:t>
            </a:r>
            <a:r>
              <a:rPr lang="en-US" i="1" dirty="0"/>
              <a:t> </a:t>
            </a:r>
            <a:r>
              <a:rPr lang="ru-RU" i="1" dirty="0"/>
              <a:t>не типизированный язык. Тип переменной не указывается при объявлении и может  меняться по ходу выполнения программы.</a:t>
            </a:r>
            <a:endParaRPr lang="uk-UA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242088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  <a:r>
              <a:rPr lang="ru-RU" sz="2400" b="1" dirty="0"/>
              <a:t> типов: </a:t>
            </a:r>
            <a:r>
              <a:rPr lang="en-US" sz="2400" b="1" dirty="0"/>
              <a:t>number, string, </a:t>
            </a:r>
            <a:r>
              <a:rPr lang="en-US" sz="2400" b="1" dirty="0" err="1"/>
              <a:t>boolean</a:t>
            </a:r>
            <a:r>
              <a:rPr lang="en-US" sz="2400" b="1" dirty="0"/>
              <a:t>, function, object.</a:t>
            </a:r>
            <a:endParaRPr lang="uk-UA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2852936"/>
            <a:ext cx="4496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«служебный» тип: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undefined.</a:t>
            </a:r>
            <a:endParaRPr lang="uk-UA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533" y="5229200"/>
            <a:ext cx="1484203" cy="79208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702442" y="4869160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Pascal/Delphi</a:t>
            </a:r>
            <a:endParaRPr lang="uk-UA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42802" y="4869160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C/C++/C#/Java</a:t>
            </a:r>
            <a:endParaRPr lang="uk-UA" b="1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249007"/>
            <a:ext cx="1695450" cy="7524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6804248" y="4869160"/>
            <a:ext cx="11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JavaScript</a:t>
            </a:r>
            <a:endParaRPr lang="uk-UA" b="1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5229199"/>
            <a:ext cx="1844427" cy="81031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573818" y="3279173"/>
            <a:ext cx="622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+1 </a:t>
            </a:r>
            <a:r>
              <a:rPr lang="ru-RU" sz="2400" b="1" dirty="0">
                <a:solidFill>
                  <a:srgbClr val="7030A0"/>
                </a:solidFill>
              </a:rPr>
              <a:t>тип добавлен в </a:t>
            </a:r>
            <a:r>
              <a:rPr lang="en-US" sz="2400" b="1" dirty="0">
                <a:solidFill>
                  <a:srgbClr val="7030A0"/>
                </a:solidFill>
              </a:rPr>
              <a:t>ECMAScript-2015</a:t>
            </a:r>
            <a:r>
              <a:rPr lang="ru-RU" sz="2400" b="1" dirty="0">
                <a:solidFill>
                  <a:srgbClr val="7030A0"/>
                </a:solidFill>
              </a:rPr>
              <a:t>: </a:t>
            </a:r>
            <a:r>
              <a:rPr lang="en-US" sz="2400" b="1" dirty="0">
                <a:solidFill>
                  <a:srgbClr val="7030A0"/>
                </a:solidFill>
              </a:rPr>
              <a:t>symbol.</a:t>
            </a:r>
            <a:endParaRPr lang="uk-UA" sz="2400" b="1" dirty="0">
              <a:solidFill>
                <a:srgbClr val="7030A0"/>
              </a:solidFill>
            </a:endParaRPr>
          </a:p>
        </p:txBody>
      </p:sp>
      <p:sp>
        <p:nvSpPr>
          <p:cNvPr id="24" name="Заголовок 20"/>
          <p:cNvSpPr txBox="1">
            <a:spLocks/>
          </p:cNvSpPr>
          <p:nvPr/>
        </p:nvSpPr>
        <p:spPr>
          <a:xfrm>
            <a:off x="611560" y="18864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данных</a:t>
            </a:r>
            <a:r>
              <a:rPr kumimoji="0" lang="ru-RU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(переменных)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8600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Заголовок 20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778098"/>
          </a:xfrm>
        </p:spPr>
        <p:txBody>
          <a:bodyPr>
            <a:noAutofit/>
          </a:bodyPr>
          <a:lstStyle/>
          <a:p>
            <a:r>
              <a:rPr lang="ru-RU" sz="4000" dirty="0"/>
              <a:t>Тип переменной</a:t>
            </a:r>
            <a:endParaRPr lang="uk-UA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2684" y="4653136"/>
            <a:ext cx="3463336" cy="1584176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765920" y="1128297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В </a:t>
            </a:r>
            <a:r>
              <a:rPr lang="ru-RU" i="1" dirty="0" err="1"/>
              <a:t>JavaScript</a:t>
            </a:r>
            <a:r>
              <a:rPr lang="ru-RU" i="1" dirty="0"/>
              <a:t> отсутствует жёсткая типизация данных, при которой тип переменной определяется при её объявлении. В </a:t>
            </a:r>
            <a:r>
              <a:rPr lang="ru-RU" i="1" dirty="0" err="1"/>
              <a:t>JavaScript</a:t>
            </a:r>
            <a:r>
              <a:rPr lang="ru-RU" i="1" dirty="0"/>
              <a:t> тип переменной определяется при присвоении ей значения. И может меняться при каждом новом присвоении.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9377" y="2562193"/>
            <a:ext cx="3409950" cy="18573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6159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4430" y="1347407"/>
            <a:ext cx="3179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Где зарыта собака?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7487"/>
            <a:ext cx="5976664" cy="179580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2355519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55576" y="4163596"/>
            <a:ext cx="7749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Все данные которые получает </a:t>
            </a:r>
            <a:r>
              <a:rPr lang="en-US" sz="2400" i="1" dirty="0" smtClean="0"/>
              <a:t>JavaScript </a:t>
            </a:r>
            <a:r>
              <a:rPr lang="ru-RU" sz="2400" i="1" dirty="0" smtClean="0"/>
              <a:t>(будь то </a:t>
            </a:r>
            <a:r>
              <a:rPr lang="en-US" sz="2400" i="1" dirty="0" smtClean="0"/>
              <a:t>prompt, </a:t>
            </a:r>
            <a:r>
              <a:rPr lang="ru-RU" sz="2400" i="1" dirty="0" smtClean="0"/>
              <a:t>тег иди даже элемент ввода типа </a:t>
            </a:r>
            <a:r>
              <a:rPr lang="en-US" sz="2400" i="1" dirty="0" smtClean="0"/>
              <a:t>number</a:t>
            </a:r>
            <a:r>
              <a:rPr lang="ru-RU" sz="2400" i="1" dirty="0" smtClean="0"/>
              <a:t>)</a:t>
            </a:r>
            <a:r>
              <a:rPr lang="en-US" sz="2400" i="1" dirty="0" smtClean="0"/>
              <a:t> – </a:t>
            </a:r>
            <a:r>
              <a:rPr lang="ru-RU" sz="2400" i="1" dirty="0" smtClean="0"/>
              <a:t>изначально являются строками. Использования их без преобразования может повлечь проблемы.</a:t>
            </a:r>
            <a:endParaRPr lang="ru-RU" sz="2400" i="1" dirty="0"/>
          </a:p>
        </p:txBody>
      </p:sp>
      <p:sp>
        <p:nvSpPr>
          <p:cNvPr id="10" name="Заголовок 20"/>
          <p:cNvSpPr txBox="1">
            <a:spLocks/>
          </p:cNvSpPr>
          <p:nvPr/>
        </p:nvSpPr>
        <p:spPr>
          <a:xfrm>
            <a:off x="539552" y="33285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Типы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данных</a:t>
            </a:r>
            <a:r>
              <a:rPr kumimoji="0" lang="ru-RU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(переменных)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8901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Заголовок 20"/>
          <p:cNvSpPr>
            <a:spLocks noGrp="1"/>
          </p:cNvSpPr>
          <p:nvPr>
            <p:ph type="title"/>
          </p:nvPr>
        </p:nvSpPr>
        <p:spPr>
          <a:xfrm>
            <a:off x="539552" y="130622"/>
            <a:ext cx="8229600" cy="778098"/>
          </a:xfrm>
        </p:spPr>
        <p:txBody>
          <a:bodyPr>
            <a:noAutofit/>
          </a:bodyPr>
          <a:lstStyle/>
          <a:p>
            <a:r>
              <a:rPr lang="ru-RU" sz="3600" b="1" dirty="0"/>
              <a:t>Преобразование типов в </a:t>
            </a:r>
            <a:r>
              <a:rPr lang="en-US" sz="3600" b="1" dirty="0"/>
              <a:t>JavaScript</a:t>
            </a:r>
            <a:endParaRPr lang="uk-UA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48052" y="5417379"/>
            <a:ext cx="7417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solidFill>
                  <a:srgbClr val="0070C0"/>
                </a:solidFill>
              </a:rPr>
              <a:t>https://learn.javascript.ru/types-conversion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4499992" y="2074387"/>
            <a:ext cx="648072" cy="6480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3168352" cy="200593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-2" r="40401"/>
          <a:stretch/>
        </p:blipFill>
        <p:spPr bwMode="auto">
          <a:xfrm>
            <a:off x="5806524" y="1412777"/>
            <a:ext cx="2556000" cy="2005937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3864025"/>
            <a:ext cx="7606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Поскольку в </a:t>
            </a:r>
            <a:r>
              <a:rPr lang="en-US" sz="2400" i="1" dirty="0" smtClean="0"/>
              <a:t>JS</a:t>
            </a:r>
            <a:r>
              <a:rPr lang="ru-RU" sz="2400" i="1" dirty="0" smtClean="0"/>
              <a:t> типы явно не указываются, то в нём существует мощный механизм автоматического преобразования типов.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434673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Заголовок 20"/>
          <p:cNvSpPr>
            <a:spLocks noGrp="1"/>
          </p:cNvSpPr>
          <p:nvPr>
            <p:ph type="title"/>
          </p:nvPr>
        </p:nvSpPr>
        <p:spPr>
          <a:xfrm>
            <a:off x="539552" y="317322"/>
            <a:ext cx="8229600" cy="778098"/>
          </a:xfrm>
        </p:spPr>
        <p:txBody>
          <a:bodyPr>
            <a:noAutofit/>
          </a:bodyPr>
          <a:lstStyle/>
          <a:p>
            <a:r>
              <a:rPr lang="ru-RU" sz="3600" b="1" dirty="0"/>
              <a:t>Преобразование типов в </a:t>
            </a:r>
            <a:r>
              <a:rPr lang="en-US" sz="3600" b="1" dirty="0"/>
              <a:t>JavaScript</a:t>
            </a:r>
            <a:endParaRPr lang="uk-UA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916832"/>
            <a:ext cx="7606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Поскольку в </a:t>
            </a:r>
            <a:r>
              <a:rPr lang="en-US" sz="2800" i="1" dirty="0" smtClean="0"/>
              <a:t>JS</a:t>
            </a:r>
            <a:r>
              <a:rPr lang="ru-RU" sz="2800" i="1" dirty="0" smtClean="0"/>
              <a:t> типы явно не указываются, то в нём существует мощный механизм автоматического преобразования типов. </a:t>
            </a:r>
            <a:r>
              <a:rPr lang="ru-RU" sz="2800" b="1" i="1" dirty="0" smtClean="0"/>
              <a:t>Но есть возможность явно указать к какому типу мы хотим привести переменную. Т.е. сделать «ручное» преобразование типа.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2259459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852936"/>
            <a:ext cx="5040560" cy="106424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908720"/>
            <a:ext cx="5046062" cy="109232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9" y="4797152"/>
            <a:ext cx="5040560" cy="10828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95536" y="4005064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Добавив унарный оператор </a:t>
            </a:r>
            <a:r>
              <a:rPr lang="ru-RU" sz="2000" b="1" i="1" dirty="0"/>
              <a:t>+</a:t>
            </a:r>
            <a:r>
              <a:rPr lang="ru-RU" sz="2000" i="1" dirty="0"/>
              <a:t> мы заставляем систему неявно преобразовать значение в числовое.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060848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Используя функцию </a:t>
            </a:r>
            <a:r>
              <a:rPr lang="en-US" sz="2000" b="1" i="1" dirty="0"/>
              <a:t>Number() </a:t>
            </a:r>
            <a:r>
              <a:rPr lang="ru-RU" sz="2000" i="1" dirty="0"/>
              <a:t>мы явно указываем системе, что хотим преобразовать значение к числовому типу.</a:t>
            </a:r>
            <a:r>
              <a:rPr lang="en-US" sz="2000" i="1" dirty="0"/>
              <a:t> </a:t>
            </a:r>
            <a:endParaRPr lang="ru-RU" sz="2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5949280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Функция </a:t>
            </a:r>
            <a:r>
              <a:rPr lang="en-US" sz="2000" b="1" i="1" dirty="0" err="1"/>
              <a:t>parseInt</a:t>
            </a:r>
            <a:r>
              <a:rPr lang="ru-RU" sz="2000" i="1" dirty="0"/>
              <a:t> () </a:t>
            </a:r>
            <a:r>
              <a:rPr lang="ru-RU" sz="2000" i="1" dirty="0" smtClean="0"/>
              <a:t>/ </a:t>
            </a:r>
            <a:r>
              <a:rPr lang="en-US" sz="2000" b="1" i="1" dirty="0" err="1" smtClean="0"/>
              <a:t>parseFloat</a:t>
            </a:r>
            <a:r>
              <a:rPr lang="en-US" sz="2000" b="1" i="1" dirty="0" smtClean="0"/>
              <a:t>() </a:t>
            </a:r>
            <a:r>
              <a:rPr lang="ru-RU" sz="2000" i="1" dirty="0" smtClean="0"/>
              <a:t>– </a:t>
            </a:r>
            <a:r>
              <a:rPr lang="ru-RU" sz="2000" i="1" dirty="0"/>
              <a:t>позволяет преобразовать строку в число, </a:t>
            </a:r>
            <a:r>
              <a:rPr lang="ru-RU" sz="2000" i="1" dirty="0" smtClean="0"/>
              <a:t>игнорируя «лишние» </a:t>
            </a:r>
            <a:r>
              <a:rPr lang="ru-RU" sz="2000" i="1" dirty="0"/>
              <a:t>символам в строке.</a:t>
            </a:r>
            <a:r>
              <a:rPr lang="en-US" sz="2000" i="1" dirty="0"/>
              <a:t> </a:t>
            </a:r>
            <a:endParaRPr lang="ru-RU" sz="2000" i="1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6863" y="90872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278592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4750953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Заголовок 20"/>
          <p:cNvSpPr txBox="1">
            <a:spLocks/>
          </p:cNvSpPr>
          <p:nvPr/>
        </p:nvSpPr>
        <p:spPr>
          <a:xfrm>
            <a:off x="529208" y="70463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Преобразование типов в </a:t>
            </a:r>
            <a:r>
              <a:rPr lang="en-US" sz="3600" b="1" dirty="0" smtClean="0"/>
              <a:t>JavaScript</a:t>
            </a:r>
            <a:endParaRPr lang="uk-UA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07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Заголовок 20"/>
          <p:cNvSpPr>
            <a:spLocks noGrp="1"/>
          </p:cNvSpPr>
          <p:nvPr>
            <p:ph type="title"/>
          </p:nvPr>
        </p:nvSpPr>
        <p:spPr>
          <a:xfrm>
            <a:off x="539552" y="-85402"/>
            <a:ext cx="82296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Операции и типы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764704"/>
            <a:ext cx="7244233" cy="553852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912676"/>
            <a:ext cx="4221620" cy="303660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130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2276872"/>
            <a:ext cx="525746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Переменные / Типы / Операции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736" y="2924944"/>
            <a:ext cx="54360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Ветвления (условные операторы)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3553852"/>
            <a:ext cx="615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Циклы / Массивы</a:t>
            </a:r>
            <a:r>
              <a:rPr lang="en-US" sz="2800" b="1" dirty="0"/>
              <a:t> (</a:t>
            </a:r>
            <a:r>
              <a:rPr lang="ru-RU" sz="2800" b="1" dirty="0"/>
              <a:t>структуры данных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95736" y="4149080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Функции</a:t>
            </a:r>
            <a:endParaRPr lang="uk-UA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95736" y="4705980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JavaScript</a:t>
            </a:r>
            <a:r>
              <a:rPr lang="ru-RU" sz="3600" b="1" dirty="0"/>
              <a:t> как язык программирования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64105" y="1412776"/>
            <a:ext cx="2415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его концепции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1260125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Заголовок 20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Ход выполнения программы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007" y="842800"/>
            <a:ext cx="5172177" cy="395435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6" name="Picture 2" descr="http://drivenews.com.ua/wp-content/uploads/2011/11/bg800_38408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6544" y="2070230"/>
            <a:ext cx="3923928" cy="29429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7" name="Стрелка вниз 6"/>
          <p:cNvSpPr/>
          <p:nvPr/>
        </p:nvSpPr>
        <p:spPr>
          <a:xfrm>
            <a:off x="395536" y="842800"/>
            <a:ext cx="432048" cy="3954352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39553" y="5273913"/>
            <a:ext cx="7488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Выполнение программы подобно сборке автомобиля на </a:t>
            </a:r>
            <a:r>
              <a:rPr lang="ru-RU" sz="2000" i="1" dirty="0" err="1"/>
              <a:t>конвеере</a:t>
            </a:r>
            <a:r>
              <a:rPr lang="ru-RU" sz="2000" i="1" dirty="0"/>
              <a:t>, каждое выражение (каждый оператор) вносит свои изменения в данные (переменные), чтобы на выходе (в итоге) получился готовый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2931519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практики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454903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92696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«Задача банкомата» </a:t>
            </a:r>
            <a:r>
              <a:rPr lang="ru-RU" sz="2400" dirty="0"/>
              <a:t>Написать </a:t>
            </a:r>
            <a:r>
              <a:rPr lang="ru-RU" sz="2400" dirty="0" err="1"/>
              <a:t>скрипт</a:t>
            </a:r>
            <a:r>
              <a:rPr lang="ru-RU" sz="2400" dirty="0"/>
              <a:t>, который спрашивает у пользователя сумму, а в ответ сообщает купюры каких номинала, и в каком количестве необходимо выдать, а также суммарное количество купюр. При этом суммарное количество купюр было минимально возможным. Помните, что у нас в стране купюры номинала 1, 2, 5, 10, 20, 50, 100, 200, </a:t>
            </a:r>
            <a:r>
              <a:rPr lang="en-US" sz="2400" dirty="0"/>
              <a:t>500 </a:t>
            </a:r>
            <a:r>
              <a:rPr lang="ru-RU" sz="2400" dirty="0"/>
              <a:t>гривен.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0242" y="400506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Например:</a:t>
            </a:r>
            <a:endParaRPr lang="ru-R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91290" y="4413420"/>
            <a:ext cx="716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Пользователь вводит сумму: </a:t>
            </a:r>
            <a:r>
              <a:rPr lang="ru-RU" b="1" i="1" dirty="0" smtClean="0"/>
              <a:t>2279 грн</a:t>
            </a:r>
            <a:r>
              <a:rPr lang="ru-RU" i="1" dirty="0" smtClean="0"/>
              <a:t>. В ответ программа выдаёт: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86558"/>
              </p:ext>
            </p:extLst>
          </p:nvPr>
        </p:nvGraphicFramePr>
        <p:xfrm>
          <a:off x="1827861" y="4830483"/>
          <a:ext cx="60960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469869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270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500 грн. х 4;</a:t>
                      </a:r>
                    </a:p>
                    <a:p>
                      <a:r>
                        <a:rPr lang="ru-RU" sz="1800" b="1" dirty="0" smtClean="0"/>
                        <a:t>200 грн. х 1;</a:t>
                      </a:r>
                    </a:p>
                    <a:p>
                      <a:r>
                        <a:rPr lang="ru-RU" sz="1800" b="1" dirty="0" smtClean="0"/>
                        <a:t>100 грн. х 0;</a:t>
                      </a:r>
                    </a:p>
                    <a:p>
                      <a:r>
                        <a:rPr lang="ru-RU" sz="1800" b="1" dirty="0" smtClean="0"/>
                        <a:t>50 грн. х 1;</a:t>
                      </a:r>
                    </a:p>
                    <a:p>
                      <a:r>
                        <a:rPr lang="ru-RU" sz="1800" b="1" dirty="0" smtClean="0"/>
                        <a:t>20 грн. х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10 грн. х 0;</a:t>
                      </a:r>
                    </a:p>
                    <a:p>
                      <a:r>
                        <a:rPr lang="ru-RU" sz="1800" b="1" dirty="0" smtClean="0"/>
                        <a:t>5 грн. х 1;</a:t>
                      </a:r>
                    </a:p>
                    <a:p>
                      <a:r>
                        <a:rPr lang="ru-RU" sz="1800" b="1" dirty="0" smtClean="0"/>
                        <a:t>2 грн. х 2;</a:t>
                      </a:r>
                    </a:p>
                    <a:p>
                      <a:r>
                        <a:rPr lang="ru-RU" sz="1800" b="1" dirty="0" smtClean="0"/>
                        <a:t>1 грн. х 0;</a:t>
                      </a:r>
                      <a:endParaRPr lang="ru-RU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934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Директива </a:t>
            </a:r>
          </a:p>
          <a:p>
            <a:pPr algn="ctr"/>
            <a:r>
              <a:rPr lang="en-US" sz="6000" dirty="0" smtClean="0"/>
              <a:t>“use strict”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294004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116632"/>
            <a:ext cx="5102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Директива </a:t>
            </a:r>
            <a:r>
              <a:rPr lang="en-US" sz="4000" b="1" dirty="0"/>
              <a:t>“use strict”</a:t>
            </a:r>
            <a:endParaRPr lang="ru-RU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4" y="4653136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Директива </a:t>
            </a:r>
            <a:r>
              <a:rPr lang="en-US" i="1" dirty="0"/>
              <a:t>“</a:t>
            </a:r>
            <a:r>
              <a:rPr lang="en-US" b="1" i="1" dirty="0"/>
              <a:t>use strict</a:t>
            </a:r>
            <a:r>
              <a:rPr lang="en-US" i="1" dirty="0"/>
              <a:t>” </a:t>
            </a:r>
            <a:r>
              <a:rPr lang="ru-RU" i="1" dirty="0"/>
              <a:t>говорит браузеру, что следует относиться к </a:t>
            </a:r>
            <a:r>
              <a:rPr lang="en-US" i="1" dirty="0"/>
              <a:t>JavaScript </a:t>
            </a:r>
            <a:r>
              <a:rPr lang="ru-RU" i="1" dirty="0"/>
              <a:t>коду строго по стандарту </a:t>
            </a:r>
            <a:r>
              <a:rPr lang="en-US" b="1" i="1" dirty="0"/>
              <a:t>ECMAScript</a:t>
            </a:r>
            <a:r>
              <a:rPr lang="en-US" i="1" dirty="0"/>
              <a:t> </a:t>
            </a:r>
            <a:r>
              <a:rPr lang="en-US" b="1" i="1" dirty="0" smtClean="0"/>
              <a:t>5 </a:t>
            </a:r>
            <a:r>
              <a:rPr lang="ru-RU" b="1" i="1" dirty="0" smtClean="0"/>
              <a:t>и новее</a:t>
            </a:r>
            <a:r>
              <a:rPr lang="en-US" i="1" dirty="0" smtClean="0"/>
              <a:t>. </a:t>
            </a:r>
            <a:r>
              <a:rPr lang="ru-RU" i="1" dirty="0"/>
              <a:t>Все «попустительства» поддерживаемые для совместимости со старыми стандартами перестают действовать.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501008"/>
            <a:ext cx="3192355" cy="108012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4499992" y="1124744"/>
            <a:ext cx="0" cy="3528392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734" y="1124744"/>
            <a:ext cx="3144203" cy="223224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5425" y="1124744"/>
            <a:ext cx="3340992" cy="223224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6962" y="3501007"/>
            <a:ext cx="3339455" cy="1080121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822078" y="5853465"/>
            <a:ext cx="66302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Что перестанет работать: </a:t>
            </a:r>
            <a:r>
              <a:rPr lang="en-US" sz="1400" b="1" dirty="0">
                <a:hlinkClick r:id="rId6"/>
              </a:rPr>
              <a:t>https://developer.mozilla.org/ru/docs/Web/JavaScript/Reference/Strict_mode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43922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63683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4574" y="4404013"/>
            <a:ext cx="3986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Недостаток информации;</a:t>
            </a:r>
          </a:p>
          <a:p>
            <a:pPr marL="342900" indent="-342900">
              <a:buAutoNum type="arabicPeriod"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Избыточная информация;</a:t>
            </a:r>
          </a:p>
          <a:p>
            <a:pPr marL="342900" indent="-342900">
              <a:buAutoNum type="arabicPeriod"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Косвенно влияющие аспекты.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860793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Задача: </a:t>
            </a:r>
            <a:r>
              <a:rPr lang="ru-RU" sz="2800" i="1" dirty="0"/>
              <a:t>Написать</a:t>
            </a:r>
            <a:r>
              <a:rPr lang="ru-RU" sz="2800" b="1" dirty="0"/>
              <a:t> </a:t>
            </a:r>
            <a:r>
              <a:rPr lang="ru-RU" sz="2800" i="1" dirty="0" err="1"/>
              <a:t>скрипт</a:t>
            </a:r>
            <a:r>
              <a:rPr lang="ru-RU" sz="2800" i="1" dirty="0"/>
              <a:t> для сети пунктов обмена валют. </a:t>
            </a:r>
            <a:r>
              <a:rPr lang="ru-RU" sz="2800" i="1" dirty="0" err="1"/>
              <a:t>Скрипт</a:t>
            </a:r>
            <a:r>
              <a:rPr lang="ru-RU" sz="2800" i="1" dirty="0"/>
              <a:t> должен сообщать сколько гривен нужно для совершения покупки той или иной суммы долларов.</a:t>
            </a: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825352" y="548680"/>
            <a:ext cx="5637312" cy="782960"/>
          </a:xfrm>
        </p:spPr>
        <p:txBody>
          <a:bodyPr>
            <a:normAutofit/>
          </a:bodyPr>
          <a:lstStyle/>
          <a:p>
            <a:r>
              <a:rPr lang="ru-RU" sz="3200" b="1" dirty="0"/>
              <a:t>Домашнее задание №1</a:t>
            </a:r>
            <a:endParaRPr lang="uk-UA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028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988840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i="1" dirty="0"/>
              <a:t>Задача: </a:t>
            </a:r>
            <a:r>
              <a:rPr lang="ru-RU" sz="3200" i="1" dirty="0"/>
              <a:t>Разработать скрипт который на основе </a:t>
            </a:r>
            <a:r>
              <a:rPr lang="ru-RU" sz="3200" i="1" dirty="0" smtClean="0"/>
              <a:t>данных пользователя рассчитывает </a:t>
            </a:r>
            <a:r>
              <a:rPr lang="ru-RU" sz="3200" i="1" dirty="0"/>
              <a:t>его индекс массы </a:t>
            </a:r>
            <a:r>
              <a:rPr lang="ru-RU" sz="3200" i="1" dirty="0" smtClean="0"/>
              <a:t>тела.</a:t>
            </a:r>
            <a:endParaRPr lang="ru-RU" sz="3200" i="1" dirty="0"/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825352" y="773832"/>
            <a:ext cx="5637312" cy="782960"/>
          </a:xfrm>
        </p:spPr>
        <p:txBody>
          <a:bodyPr>
            <a:normAutofit/>
          </a:bodyPr>
          <a:lstStyle/>
          <a:p>
            <a:r>
              <a:rPr lang="ru-RU" sz="3200" b="1" dirty="0"/>
              <a:t>Домашнее задание </a:t>
            </a:r>
            <a:r>
              <a:rPr lang="ru-RU" sz="3200" b="1" dirty="0" smtClean="0"/>
              <a:t>№2</a:t>
            </a:r>
            <a:endParaRPr lang="uk-UA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0577" y="4077072"/>
            <a:ext cx="3986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Недостаток информации;</a:t>
            </a:r>
          </a:p>
          <a:p>
            <a:pPr marL="342900" indent="-342900">
              <a:buAutoNum type="arabicPeriod"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Избыточная информация;</a:t>
            </a:r>
          </a:p>
          <a:p>
            <a:pPr marL="342900" indent="-342900">
              <a:buAutoNum type="arabicPeriod"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Косвенно влияющие аспекты.</a:t>
            </a:r>
          </a:p>
        </p:txBody>
      </p:sp>
    </p:spTree>
    <p:extLst>
      <p:ext uri="{BB962C8B-B14F-4D97-AF65-F5344CB8AC3E}">
        <p14:creationId xmlns:p14="http://schemas.microsoft.com/office/powerpoint/2010/main" val="611823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2026583"/>
            <a:ext cx="80648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i="1" dirty="0"/>
              <a:t>Задача</a:t>
            </a:r>
            <a:r>
              <a:rPr lang="ru-RU" sz="3200" i="1" dirty="0"/>
              <a:t>: Необходимо написать скрипт который получает температуру в градусах по Цельсию, а выводит её эквивалент в градусах по Фаренгейту и по Кельвину.</a:t>
            </a:r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825352" y="773832"/>
            <a:ext cx="5637312" cy="782960"/>
          </a:xfrm>
        </p:spPr>
        <p:txBody>
          <a:bodyPr>
            <a:normAutofit/>
          </a:bodyPr>
          <a:lstStyle/>
          <a:p>
            <a:r>
              <a:rPr lang="ru-RU" sz="3200" b="1" dirty="0"/>
              <a:t>Домашнее задание </a:t>
            </a:r>
            <a:r>
              <a:rPr lang="ru-RU" sz="3200" b="1" dirty="0" smtClean="0"/>
              <a:t>№3</a:t>
            </a:r>
            <a:endParaRPr lang="uk-UA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5085184"/>
            <a:ext cx="3986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Недостаток информации;</a:t>
            </a:r>
          </a:p>
          <a:p>
            <a:pPr marL="342900" indent="-342900">
              <a:buAutoNum type="arabicPeriod"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Избыточная информация;</a:t>
            </a:r>
          </a:p>
          <a:p>
            <a:pPr marL="342900" indent="-342900">
              <a:buAutoNum type="arabicPeriod"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Косвенно влияющие аспекты.</a:t>
            </a:r>
          </a:p>
        </p:txBody>
      </p:sp>
    </p:spTree>
    <p:extLst>
      <p:ext uri="{BB962C8B-B14F-4D97-AF65-F5344CB8AC3E}">
        <p14:creationId xmlns:p14="http://schemas.microsoft.com/office/powerpoint/2010/main" val="2603891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2651428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i="1" dirty="0"/>
              <a:t>Пользователь вводит количество секунд, определить сколько часов минут секунд в указанном количестве секунд.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825352" y="773832"/>
            <a:ext cx="5637312" cy="782960"/>
          </a:xfrm>
        </p:spPr>
        <p:txBody>
          <a:bodyPr>
            <a:normAutofit/>
          </a:bodyPr>
          <a:lstStyle/>
          <a:p>
            <a:r>
              <a:rPr lang="ru-RU" sz="3200" b="1" dirty="0"/>
              <a:t>Домашнее задание </a:t>
            </a:r>
            <a:r>
              <a:rPr lang="ru-RU" sz="3200" b="1" dirty="0" smtClean="0"/>
              <a:t>№</a:t>
            </a:r>
            <a:r>
              <a:rPr lang="en-US" sz="3200" b="1" dirty="0" smtClean="0"/>
              <a:t>4</a:t>
            </a:r>
            <a:endParaRPr lang="uk-UA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3808" y="5085184"/>
            <a:ext cx="3986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Недостаток информации;</a:t>
            </a:r>
          </a:p>
          <a:p>
            <a:pPr marL="342900" indent="-342900">
              <a:buAutoNum type="arabicPeriod"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Избыточная информация;</a:t>
            </a:r>
          </a:p>
          <a:p>
            <a:pPr marL="342900" indent="-342900">
              <a:buAutoNum type="arabicPeriod"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Косвенно влияющие аспекты.</a:t>
            </a:r>
          </a:p>
        </p:txBody>
      </p:sp>
    </p:spTree>
    <p:extLst>
      <p:ext uri="{BB962C8B-B14F-4D97-AF65-F5344CB8AC3E}">
        <p14:creationId xmlns:p14="http://schemas.microsoft.com/office/powerpoint/2010/main" val="308435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/>
          <p:cNvSpPr txBox="1">
            <a:spLocks/>
          </p:cNvSpPr>
          <p:nvPr/>
        </p:nvSpPr>
        <p:spPr>
          <a:xfrm>
            <a:off x="287524" y="1124744"/>
            <a:ext cx="8568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Интерпретируемый.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457200" y="209737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/>
              <a:t>JavaScript</a:t>
            </a:r>
            <a:endParaRPr lang="uk-UA" sz="5400" b="1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259632" y="3933056"/>
            <a:ext cx="6624736" cy="68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Чувствительный к регистру.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1547664" y="2122361"/>
            <a:ext cx="288032" cy="156245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1163343" y="4653136"/>
            <a:ext cx="6817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trike="sngStrike" dirty="0"/>
              <a:t>GETELEMENTBYID();</a:t>
            </a:r>
            <a:r>
              <a:rPr lang="en-US" sz="3200" dirty="0"/>
              <a:t> </a:t>
            </a:r>
            <a:r>
              <a:rPr lang="en-US" sz="3200" strike="sngStrike" dirty="0" err="1"/>
              <a:t>GetElementById</a:t>
            </a:r>
            <a:r>
              <a:rPr lang="en-US" sz="3200" strike="sngStrike" dirty="0"/>
              <a:t>()</a:t>
            </a:r>
            <a:r>
              <a:rPr lang="en-US" sz="3200" i="1" strike="sngStrike" dirty="0"/>
              <a:t>;</a:t>
            </a:r>
            <a:r>
              <a:rPr lang="en-US" sz="3200" i="1" dirty="0"/>
              <a:t> </a:t>
            </a:r>
          </a:p>
          <a:p>
            <a:pPr algn="ctr"/>
            <a:r>
              <a:rPr lang="en-US" sz="3200" b="1" dirty="0" err="1"/>
              <a:t>getElementById</a:t>
            </a:r>
            <a:r>
              <a:rPr lang="en-US" sz="3200" b="1" dirty="0"/>
              <a:t>(); </a:t>
            </a:r>
            <a:r>
              <a:rPr lang="en-US" sz="3200" strike="sngStrike" dirty="0" err="1"/>
              <a:t>getelementbyid</a:t>
            </a:r>
            <a:r>
              <a:rPr lang="en-US" sz="3200" strike="sngStrike" dirty="0"/>
              <a:t>();</a:t>
            </a:r>
            <a:endParaRPr lang="uk-UA" sz="3200" strike="sngStrike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94" y="2132856"/>
            <a:ext cx="4916413" cy="154986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958211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«Учебники»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8467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3115134" y="44624"/>
            <a:ext cx="3312368" cy="792088"/>
          </a:xfrm>
        </p:spPr>
        <p:txBody>
          <a:bodyPr>
            <a:normAutofit/>
          </a:bodyPr>
          <a:lstStyle/>
          <a:p>
            <a:r>
              <a:rPr lang="en-US" sz="3600" b="1" dirty="0"/>
              <a:t>W3Schools.com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563163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Удобный «тренажер» по </a:t>
            </a:r>
            <a:r>
              <a:rPr lang="en-US" sz="2400" i="1" dirty="0"/>
              <a:t>JavaScript</a:t>
            </a:r>
            <a:r>
              <a:rPr lang="ru-RU" sz="2400" i="1" dirty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14780" y="6146140"/>
            <a:ext cx="4913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http://www.w3schools.com/js/</a:t>
            </a:r>
            <a:endParaRPr lang="ru-RU" sz="2800" b="1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764704"/>
            <a:ext cx="5871245" cy="525146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4442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1259632" y="341784"/>
            <a:ext cx="6840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 sz="3200" b="1" dirty="0"/>
              <a:t>Майкл </a:t>
            </a:r>
            <a:r>
              <a:rPr lang="ru-RU" sz="3200" b="1" dirty="0" err="1"/>
              <a:t>Моррисон</a:t>
            </a:r>
            <a:r>
              <a:rPr lang="ru-RU" sz="3200" b="1" dirty="0"/>
              <a:t> </a:t>
            </a:r>
            <a:br>
              <a:rPr lang="ru-RU" sz="3200" b="1" dirty="0"/>
            </a:br>
            <a:r>
              <a:rPr lang="ru-RU" sz="3200" b="1" dirty="0"/>
              <a:t>«Изучаем </a:t>
            </a:r>
            <a:r>
              <a:rPr lang="en-US" sz="3200" b="1" dirty="0"/>
              <a:t>J</a:t>
            </a:r>
            <a:r>
              <a:rPr lang="ru-RU" sz="3200" b="1" dirty="0" err="1"/>
              <a:t>avaScript</a:t>
            </a:r>
            <a:r>
              <a:rPr lang="ru-RU" sz="3200" b="1" dirty="0"/>
              <a:t>» 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http://www.benran.ru/magazin/catalog/img/155564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556792"/>
            <a:ext cx="3944618" cy="46805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47650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JavaScript </a:t>
            </a:r>
            <a:r>
              <a:rPr lang="ru-RU" b="1" dirty="0"/>
              <a:t>варианты подключения</a:t>
            </a:r>
            <a:endParaRPr lang="uk-UA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796" y="1268760"/>
            <a:ext cx="1959791" cy="116899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902" y="3022256"/>
            <a:ext cx="5090723" cy="98280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762336" y="1591648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HTML </a:t>
            </a:r>
            <a:r>
              <a:rPr lang="en-US" sz="2800" b="1" dirty="0"/>
              <a:t>5</a:t>
            </a:r>
            <a:endParaRPr lang="uk-UA" sz="2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2678" y="1345427"/>
            <a:ext cx="438329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Тег </a:t>
            </a:r>
            <a:r>
              <a:rPr lang="en-US" sz="2000" b="1" i="1" dirty="0"/>
              <a:t>&lt;script&gt; </a:t>
            </a:r>
            <a:r>
              <a:rPr lang="ru-RU" sz="2000" i="1" dirty="0"/>
              <a:t>может присутствовать в любом месте документа. Но чаще всего его размещают в блоке </a:t>
            </a:r>
            <a:r>
              <a:rPr lang="en-US" sz="2000" b="1" i="1" dirty="0"/>
              <a:t>&lt;head&gt;</a:t>
            </a:r>
            <a:r>
              <a:rPr lang="en-US" sz="2000" i="1" dirty="0"/>
              <a:t>.</a:t>
            </a:r>
            <a:endParaRPr lang="ru-RU" sz="20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03" y="4653136"/>
            <a:ext cx="5963691" cy="43204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755244" y="3249562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HTML &lt; 5</a:t>
            </a:r>
            <a:endParaRPr lang="uk-UA" sz="2800" b="1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21796" y="2708920"/>
            <a:ext cx="783407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721796" y="4324148"/>
            <a:ext cx="7748529" cy="1471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2356" y="5168622"/>
            <a:ext cx="548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Подключение внешнего файла с кодом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6889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755576" y="188640"/>
            <a:ext cx="74631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/>
              <a:t>«Допустимый» синтаксис</a:t>
            </a:r>
            <a:endParaRPr kumimoji="0" lang="uk-UA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54640"/>
            <a:ext cx="7344816" cy="235131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331639" y="1735060"/>
            <a:ext cx="1800199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332542" y="3642667"/>
            <a:ext cx="1799297" cy="470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3568" y="4532927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 процессе обучения мы можем ограничиваться только тегами </a:t>
            </a:r>
            <a:r>
              <a:rPr lang="en-US" sz="2400" b="1" i="1" dirty="0"/>
              <a:t>&lt;script&gt;&lt;/script&gt; </a:t>
            </a:r>
            <a:r>
              <a:rPr lang="ru-RU" sz="2400" i="1" dirty="0"/>
              <a:t>для написания кода, и опускать полную разметку документа.</a:t>
            </a:r>
          </a:p>
        </p:txBody>
      </p:sp>
    </p:spTree>
    <p:extLst>
      <p:ext uri="{BB962C8B-B14F-4D97-AF65-F5344CB8AC3E}">
        <p14:creationId xmlns:p14="http://schemas.microsoft.com/office/powerpoint/2010/main" val="279734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905110" y="35676"/>
            <a:ext cx="74631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/>
              <a:t>Инструменты:</a:t>
            </a:r>
            <a:r>
              <a:rPr lang="en-US" sz="3200" b="1" dirty="0"/>
              <a:t> </a:t>
            </a:r>
            <a:r>
              <a:rPr lang="ru-RU" sz="3200" b="1" dirty="0"/>
              <a:t>служебные функции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268760"/>
            <a:ext cx="7540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</a:rPr>
              <a:t>console.log</a:t>
            </a:r>
            <a:r>
              <a:rPr lang="en-US" sz="3200" b="1" i="1" dirty="0" smtClean="0">
                <a:solidFill>
                  <a:srgbClr val="0070C0"/>
                </a:solidFill>
              </a:rPr>
              <a:t>(…); </a:t>
            </a:r>
            <a:r>
              <a:rPr lang="ru-RU" sz="3200" b="1" i="1" dirty="0" smtClean="0">
                <a:solidFill>
                  <a:srgbClr val="0070C0"/>
                </a:solidFill>
              </a:rPr>
              <a:t> </a:t>
            </a:r>
            <a:r>
              <a:rPr lang="ru-RU" sz="3200" i="1" dirty="0" smtClean="0"/>
              <a:t>- вывод информации в консоль браузера;</a:t>
            </a:r>
            <a:endParaRPr lang="ru-RU" sz="3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2348880"/>
            <a:ext cx="7540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</a:rPr>
              <a:t>alert</a:t>
            </a:r>
            <a:r>
              <a:rPr lang="en-US" sz="3200" b="1" i="1" dirty="0" smtClean="0">
                <a:solidFill>
                  <a:srgbClr val="0070C0"/>
                </a:solidFill>
              </a:rPr>
              <a:t>(…);</a:t>
            </a:r>
            <a:r>
              <a:rPr lang="ru-RU" sz="3200" b="1" i="1" dirty="0" smtClean="0">
                <a:solidFill>
                  <a:srgbClr val="0070C0"/>
                </a:solidFill>
              </a:rPr>
              <a:t> </a:t>
            </a:r>
            <a:r>
              <a:rPr lang="ru-RU" sz="3200" i="1" dirty="0" smtClean="0"/>
              <a:t>- вывод информации во всплывающем окне;</a:t>
            </a:r>
            <a:endParaRPr lang="ru-RU" sz="3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5" y="3501008"/>
            <a:ext cx="7540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</a:rPr>
              <a:t>prompt</a:t>
            </a:r>
            <a:r>
              <a:rPr lang="en-US" sz="3200" b="1" i="1" dirty="0" smtClean="0">
                <a:solidFill>
                  <a:srgbClr val="0070C0"/>
                </a:solidFill>
              </a:rPr>
              <a:t>(…);</a:t>
            </a:r>
            <a:r>
              <a:rPr lang="ru-RU" sz="3200" b="1" i="1" dirty="0" smtClean="0">
                <a:solidFill>
                  <a:srgbClr val="0070C0"/>
                </a:solidFill>
              </a:rPr>
              <a:t> </a:t>
            </a:r>
            <a:r>
              <a:rPr lang="ru-RU" sz="3200" i="1" dirty="0" smtClean="0"/>
              <a:t>- окно с запросом информации у пользователя;</a:t>
            </a:r>
            <a:endParaRPr lang="ru-RU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869160"/>
            <a:ext cx="7540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</a:rPr>
              <a:t>confirm(…);</a:t>
            </a:r>
            <a:r>
              <a:rPr lang="ru-RU" sz="3200" b="1" i="1" dirty="0" smtClean="0">
                <a:solidFill>
                  <a:srgbClr val="0070C0"/>
                </a:solidFill>
              </a:rPr>
              <a:t> </a:t>
            </a:r>
            <a:r>
              <a:rPr lang="ru-RU" sz="3200" i="1" dirty="0" smtClean="0"/>
              <a:t>- окно для получения подтверждения от пользователя;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219027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35723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Алгоритм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980728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/>
              <a:t>Задача: </a:t>
            </a:r>
            <a:r>
              <a:rPr lang="ru-RU" sz="3200" dirty="0"/>
              <a:t>Написать </a:t>
            </a:r>
            <a:r>
              <a:rPr lang="ru-RU" sz="3200" dirty="0" err="1"/>
              <a:t>скрипт</a:t>
            </a:r>
            <a:r>
              <a:rPr lang="ru-RU" sz="3200" dirty="0"/>
              <a:t>, который рассчитает сколько гривен в день приносит депозит размещенный на полтора года под 22% годовых?</a:t>
            </a:r>
            <a:endParaRPr lang="uk-UA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3193812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Проблемы: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11560" y="3789040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400" i="1" dirty="0"/>
              <a:t>Дан недостаточный объём данных или часть данных задана неявно, нужно уточнять;</a:t>
            </a:r>
            <a:br>
              <a:rPr lang="ru-RU" sz="2400" i="1" dirty="0"/>
            </a:br>
            <a:endParaRPr lang="ru-RU" sz="2400" i="1" dirty="0"/>
          </a:p>
          <a:p>
            <a:pPr>
              <a:buFont typeface="Wingdings" pitchFamily="2" charset="2"/>
              <a:buChar char="ü"/>
            </a:pPr>
            <a:r>
              <a:rPr lang="ru-RU" sz="2400" i="1" dirty="0"/>
              <a:t>Часть данных избыточна (но отвлекает);</a:t>
            </a:r>
            <a:br>
              <a:rPr lang="ru-RU" sz="2400" i="1" dirty="0"/>
            </a:br>
            <a:endParaRPr lang="ru-RU" sz="2400" i="1" dirty="0"/>
          </a:p>
          <a:p>
            <a:pPr>
              <a:buFont typeface="Wingdings" pitchFamily="2" charset="2"/>
              <a:buChar char="ü"/>
            </a:pPr>
            <a:r>
              <a:rPr lang="ru-RU" sz="2400" i="1" dirty="0"/>
              <a:t>Есть сторонние факторы, не известные заранее, влияющие на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428041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1431</Words>
  <Application>Microsoft Office PowerPoint</Application>
  <PresentationFormat>Экран (4:3)</PresentationFormat>
  <Paragraphs>182</Paragraphs>
  <Slides>42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JavaScript как язык программирования</vt:lpstr>
      <vt:lpstr>JavaScript</vt:lpstr>
      <vt:lpstr>JavaScript варианты подключения</vt:lpstr>
      <vt:lpstr>«Допустимый» синтаксис</vt:lpstr>
      <vt:lpstr>Инструменты: служебные функции</vt:lpstr>
      <vt:lpstr>Презентация PowerPoint</vt:lpstr>
      <vt:lpstr>Алгоритм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 переменной</vt:lpstr>
      <vt:lpstr>Презентация PowerPoint</vt:lpstr>
      <vt:lpstr>Преобразование типов в JavaScript</vt:lpstr>
      <vt:lpstr>Преобразование типов в JavaScript</vt:lpstr>
      <vt:lpstr>Презентация PowerPoint</vt:lpstr>
      <vt:lpstr>Операции и типы</vt:lpstr>
      <vt:lpstr>Ход выполнения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 №1</vt:lpstr>
      <vt:lpstr>Домашнее задание №2</vt:lpstr>
      <vt:lpstr>Домашнее задание №3</vt:lpstr>
      <vt:lpstr>Домашнее задание №4</vt:lpstr>
      <vt:lpstr>Презентация PowerPoint</vt:lpstr>
      <vt:lpstr>W3Schools.com</vt:lpstr>
      <vt:lpstr>Майкл Моррисон  «Изучаем JavaScript»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456</cp:revision>
  <dcterms:created xsi:type="dcterms:W3CDTF">2014-11-20T09:08:59Z</dcterms:created>
  <dcterms:modified xsi:type="dcterms:W3CDTF">2018-03-03T12:25:11Z</dcterms:modified>
</cp:coreProperties>
</file>