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323" r:id="rId3"/>
    <p:sldId id="26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92" r:id="rId12"/>
    <p:sldId id="297" r:id="rId13"/>
    <p:sldId id="299" r:id="rId14"/>
    <p:sldId id="300" r:id="rId15"/>
    <p:sldId id="302" r:id="rId16"/>
    <p:sldId id="303" r:id="rId17"/>
    <p:sldId id="304" r:id="rId18"/>
    <p:sldId id="305" r:id="rId19"/>
    <p:sldId id="307" r:id="rId20"/>
    <p:sldId id="327" r:id="rId21"/>
    <p:sldId id="328" r:id="rId22"/>
    <p:sldId id="308" r:id="rId23"/>
    <p:sldId id="309" r:id="rId24"/>
    <p:sldId id="310" r:id="rId25"/>
    <p:sldId id="311" r:id="rId26"/>
    <p:sldId id="322" r:id="rId27"/>
    <p:sldId id="321" r:id="rId28"/>
    <p:sldId id="318" r:id="rId29"/>
    <p:sldId id="319" r:id="rId30"/>
    <p:sldId id="326" r:id="rId31"/>
    <p:sldId id="317" r:id="rId32"/>
    <p:sldId id="315" r:id="rId33"/>
    <p:sldId id="316" r:id="rId3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8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efile.com/tax-rate/federal-income-tax-rates/#2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prometheus.org.ua/courses/Prometheus/CS50/2016_T1/abou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825098"/>
            <a:ext cx="87849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«Ветвление, логические операции»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213285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Сравнение строк осуществляется посимвольно. Сравниваться коды символов в таблице кодировки.</a:t>
            </a:r>
            <a:endParaRPr lang="ru-RU" sz="2400" i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259632" y="980728"/>
          <a:ext cx="6744069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4680520" cy="300494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855690"/>
            <a:ext cx="1905000" cy="17335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-msdn.sec.s-msft.com/dynimg/IC23748.gif"/>
          <p:cNvPicPr>
            <a:picLocks noChangeAspect="1" noChangeArrowheads="1"/>
          </p:cNvPicPr>
          <p:nvPr/>
        </p:nvPicPr>
        <p:blipFill>
          <a:blip r:embed="rId2" cstate="print"/>
          <a:srcRect l="1772" t="5941" b="457"/>
          <a:stretch>
            <a:fillRect/>
          </a:stretch>
        </p:blipFill>
        <p:spPr bwMode="auto">
          <a:xfrm>
            <a:off x="-3087" y="692696"/>
            <a:ext cx="4503079" cy="5112568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677" t="22613" r="48768" b="41995"/>
          <a:stretch>
            <a:fillRect/>
          </a:stretch>
        </p:blipFill>
        <p:spPr bwMode="auto">
          <a:xfrm>
            <a:off x="4716016" y="786364"/>
            <a:ext cx="4277879" cy="6264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Стрелка вниз 4"/>
          <p:cNvSpPr/>
          <p:nvPr/>
        </p:nvSpPr>
        <p:spPr>
          <a:xfrm rot="1991906">
            <a:off x="4870902" y="1939004"/>
            <a:ext cx="360040" cy="9361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низ 5"/>
          <p:cNvSpPr/>
          <p:nvPr/>
        </p:nvSpPr>
        <p:spPr>
          <a:xfrm rot="19407967">
            <a:off x="5031282" y="4308292"/>
            <a:ext cx="360040" cy="9361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 t="6631"/>
          <a:stretch>
            <a:fillRect/>
          </a:stretch>
        </p:blipFill>
        <p:spPr bwMode="auto">
          <a:xfrm>
            <a:off x="2195736" y="5945985"/>
            <a:ext cx="792088" cy="79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949280"/>
            <a:ext cx="702418" cy="8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5976453"/>
            <a:ext cx="821978" cy="83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 cstate="print"/>
          <a:srcRect t="6299"/>
          <a:stretch>
            <a:fillRect/>
          </a:stretch>
        </p:blipFill>
        <p:spPr bwMode="auto">
          <a:xfrm>
            <a:off x="4644008" y="5938320"/>
            <a:ext cx="866813" cy="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 cstate="print"/>
          <a:srcRect t="11811"/>
          <a:stretch>
            <a:fillRect/>
          </a:stretch>
        </p:blipFill>
        <p:spPr bwMode="auto">
          <a:xfrm>
            <a:off x="5433379" y="5877272"/>
            <a:ext cx="866813" cy="84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4058" y="5881835"/>
            <a:ext cx="762198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71641" y="5874555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3729" y="5805264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83809" y="5946563"/>
            <a:ext cx="896703" cy="8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Облако 16"/>
          <p:cNvSpPr/>
          <p:nvPr/>
        </p:nvSpPr>
        <p:spPr>
          <a:xfrm>
            <a:off x="6444208" y="1988840"/>
            <a:ext cx="2232248" cy="295232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4288" y="2420888"/>
            <a:ext cx="771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Номер слайда 36"/>
          <p:cNvSpPr txBox="1">
            <a:spLocks/>
          </p:cNvSpPr>
          <p:nvPr/>
        </p:nvSpPr>
        <p:spPr>
          <a:xfrm>
            <a:off x="25152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1663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Кодировка</a:t>
            </a:r>
            <a:endParaRPr lang="uk-U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80526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Сравнение с учетом типа</a:t>
            </a:r>
            <a:endParaRPr lang="ru-RU" sz="3200" i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259632" y="980728"/>
          <a:ext cx="6744069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95500"/>
            <a:ext cx="6257925" cy="2933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11"/>
            <a:ext cx="1943100" cy="18002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Логические операторы</a:t>
            </a:r>
            <a:endParaRPr lang="ru-RU" sz="40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491880" y="83671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085" y="1698838"/>
            <a:ext cx="6318275" cy="374638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23728" y="5949280"/>
            <a:ext cx="5349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Когда нужны «сложные» условия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Логические операторы</a:t>
            </a:r>
            <a:endParaRPr lang="ru-RU" sz="40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491880" y="1052736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6" y="1916832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635896" y="1916832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132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83233" y="3789040"/>
            <a:ext cx="3560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Таблицы истинности</a:t>
            </a:r>
            <a:endParaRPr lang="ru-RU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2930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Операторы логическое И (</a:t>
            </a:r>
            <a:r>
              <a:rPr lang="en-US" sz="2000" i="1" dirty="0" smtClean="0"/>
              <a:t>&amp;&amp;</a:t>
            </a:r>
            <a:r>
              <a:rPr lang="ru-RU" sz="2000" i="1" dirty="0" smtClean="0"/>
              <a:t>)</a:t>
            </a:r>
            <a:r>
              <a:rPr lang="en-US" sz="2000" i="1" dirty="0" smtClean="0"/>
              <a:t> </a:t>
            </a:r>
            <a:r>
              <a:rPr lang="ru-RU" sz="2000" i="1" dirty="0" smtClean="0"/>
              <a:t>и логическое ИЛИ (</a:t>
            </a:r>
            <a:r>
              <a:rPr lang="en-US" sz="2000" i="1" dirty="0" smtClean="0"/>
              <a:t>||</a:t>
            </a:r>
            <a:r>
              <a:rPr lang="ru-RU" sz="2000" i="1" dirty="0" smtClean="0"/>
              <a:t>)</a:t>
            </a:r>
            <a:r>
              <a:rPr lang="en-US" sz="2000" i="1" dirty="0" smtClean="0"/>
              <a:t> </a:t>
            </a:r>
            <a:r>
              <a:rPr lang="ru-RU" sz="2000" i="1" dirty="0" smtClean="0"/>
              <a:t>работают по такой схеме: </a:t>
            </a:r>
          </a:p>
          <a:p>
            <a:pPr marL="342900" indent="-342900" algn="just">
              <a:buAutoNum type="arabicParenR"/>
            </a:pPr>
            <a:r>
              <a:rPr lang="ru-RU" sz="2000" i="1" dirty="0" smtClean="0"/>
              <a:t>Приводят левый операнд к </a:t>
            </a:r>
            <a:r>
              <a:rPr lang="en-US" sz="2000" i="1" dirty="0" err="1" smtClean="0"/>
              <a:t>boolean</a:t>
            </a:r>
            <a:r>
              <a:rPr lang="en-US" sz="2000" i="1" dirty="0" smtClean="0"/>
              <a:t>;</a:t>
            </a:r>
          </a:p>
          <a:p>
            <a:pPr marL="342900" indent="-342900" algn="just">
              <a:buAutoNum type="arabicParenR"/>
            </a:pPr>
            <a:r>
              <a:rPr lang="ru-RU" sz="2000" i="1" dirty="0" smtClean="0"/>
              <a:t>Если по нему можно сделать выводы, то возвращают левый операнд (в том типе в котором он и был);</a:t>
            </a:r>
          </a:p>
          <a:p>
            <a:pPr marL="342900" indent="-342900" algn="just">
              <a:buAutoNum type="arabicParenR"/>
            </a:pPr>
            <a:r>
              <a:rPr lang="ru-RU" sz="2000" i="1" dirty="0" smtClean="0"/>
              <a:t>Если нет, то возвращают правый операнд (в том типе в котором он и был).</a:t>
            </a:r>
            <a:endParaRPr lang="ru-RU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Логические операторы</a:t>
            </a:r>
            <a:endParaRPr lang="ru-RU" sz="40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491880" y="1052736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19872" y="5930116"/>
            <a:ext cx="224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Есть нюансы</a:t>
            </a:r>
            <a:endParaRPr lang="ru-RU" sz="28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204864"/>
            <a:ext cx="4612893" cy="28083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7380312" y="2996952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Логические операторы</a:t>
            </a:r>
            <a:endParaRPr lang="ru-RU" sz="40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491880" y="1052736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19872" y="5930116"/>
            <a:ext cx="224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Есть нюансы</a:t>
            </a:r>
            <a:endParaRPr lang="ru-RU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85293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Логические операторы </a:t>
            </a:r>
            <a:r>
              <a:rPr lang="en-US" sz="2400" i="1" dirty="0" smtClean="0"/>
              <a:t>&amp;&amp; </a:t>
            </a:r>
            <a:r>
              <a:rPr lang="ru-RU" sz="2400" i="1" dirty="0" smtClean="0"/>
              <a:t>и </a:t>
            </a:r>
            <a:r>
              <a:rPr lang="en-US" sz="2400" i="1" dirty="0" smtClean="0"/>
              <a:t>|| </a:t>
            </a:r>
            <a:r>
              <a:rPr lang="ru-RU" sz="2400" i="1" dirty="0" smtClean="0"/>
              <a:t>могут не проверять правый операнд, если значение левого операнда уже достаточно для итогового результата выражения. 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Логические операторы</a:t>
            </a:r>
            <a:endParaRPr lang="ru-RU" sz="4000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491880" y="1052736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19872" y="5930116"/>
            <a:ext cx="224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Есть нюансы</a:t>
            </a:r>
            <a:endParaRPr lang="ru-RU" sz="2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4896544" cy="2869878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7380312" y="3068960"/>
            <a:ext cx="936104" cy="7920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34888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Побитовые операторы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373216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Не путайте логически и побитовые операторы, их результат далеко не всегда совпадает</a:t>
            </a:r>
            <a:endParaRPr lang="ru-RU" sz="2800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051720" y="1052736"/>
          <a:ext cx="524538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&gt;&gt;&gt;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276686" cy="309634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7380312" y="2996952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34888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Побитовые операторы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571237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Побитовые операторы осуществляют действия с числами в двоичном виде</a:t>
            </a:r>
            <a:endParaRPr lang="ru-RU" sz="2800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206933" y="836712"/>
          <a:ext cx="524538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&gt;&gt;&gt;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292424" y="2172464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21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 =&gt;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=&gt;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&lt;=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361074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&amp;</a:t>
            </a:r>
            <a:endParaRPr lang="ru-RU" b="1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2292424" y="3684632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21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 =&gt;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10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=&gt;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31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&lt;=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43043" y="38732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|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924944"/>
            <a:ext cx="5436040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3553852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Циклы / Массивы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95736" y="414908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4705980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JavaScript</a:t>
            </a:r>
            <a:r>
              <a:rPr lang="ru-RU" sz="3600" b="1" dirty="0" smtClean="0"/>
              <a:t> как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его концепции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7682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Операторные скобки </a:t>
            </a:r>
            <a:r>
              <a:rPr lang="en-US" sz="4000" b="1" dirty="0" smtClean="0"/>
              <a:t>{ } </a:t>
            </a:r>
            <a:r>
              <a:rPr lang="ru-RU" sz="4000" b="1" dirty="0" smtClean="0"/>
              <a:t>и блок кода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598238"/>
            <a:ext cx="770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Фигурные скобки формируют блок из нескольких (от одной и больше) строк кода, который для условных операторов (и циклов) выглядит как единая команда.</a:t>
            </a:r>
            <a:endParaRPr lang="ru-RU" sz="2000" i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23928" y="1983495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3" y="1340768"/>
            <a:ext cx="3095625" cy="19431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3880"/>
            <a:ext cx="3057525" cy="19431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11560" y="4804001"/>
            <a:ext cx="770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7030A0"/>
                </a:solidFill>
              </a:rPr>
              <a:t>Переменные объявленные с использованием </a:t>
            </a:r>
            <a:r>
              <a:rPr lang="en-US" sz="2000" b="1" i="1" dirty="0" smtClean="0">
                <a:solidFill>
                  <a:srgbClr val="7030A0"/>
                </a:solidFill>
              </a:rPr>
              <a:t>let</a:t>
            </a:r>
            <a:r>
              <a:rPr lang="ru-RU" sz="2000" i="1" dirty="0" smtClean="0">
                <a:solidFill>
                  <a:srgbClr val="7030A0"/>
                </a:solidFill>
              </a:rPr>
              <a:t> внутри блока по завершению блока уничтожаются.</a:t>
            </a:r>
            <a:endParaRPr lang="ru-RU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let </a:t>
            </a:r>
            <a:r>
              <a:rPr lang="ru-RU" sz="4000" b="1" dirty="0">
                <a:solidFill>
                  <a:srgbClr val="7030A0"/>
                </a:solidFill>
              </a:rPr>
              <a:t>и область видимости</a:t>
            </a:r>
            <a:r>
              <a:rPr lang="en-US" sz="4000" b="1" dirty="0">
                <a:solidFill>
                  <a:srgbClr val="7030A0"/>
                </a:solidFill>
              </a:rPr>
              <a:t> (ECMAScript-2015)</a:t>
            </a:r>
            <a:endParaRPr lang="ru-RU" sz="40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278575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Оператор </a:t>
            </a:r>
            <a:r>
              <a:rPr lang="en-US" sz="2800" b="1" i="1" dirty="0">
                <a:solidFill>
                  <a:srgbClr val="7030A0"/>
                </a:solidFill>
              </a:rPr>
              <a:t>let</a:t>
            </a:r>
            <a:r>
              <a:rPr lang="en-US" sz="2800" i="1" dirty="0"/>
              <a:t> </a:t>
            </a:r>
            <a:r>
              <a:rPr lang="ru-RU" sz="2800" i="1" dirty="0"/>
              <a:t>объявляет переменную, но такие переменные существуют только в той области видимости (тех операторных скобках) в которой они объявлены, и не видны снаружи, в отличии от переменных объявленных через </a:t>
            </a:r>
            <a:r>
              <a:rPr lang="en-US" sz="2800" b="1" i="1" dirty="0"/>
              <a:t>var</a:t>
            </a:r>
            <a:r>
              <a:rPr lang="en-US" sz="2800" i="1" dirty="0"/>
              <a:t>.</a:t>
            </a:r>
            <a:endParaRPr lang="ru-RU" sz="2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295650" cy="24098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295650" cy="24384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4077469" y="2460129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3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Оператор выбора </a:t>
            </a:r>
            <a:r>
              <a:rPr lang="en-US" sz="4000" b="1" dirty="0" smtClean="0"/>
              <a:t>switch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530120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Позволяет выбрать из множества вариантов, работает только сравнением</a:t>
            </a:r>
            <a:endParaRPr lang="ru-RU" sz="28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867650" cy="4171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Оператор выбора </a:t>
            </a:r>
            <a:r>
              <a:rPr lang="en-US" sz="4000" b="1" dirty="0" smtClean="0"/>
              <a:t>switch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6074132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И тут есть нюансы…</a:t>
            </a:r>
            <a:endParaRPr lang="ru-RU" sz="28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15" y="836712"/>
            <a:ext cx="7820025" cy="3314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509120"/>
            <a:ext cx="4745427" cy="151142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Многовариантный выбор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6074132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Можно обойтись и без </a:t>
            </a:r>
            <a:r>
              <a:rPr lang="en-US" sz="2800" i="1" dirty="0" smtClean="0"/>
              <a:t>switch</a:t>
            </a:r>
            <a:endParaRPr lang="ru-RU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76" y="1428531"/>
            <a:ext cx="7968671" cy="336862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Выбор в диапазоне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6074132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Пошаговое отсекание вариантов </a:t>
            </a:r>
            <a:endParaRPr lang="ru-RU" sz="28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07" y="1700808"/>
            <a:ext cx="7964941" cy="324036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3776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Немного практики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31640" y="1700808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Задача</a:t>
            </a:r>
            <a:r>
              <a:rPr lang="ru-RU" sz="2400" i="1" smtClean="0"/>
              <a:t>: Посетитель вводит номер года, </a:t>
            </a:r>
            <a:r>
              <a:rPr lang="ru-RU" sz="2400" i="1" dirty="0" smtClean="0"/>
              <a:t>и необходимо определить сколько дней в году, и сообщить ответ посетителю.</a:t>
            </a:r>
            <a:endParaRPr lang="ru-RU" sz="2400" i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0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3776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Немного практики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1940639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Задача</a:t>
            </a:r>
            <a:r>
              <a:rPr lang="ru-RU" sz="2400" i="1" dirty="0" smtClean="0"/>
              <a:t>: Мы знаем день, месяц и год рождения человека. Мы также знаем сегодняшний день месяц и год, необходимо узнать сколько человеку полных лет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на сегодняшний день.</a:t>
            </a:r>
            <a:endParaRPr lang="ru-RU" sz="2400" i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803" y="404682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38269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37763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Домашнее задание №1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84520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Познакомиться с тернарным оператором</a:t>
            </a:r>
            <a:r>
              <a:rPr lang="en-US" sz="2400" i="1" dirty="0" smtClean="0"/>
              <a:t>, </a:t>
            </a:r>
            <a:r>
              <a:rPr lang="ru-RU" sz="2400" i="1" dirty="0" smtClean="0"/>
              <a:t>он же оператор </a:t>
            </a:r>
            <a:r>
              <a:rPr lang="ru-RU" sz="2800" b="1" i="1" dirty="0" smtClean="0">
                <a:solidFill>
                  <a:srgbClr val="002060"/>
                </a:solidFill>
              </a:rPr>
              <a:t>?:</a:t>
            </a:r>
            <a:r>
              <a:rPr lang="ru-RU" sz="2400" i="1" dirty="0" smtClean="0"/>
              <a:t>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93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Тип </a:t>
            </a:r>
            <a:r>
              <a:rPr lang="en-US" sz="4000" b="1" dirty="0" smtClean="0"/>
              <a:t>Boolean</a:t>
            </a:r>
            <a:endParaRPr lang="ru-RU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48489"/>
            <a:ext cx="4680520" cy="304866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63751"/>
          <a:stretch>
            <a:fillRect/>
          </a:stretch>
        </p:blipFill>
        <p:spPr bwMode="auto">
          <a:xfrm>
            <a:off x="6084168" y="2132856"/>
            <a:ext cx="1872208" cy="220915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530120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Переменная типа </a:t>
            </a:r>
            <a:r>
              <a:rPr lang="en-US" sz="2400" b="1" i="1" dirty="0" err="1" smtClean="0"/>
              <a:t>boolean</a:t>
            </a:r>
            <a:r>
              <a:rPr lang="en-US" sz="2400" i="1" dirty="0" smtClean="0"/>
              <a:t> </a:t>
            </a:r>
            <a:r>
              <a:rPr lang="ru-RU" sz="2400" i="1" dirty="0" smtClean="0"/>
              <a:t>содержит один из всего 2 вариантов значения: истина (</a:t>
            </a:r>
            <a:r>
              <a:rPr lang="en-US" sz="2400" b="1" i="1" dirty="0" smtClean="0"/>
              <a:t>true</a:t>
            </a:r>
            <a:r>
              <a:rPr lang="ru-RU" sz="2400" i="1" dirty="0" smtClean="0"/>
              <a:t>) или ложь (</a:t>
            </a:r>
            <a:r>
              <a:rPr lang="en-US" sz="2400" b="1" i="1" dirty="0" smtClean="0"/>
              <a:t>false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37763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Домашнее задание №2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9572" y="249289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/>
              <a:t>Задача</a:t>
            </a:r>
            <a:r>
              <a:rPr lang="ru-RU" sz="2400" i="1" dirty="0" smtClean="0"/>
              <a:t>: Сегодня вторник, пользователь задаёт количество дней. Необходимо узнать какой день недели будет по прошествии количества дней которые задал пользователь.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154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539553" y="68431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Домашнее задание №3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951111"/>
            <a:ext cx="8123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 налогах в США </a:t>
            </a:r>
            <a:r>
              <a:rPr lang="en-US" sz="2400" b="1" dirty="0">
                <a:hlinkClick r:id="rId2"/>
              </a:rPr>
              <a:t>https://www.efile.com/tax-rate/federal-income-tax-rates/#</a:t>
            </a:r>
            <a:r>
              <a:rPr lang="en-US" sz="2400" b="1" dirty="0" smtClean="0">
                <a:hlinkClick r:id="rId2"/>
              </a:rPr>
              <a:t>2017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2249" y="5057889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i="1" dirty="0" err="1" smtClean="0"/>
              <a:t>Задание</a:t>
            </a:r>
            <a:r>
              <a:rPr lang="uk-UA" sz="2000" b="1" i="1" dirty="0" smtClean="0"/>
              <a:t>: </a:t>
            </a:r>
            <a:r>
              <a:rPr lang="uk-UA" sz="2000" i="1" dirty="0" smtClean="0"/>
              <a:t>н</a:t>
            </a:r>
            <a:r>
              <a:rPr lang="ru-RU" sz="2000" i="1" dirty="0" err="1" smtClean="0"/>
              <a:t>аписать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скрипт</a:t>
            </a:r>
            <a:r>
              <a:rPr lang="ru-RU" sz="2000" i="1" dirty="0" smtClean="0"/>
              <a:t>, который будет запрашивать сумму годового дохода человека, и рассчитывать сумму федерального налога (для США), которую человек должен оплатить (за основу взять ставки для лиц не состоящих в браке </a:t>
            </a:r>
            <a:r>
              <a:rPr lang="en-US" sz="2000" i="1" dirty="0" smtClean="0"/>
              <a:t>– single</a:t>
            </a:r>
            <a:r>
              <a:rPr lang="ru-RU" sz="2000" i="1" dirty="0" smtClean="0"/>
              <a:t>).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35" r="67644"/>
          <a:stretch/>
        </p:blipFill>
        <p:spPr>
          <a:xfrm>
            <a:off x="3419872" y="1886690"/>
            <a:ext cx="2304000" cy="30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188640"/>
            <a:ext cx="575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Где брать задачки для тренировки?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764704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Чтобы научиться программировать – нужно тренироваться…</a:t>
            </a:r>
          </a:p>
          <a:p>
            <a:r>
              <a:rPr lang="ru-RU" sz="2000" i="1" dirty="0"/>
              <a:t>Чтобы тренироваться нужны задачи…</a:t>
            </a:r>
          </a:p>
          <a:p>
            <a:r>
              <a:rPr lang="ru-RU" sz="2000" i="1" dirty="0"/>
              <a:t>Чтобы были задачи нужно уметь программировать…</a:t>
            </a:r>
          </a:p>
        </p:txBody>
      </p:sp>
      <p:pic>
        <p:nvPicPr>
          <p:cNvPr id="30722" name="Picture 2" descr="http://static1.ozone.ru/multimedia/books_covers/1010517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16832"/>
            <a:ext cx="2671925" cy="38463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59632" y="5889466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Д. М. </a:t>
            </a:r>
            <a:r>
              <a:rPr lang="ru-RU" sz="2000" b="1" dirty="0" err="1"/>
              <a:t>Златопольский</a:t>
            </a:r>
            <a:r>
              <a:rPr lang="ru-RU" sz="2000" b="1" dirty="0"/>
              <a:t> </a:t>
            </a:r>
          </a:p>
          <a:p>
            <a:pPr algn="ctr"/>
            <a:r>
              <a:rPr lang="ru-RU" sz="2000" b="1" dirty="0"/>
              <a:t>Сборник задач по программированию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151200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2915816" y="44624"/>
            <a:ext cx="3312368" cy="79208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Prometheus CS50</a:t>
            </a:r>
            <a:endParaRPr lang="uk-UA" sz="3600" b="1" dirty="0"/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777" y="1573509"/>
            <a:ext cx="5743575" cy="32956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680" y="718120"/>
            <a:ext cx="1648120" cy="20628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22176" y="63000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4"/>
              </a:rPr>
              <a:t>http://courses.prometheus.org.ua/courses/Prometheus/CS50/2016_T1/about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262299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Если вы хотите научится программированию – это лучшее что может предложить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21783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Оператор </a:t>
            </a:r>
            <a:r>
              <a:rPr lang="en-US" sz="4000" b="1" dirty="0" smtClean="0"/>
              <a:t>if-else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517232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Оператор </a:t>
            </a:r>
            <a:r>
              <a:rPr lang="en-US" b="1" i="1" dirty="0" smtClean="0"/>
              <a:t>if-else</a:t>
            </a:r>
            <a:r>
              <a:rPr lang="en-US" i="1" dirty="0" smtClean="0"/>
              <a:t> </a:t>
            </a:r>
            <a:r>
              <a:rPr lang="ru-RU" i="1" dirty="0" smtClean="0"/>
              <a:t>в зависимости от переданного (</a:t>
            </a:r>
            <a:r>
              <a:rPr lang="en-US" b="1" i="1" dirty="0" smtClean="0"/>
              <a:t>true</a:t>
            </a:r>
            <a:r>
              <a:rPr lang="en-US" i="1" dirty="0" smtClean="0"/>
              <a:t> </a:t>
            </a:r>
            <a:r>
              <a:rPr lang="ru-RU" i="1" dirty="0" smtClean="0"/>
              <a:t>или</a:t>
            </a:r>
            <a:r>
              <a:rPr lang="en-US" i="1" dirty="0" smtClean="0"/>
              <a:t> </a:t>
            </a:r>
            <a:r>
              <a:rPr lang="en-US" b="1" i="1" dirty="0" smtClean="0"/>
              <a:t>false</a:t>
            </a:r>
            <a:r>
              <a:rPr lang="ru-RU" i="1" dirty="0" smtClean="0"/>
              <a:t>) значения выполняет один из двух блоков кода (</a:t>
            </a:r>
            <a:r>
              <a:rPr lang="ru-RU" b="1" i="1" dirty="0" smtClean="0"/>
              <a:t>первый</a:t>
            </a:r>
            <a:r>
              <a:rPr lang="ru-RU" i="1" dirty="0" smtClean="0"/>
              <a:t> или </a:t>
            </a:r>
            <a:r>
              <a:rPr lang="ru-RU" b="1" i="1" dirty="0" smtClean="0"/>
              <a:t>второй</a:t>
            </a:r>
            <a:r>
              <a:rPr lang="ru-RU" i="1" dirty="0" smtClean="0"/>
              <a:t>, соответственно), другой блок при этом не выполняется.</a:t>
            </a: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340768"/>
            <a:ext cx="6972300" cy="27146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4221088"/>
            <a:ext cx="3143250" cy="11144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Оператор </a:t>
            </a:r>
            <a:r>
              <a:rPr lang="en-US" sz="4000" b="1" dirty="0" smtClean="0"/>
              <a:t>if-else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5313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Блок </a:t>
            </a:r>
            <a:r>
              <a:rPr lang="en-US" sz="2400" b="1" i="1" dirty="0" smtClean="0"/>
              <a:t>else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является необязательным. </a:t>
            </a:r>
            <a:endParaRPr lang="ru-RU" sz="2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718"/>
          <a:stretch>
            <a:fillRect/>
          </a:stretch>
        </p:blipFill>
        <p:spPr bwMode="auto">
          <a:xfrm>
            <a:off x="467544" y="1628800"/>
            <a:ext cx="8397696" cy="230425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23731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Из преобразовани</a:t>
            </a:r>
            <a:r>
              <a:rPr lang="ru-RU" sz="2400" i="1" dirty="0"/>
              <a:t>я</a:t>
            </a:r>
            <a:r>
              <a:rPr lang="ru-RU" sz="2400" i="1" dirty="0" smtClean="0"/>
              <a:t> типов.</a:t>
            </a:r>
            <a:endParaRPr lang="ru-RU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817548"/>
            <a:ext cx="375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undefined, </a:t>
            </a:r>
            <a:r>
              <a:rPr lang="en-US" sz="2800" i="1" dirty="0" err="1" smtClean="0"/>
              <a:t>NaN</a:t>
            </a:r>
            <a:r>
              <a:rPr lang="en-US" sz="2800" i="1" dirty="0" smtClean="0"/>
              <a:t> =&gt; </a:t>
            </a:r>
            <a:r>
              <a:rPr lang="en-US" sz="2800" b="1" i="1" dirty="0" smtClean="0"/>
              <a:t>false</a:t>
            </a:r>
            <a:r>
              <a:rPr lang="en-US" sz="2800" i="1" dirty="0" smtClean="0"/>
              <a:t>;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321604"/>
            <a:ext cx="680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Number:</a:t>
            </a:r>
            <a:r>
              <a:rPr lang="en-US" sz="2800" i="1" dirty="0" smtClean="0"/>
              <a:t>  0 =&gt; </a:t>
            </a:r>
            <a:r>
              <a:rPr lang="en-US" sz="2800" b="1" i="1" dirty="0" smtClean="0"/>
              <a:t>false</a:t>
            </a:r>
            <a:r>
              <a:rPr lang="en-US" sz="2800" i="1" dirty="0" smtClean="0"/>
              <a:t>; </a:t>
            </a:r>
            <a:r>
              <a:rPr lang="ru-RU" sz="2800" i="1" dirty="0" smtClean="0"/>
              <a:t>все остальные =</a:t>
            </a:r>
            <a:r>
              <a:rPr lang="en-US" sz="2800" i="1" dirty="0" smtClean="0"/>
              <a:t>&gt; </a:t>
            </a:r>
            <a:r>
              <a:rPr lang="en-US" sz="2800" b="1" i="1" dirty="0" smtClean="0"/>
              <a:t>true</a:t>
            </a:r>
            <a:r>
              <a:rPr lang="en-US" sz="2800" i="1" dirty="0" smtClean="0"/>
              <a:t>;</a:t>
            </a:r>
            <a:endParaRPr lang="ru-RU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806496"/>
            <a:ext cx="6552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String:</a:t>
            </a:r>
            <a:r>
              <a:rPr lang="en-US" sz="2800" i="1" dirty="0" smtClean="0"/>
              <a:t>  “” =&gt; </a:t>
            </a:r>
            <a:r>
              <a:rPr lang="en-US" sz="2800" b="1" i="1" dirty="0" smtClean="0"/>
              <a:t>false</a:t>
            </a:r>
            <a:r>
              <a:rPr lang="en-US" sz="2800" i="1" dirty="0" smtClean="0"/>
              <a:t>; </a:t>
            </a:r>
            <a:r>
              <a:rPr lang="ru-RU" sz="2800" i="1" dirty="0" smtClean="0"/>
              <a:t>все остальные =</a:t>
            </a:r>
            <a:r>
              <a:rPr lang="en-US" sz="2800" i="1" dirty="0" smtClean="0"/>
              <a:t>&gt; </a:t>
            </a:r>
            <a:r>
              <a:rPr lang="en-US" sz="2800" b="1" i="1" dirty="0" smtClean="0"/>
              <a:t>true</a:t>
            </a:r>
            <a:r>
              <a:rPr lang="en-US" sz="2800" i="1" dirty="0" smtClean="0"/>
              <a:t>;</a:t>
            </a:r>
            <a:endParaRPr lang="ru-RU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257708"/>
            <a:ext cx="793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Object: </a:t>
            </a:r>
            <a:r>
              <a:rPr lang="en-US" sz="2800" dirty="0" smtClean="0"/>
              <a:t>null =&gt; </a:t>
            </a:r>
            <a:r>
              <a:rPr lang="en-US" sz="2800" b="1" dirty="0" smtClean="0"/>
              <a:t>false</a:t>
            </a:r>
            <a:r>
              <a:rPr lang="en-US" sz="2800" dirty="0" smtClean="0"/>
              <a:t>; </a:t>
            </a:r>
            <a:r>
              <a:rPr lang="ru-RU" sz="2800" dirty="0" smtClean="0"/>
              <a:t>существующий объект =</a:t>
            </a:r>
            <a:r>
              <a:rPr lang="en-US" sz="2800" dirty="0" smtClean="0"/>
              <a:t>&gt; </a:t>
            </a:r>
            <a:r>
              <a:rPr lang="en-US" sz="2800" b="1" dirty="0" smtClean="0"/>
              <a:t>true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60" y="2935788"/>
            <a:ext cx="4834136" cy="31575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635474"/>
            <a:ext cx="2171700" cy="18097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23731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Операторы сравнения</a:t>
            </a:r>
            <a:endParaRPr lang="ru-RU" sz="2400" i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259632" y="980728"/>
          <a:ext cx="6744069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3438525" cy="24955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277947"/>
            <a:ext cx="2448272" cy="237518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23731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«Каноническая» запись</a:t>
            </a:r>
            <a:endParaRPr lang="ru-RU" sz="2400" i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259632" y="980728"/>
          <a:ext cx="6744069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Равно 11"/>
          <p:cNvSpPr/>
          <p:nvPr/>
        </p:nvSpPr>
        <p:spPr>
          <a:xfrm>
            <a:off x="4161656" y="335699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14700" cy="315277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04864"/>
            <a:ext cx="3168352" cy="322533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Откуда берётся </a:t>
            </a:r>
            <a:r>
              <a:rPr lang="en-US" sz="4000" b="1" dirty="0" err="1" smtClean="0"/>
              <a:t>boolean</a:t>
            </a:r>
            <a:r>
              <a:rPr lang="en-US" sz="4000" b="1" dirty="0" smtClean="0"/>
              <a:t>?</a:t>
            </a:r>
            <a:endParaRPr lang="ru-RU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23731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Сложности с типами</a:t>
            </a:r>
            <a:endParaRPr lang="ru-RU" sz="2400" i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259632" y="980728"/>
          <a:ext cx="6744069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4248472" cy="347243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7308304" y="3356992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853</Words>
  <Application>Microsoft Office PowerPoint</Application>
  <PresentationFormat>Экран (4:3)</PresentationFormat>
  <Paragraphs>282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Calibri</vt:lpstr>
      <vt:lpstr>Тема Office</vt:lpstr>
      <vt:lpstr>Презентация PowerPoint</vt:lpstr>
      <vt:lpstr>JavaScript как язык программирования</vt:lpstr>
      <vt:lpstr>Тип Boolean</vt:lpstr>
      <vt:lpstr>Оператор if-else</vt:lpstr>
      <vt:lpstr>Оператор if-else</vt:lpstr>
      <vt:lpstr>Откуда берётся boolean?</vt:lpstr>
      <vt:lpstr>Откуда берётся boolean?</vt:lpstr>
      <vt:lpstr>Откуда берётся boolean?</vt:lpstr>
      <vt:lpstr>Откуда берётся boolean?</vt:lpstr>
      <vt:lpstr>Откуда берётся boolean?</vt:lpstr>
      <vt:lpstr>Презентация PowerPoint</vt:lpstr>
      <vt:lpstr>Откуда берётся boolean?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Побитовые операторы</vt:lpstr>
      <vt:lpstr>Побитовые операторы</vt:lpstr>
      <vt:lpstr>Операторные скобки { } и блок кода</vt:lpstr>
      <vt:lpstr>let и область видимости (ECMAScript-2015)</vt:lpstr>
      <vt:lpstr>Оператор выбора switch</vt:lpstr>
      <vt:lpstr>Оператор выбора switch</vt:lpstr>
      <vt:lpstr>Многовариантный выбор</vt:lpstr>
      <vt:lpstr>Выбор в диапазоне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 №3</vt:lpstr>
      <vt:lpstr>Презентация PowerPoint</vt:lpstr>
      <vt:lpstr>Prometheus CS50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488</cp:revision>
  <dcterms:created xsi:type="dcterms:W3CDTF">2014-11-20T09:08:59Z</dcterms:created>
  <dcterms:modified xsi:type="dcterms:W3CDTF">2018-03-08T12:02:18Z</dcterms:modified>
</cp:coreProperties>
</file>