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7" r:id="rId2"/>
    <p:sldId id="331" r:id="rId3"/>
    <p:sldId id="310" r:id="rId4"/>
    <p:sldId id="292" r:id="rId5"/>
    <p:sldId id="324" r:id="rId6"/>
    <p:sldId id="307" r:id="rId7"/>
    <p:sldId id="332" r:id="rId8"/>
    <p:sldId id="296" r:id="rId9"/>
    <p:sldId id="314" r:id="rId10"/>
    <p:sldId id="298" r:id="rId11"/>
    <p:sldId id="299" r:id="rId12"/>
    <p:sldId id="326" r:id="rId13"/>
    <p:sldId id="333" r:id="rId14"/>
    <p:sldId id="329" r:id="rId15"/>
    <p:sldId id="300" r:id="rId16"/>
    <p:sldId id="325" r:id="rId17"/>
    <p:sldId id="301" r:id="rId18"/>
    <p:sldId id="302" r:id="rId19"/>
    <p:sldId id="323" r:id="rId20"/>
    <p:sldId id="330" r:id="rId21"/>
    <p:sldId id="308" r:id="rId22"/>
    <p:sldId id="309" r:id="rId23"/>
    <p:sldId id="315" r:id="rId24"/>
    <p:sldId id="318" r:id="rId25"/>
    <p:sldId id="285" r:id="rId26"/>
    <p:sldId id="316" r:id="rId27"/>
    <p:sldId id="335" r:id="rId2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loop_for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files.courses.dp.ua/js/04/0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04600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js/04/homework_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loop_while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arrays.asp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array_methods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825098"/>
            <a:ext cx="878497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«Массивы, циклы»</a:t>
            </a:r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03848" y="5805264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36457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Нужно повторят последовательность действий заранее известное количество раз</a:t>
            </a:r>
            <a:r>
              <a:rPr lang="en-US" sz="2400" i="1" dirty="0" smtClean="0"/>
              <a:t>. </a:t>
            </a:r>
            <a:r>
              <a:rPr lang="ru-RU" sz="2400" i="1" dirty="0" smtClean="0"/>
              <a:t>В таком случае, как правило, применяется цикл </a:t>
            </a:r>
            <a:r>
              <a:rPr lang="en-US" sz="2400" b="1" i="1" dirty="0" smtClean="0"/>
              <a:t>for</a:t>
            </a:r>
            <a:r>
              <a:rPr lang="ru-RU" sz="2400" b="1" i="1" dirty="0" smtClean="0"/>
              <a:t>.</a:t>
            </a:r>
            <a:endParaRPr lang="ru-RU" sz="24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836" y="2780928"/>
            <a:ext cx="5448300" cy="14382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780928"/>
            <a:ext cx="2880320" cy="2811507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5212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Цикл </a:t>
            </a:r>
            <a:r>
              <a:rPr lang="en-US" sz="3600" b="1" dirty="0" smtClean="0"/>
              <a:t>for – </a:t>
            </a:r>
            <a:r>
              <a:rPr lang="ru-RU" sz="3600" b="1" dirty="0" smtClean="0"/>
              <a:t>когда известно сколько раз нужно повторить действия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71600" y="6146140"/>
            <a:ext cx="717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hlinkClick r:id="rId4"/>
              </a:rPr>
              <a:t>http://www.w3schools.com/js/js_loop_for.asp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365104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Цикл </a:t>
            </a:r>
            <a:r>
              <a:rPr lang="en-US" sz="2400" b="1" i="1" dirty="0" smtClean="0"/>
              <a:t>for</a:t>
            </a:r>
            <a:r>
              <a:rPr lang="en-US" sz="2400" i="1" dirty="0" smtClean="0"/>
              <a:t> </a:t>
            </a:r>
            <a:r>
              <a:rPr lang="ru-RU" sz="2400" i="1" dirty="0" smtClean="0"/>
              <a:t>хорош тем, что в нём есть переменная-счётчик, которая последовательно принимает значения.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43204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Цикл </a:t>
            </a:r>
            <a:r>
              <a:rPr lang="en-US" sz="3600" b="1" dirty="0" smtClean="0"/>
              <a:t>for </a:t>
            </a:r>
            <a:r>
              <a:rPr lang="ru-RU" sz="3600" b="1" dirty="0" smtClean="0"/>
              <a:t>и массивы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5201905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Цикл </a:t>
            </a:r>
            <a:r>
              <a:rPr lang="en-US" sz="2000" b="1" i="1" dirty="0" smtClean="0"/>
              <a:t>for</a:t>
            </a:r>
            <a:r>
              <a:rPr lang="en-US" sz="2000" i="1" dirty="0" smtClean="0"/>
              <a:t> </a:t>
            </a:r>
            <a:r>
              <a:rPr lang="ru-RU" sz="2000" i="1" dirty="0" smtClean="0"/>
              <a:t>удобен для тех случаев, когда заранее известно (или можно просчитать на основе уже имеющихся данных), сколько раз нужно будет повторить то или иное действие. Например: </a:t>
            </a:r>
            <a:r>
              <a:rPr lang="ru-RU" sz="2000" b="1" i="1" dirty="0" smtClean="0"/>
              <a:t>обработка массивов</a:t>
            </a:r>
            <a:r>
              <a:rPr lang="ru-RU" sz="2000" i="1" dirty="0" smtClean="0"/>
              <a:t>. Однако </a:t>
            </a:r>
            <a:r>
              <a:rPr lang="ru-RU" sz="2000" b="1" i="1" dirty="0" smtClean="0">
                <a:solidFill>
                  <a:srgbClr val="FF0000"/>
                </a:solidFill>
              </a:rPr>
              <a:t>все циклы взаимозаменяемы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3645024"/>
            <a:ext cx="3816424" cy="70788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Свойство </a:t>
            </a:r>
            <a:r>
              <a:rPr lang="ru-RU" sz="2000" b="1" i="1" dirty="0" err="1" smtClean="0"/>
              <a:t>mas.lengt</a:t>
            </a:r>
            <a:r>
              <a:rPr lang="en-US" sz="2000" b="1" i="1" dirty="0" smtClean="0"/>
              <a:t>h</a:t>
            </a:r>
            <a:r>
              <a:rPr lang="ru-RU" sz="2000" i="1" dirty="0" smtClean="0"/>
              <a:t> – свойство массива содержащее его длину.</a:t>
            </a:r>
            <a:endParaRPr lang="ru-RU" sz="2000" i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795" y="1124744"/>
            <a:ext cx="5724525" cy="17811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212976"/>
            <a:ext cx="3057525" cy="16383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Все циклы взаимозаменяемы</a:t>
            </a:r>
            <a:endParaRPr lang="ru-RU" sz="32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049" y="5422211"/>
            <a:ext cx="802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Все циклы полностью взаимозаменяемые, цикла </a:t>
            </a:r>
            <a:r>
              <a:rPr lang="en-US" sz="2400" i="1" dirty="0" smtClean="0"/>
              <a:t>while </a:t>
            </a:r>
            <a:r>
              <a:rPr lang="ru-RU" sz="2400" i="1" dirty="0" smtClean="0"/>
              <a:t>хватает на все случаи, но специализированные версии циклов (</a:t>
            </a:r>
            <a:r>
              <a:rPr lang="en-US" sz="2400" i="1" dirty="0" smtClean="0"/>
              <a:t>for, for/in, for/of </a:t>
            </a:r>
            <a:r>
              <a:rPr lang="ru-RU" sz="2400" i="1" dirty="0" smtClean="0"/>
              <a:t>и др.)</a:t>
            </a:r>
            <a:r>
              <a:rPr lang="en-US" sz="2400" i="1" dirty="0" smtClean="0"/>
              <a:t> </a:t>
            </a:r>
            <a:r>
              <a:rPr lang="ru-RU" sz="2400" i="1" dirty="0" smtClean="0"/>
              <a:t>уменьшают объем кода.</a:t>
            </a:r>
            <a:endParaRPr lang="ru-RU" sz="2400" i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6073840" cy="172819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Стрелка вниз 8"/>
          <p:cNvSpPr/>
          <p:nvPr/>
        </p:nvSpPr>
        <p:spPr>
          <a:xfrm>
            <a:off x="4067944" y="2590782"/>
            <a:ext cx="720080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095323"/>
            <a:ext cx="4896544" cy="213387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88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6368" y="260648"/>
            <a:ext cx="8229600" cy="1169216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Цикл </a:t>
            </a:r>
            <a:r>
              <a:rPr lang="en-US" sz="2800" b="1" dirty="0" smtClean="0">
                <a:solidFill>
                  <a:srgbClr val="7030A0"/>
                </a:solidFill>
              </a:rPr>
              <a:t>for/of</a:t>
            </a:r>
            <a:r>
              <a:rPr lang="ru-RU" sz="2800" b="1" dirty="0" smtClean="0">
                <a:solidFill>
                  <a:srgbClr val="7030A0"/>
                </a:solidFill>
              </a:rPr>
              <a:t> – перебор элементов массива (работает с классическими массивами) </a:t>
            </a:r>
            <a:br>
              <a:rPr lang="ru-RU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ECMAScript-2015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720" y="5622339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Цикл </a:t>
            </a:r>
            <a:r>
              <a:rPr lang="en-US" sz="2400" b="1" i="1" dirty="0" smtClean="0"/>
              <a:t>for/of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позволяет перебрать элементы массива (его ячейки), работает только с классическими массивами. </a:t>
            </a:r>
            <a:endParaRPr lang="ru-RU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848" y="1606979"/>
            <a:ext cx="5760640" cy="189402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0902"/>
          <a:stretch>
            <a:fillRect/>
          </a:stretch>
        </p:blipFill>
        <p:spPr bwMode="auto">
          <a:xfrm>
            <a:off x="3293318" y="3713013"/>
            <a:ext cx="2495700" cy="1732211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29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Алгоритмы обработки данных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68178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5127575"/>
            <a:ext cx="741682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files.courses.dp.ua/js/04/01.html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607432"/>
            <a:ext cx="7946203" cy="40574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53" y="1445728"/>
            <a:ext cx="7939633" cy="299138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27584" y="404664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Простые алгоритмы работы с наборами данных (массивами)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19673" y="5733256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Данный код генерирует набор зарплат сотрудников предприятия…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772816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400" i="1" dirty="0" smtClean="0"/>
              <a:t>Поиск одного значения (минимального, максимального) элемента или расчёт результата на основе значений содержащихся в массиве (среднеарифметическое и др.);</a:t>
            </a:r>
          </a:p>
          <a:p>
            <a:pPr marL="342900" indent="-342900" algn="just">
              <a:buAutoNum type="arabicPeriod"/>
            </a:pPr>
            <a:endParaRPr lang="ru-RU" sz="2400" i="1" dirty="0" smtClean="0"/>
          </a:p>
          <a:p>
            <a:pPr marL="342900" indent="-342900" algn="just">
              <a:buAutoNum type="arabicPeriod"/>
            </a:pPr>
            <a:r>
              <a:rPr lang="ru-RU" sz="2400" i="1" dirty="0" smtClean="0"/>
              <a:t> Создание нового набора данных на основе имающегося;</a:t>
            </a:r>
          </a:p>
          <a:p>
            <a:pPr marL="342900" indent="-342900" algn="just">
              <a:buAutoNum type="arabicPeriod"/>
            </a:pPr>
            <a:endParaRPr lang="ru-RU" sz="2400" i="1" dirty="0" smtClean="0"/>
          </a:p>
          <a:p>
            <a:pPr marL="342900" indent="-342900" algn="just">
              <a:buAutoNum type="arabicPeriod"/>
            </a:pPr>
            <a:r>
              <a:rPr lang="ru-RU" sz="2400" i="1" dirty="0" smtClean="0"/>
              <a:t>Изменение позиций элементов (сортировка).</a:t>
            </a:r>
            <a:endParaRPr lang="en-US" sz="2400" i="1" dirty="0" smtClean="0"/>
          </a:p>
          <a:p>
            <a:pPr algn="ctr"/>
            <a:endParaRPr lang="ru-RU" sz="2400" i="1" dirty="0" smtClean="0"/>
          </a:p>
          <a:p>
            <a:pPr algn="ctr"/>
            <a:r>
              <a:rPr lang="ru-RU" sz="2400" i="1" dirty="0" smtClean="0"/>
              <a:t>и другие…</a:t>
            </a:r>
            <a:endParaRPr lang="ru-RU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04664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Простые алгоритмы работы с наборами данных (массивами)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6187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5467" y="260648"/>
            <a:ext cx="548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Базовые алгоритмы работы с данными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869811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400" i="1" dirty="0" smtClean="0"/>
              <a:t>Поиск максимального (минимального) элемента и среднеарифметического</a:t>
            </a:r>
            <a:r>
              <a:rPr lang="en-US" sz="2400" i="1" dirty="0" smtClean="0"/>
              <a:t> </a:t>
            </a:r>
            <a:r>
              <a:rPr lang="ru-RU" sz="2400" i="1" dirty="0" smtClean="0"/>
              <a:t>значения</a:t>
            </a:r>
          </a:p>
        </p:txBody>
      </p:sp>
      <p:grpSp>
        <p:nvGrpSpPr>
          <p:cNvPr id="2" name="Группа 11"/>
          <p:cNvGrpSpPr/>
          <p:nvPr/>
        </p:nvGrpSpPr>
        <p:grpSpPr>
          <a:xfrm>
            <a:off x="539552" y="2348880"/>
            <a:ext cx="2304256" cy="1844429"/>
            <a:chOff x="755576" y="3744811"/>
            <a:chExt cx="2389089" cy="1916437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3744811"/>
              <a:ext cx="2389089" cy="191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502165" y="4869160"/>
              <a:ext cx="917168" cy="6076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max</a:t>
              </a:r>
              <a:endParaRPr lang="uk-UA" sz="1400" dirty="0"/>
            </a:p>
          </p:txBody>
        </p:sp>
      </p:grpSp>
      <p:grpSp>
        <p:nvGrpSpPr>
          <p:cNvPr id="3" name="Группа 13"/>
          <p:cNvGrpSpPr/>
          <p:nvPr/>
        </p:nvGrpSpPr>
        <p:grpSpPr>
          <a:xfrm>
            <a:off x="3491880" y="2348880"/>
            <a:ext cx="2304256" cy="1844429"/>
            <a:chOff x="755576" y="3744811"/>
            <a:chExt cx="2389089" cy="1916437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3744811"/>
              <a:ext cx="2389089" cy="191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1533444" y="4869160"/>
              <a:ext cx="854611" cy="6076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min</a:t>
              </a:r>
              <a:endParaRPr lang="uk-UA" sz="1400" dirty="0"/>
            </a:p>
          </p:txBody>
        </p:sp>
      </p:grpSp>
      <p:grpSp>
        <p:nvGrpSpPr>
          <p:cNvPr id="6" name="Группа 16"/>
          <p:cNvGrpSpPr/>
          <p:nvPr/>
        </p:nvGrpSpPr>
        <p:grpSpPr>
          <a:xfrm>
            <a:off x="6516216" y="2348880"/>
            <a:ext cx="2304256" cy="1844429"/>
            <a:chOff x="755576" y="3744811"/>
            <a:chExt cx="2389089" cy="1916437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3744811"/>
              <a:ext cx="2389089" cy="191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595970" y="4869160"/>
              <a:ext cx="729560" cy="6076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avr</a:t>
              </a:r>
              <a:endParaRPr lang="uk-UA" sz="1400" dirty="0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1115616" y="4885255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Или чуть более сложные задачи, например: сколько денег нужно чтобы ни одна зарплата не была </a:t>
            </a:r>
            <a:r>
              <a:rPr lang="ru-RU" sz="2400" i="1"/>
              <a:t>меньше </a:t>
            </a:r>
            <a:r>
              <a:rPr lang="ru-RU" sz="2400" i="1" smtClean="0"/>
              <a:t>минимальной. 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1209" y="116632"/>
            <a:ext cx="548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Базовые алгоритмы работы с данными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7873"/>
            <a:ext cx="81877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i="1" dirty="0" smtClean="0"/>
              <a:t>Создание нового набора данных на основе имеющегося набора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3919"/>
            <a:ext cx="7410450" cy="5810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921077"/>
            <a:ext cx="7429500" cy="6762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7" name="Стрелка вниз 16"/>
          <p:cNvSpPr/>
          <p:nvPr/>
        </p:nvSpPr>
        <p:spPr>
          <a:xfrm>
            <a:off x="3229266" y="3068960"/>
            <a:ext cx="2664296" cy="3600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3229266" y="5445224"/>
            <a:ext cx="2664296" cy="3600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 descr="http://us.123rf.com/450wm/maxxyustas/maxxyustas1401/maxxyustas140100059/25276251-motorkonzept-getriebe-und-kolben-auf-weissem-hintergrund-3d.jpg"/>
          <p:cNvPicPr>
            <a:picLocks noChangeAspect="1" noChangeArrowheads="1"/>
          </p:cNvPicPr>
          <p:nvPr/>
        </p:nvPicPr>
        <p:blipFill>
          <a:blip r:embed="rId4" cstate="print"/>
          <a:srcRect t="15118" b="6299"/>
          <a:stretch>
            <a:fillRect/>
          </a:stretch>
        </p:blipFill>
        <p:spPr bwMode="auto">
          <a:xfrm>
            <a:off x="3457637" y="3482478"/>
            <a:ext cx="2207555" cy="1962746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11560" y="148742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Например: </a:t>
            </a:r>
            <a:r>
              <a:rPr lang="ru-RU" sz="2400" i="1" dirty="0" smtClean="0"/>
              <a:t>Пересчитать зарплаты в евро.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8041" y="188640"/>
            <a:ext cx="417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Сортировка данных</a:t>
            </a:r>
            <a:endParaRPr lang="ru-RU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40889" y="836712"/>
            <a:ext cx="73342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i="1" dirty="0"/>
              <a:t>К</a:t>
            </a:r>
            <a:r>
              <a:rPr lang="ru-RU" sz="2200" i="1" dirty="0" smtClean="0"/>
              <a:t>огда необходимо внести изменения в существующий набор данных</a:t>
            </a:r>
            <a:r>
              <a:rPr lang="ru-RU" sz="2200" i="1" dirty="0"/>
              <a:t>.</a:t>
            </a:r>
            <a:endParaRPr lang="ru-RU" sz="2200" i="1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1259632" y="5229200"/>
            <a:ext cx="69127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i="1" dirty="0" smtClean="0"/>
              <a:t>На слайде представлен классический алгоритм «пузырьковой» сортировки.</a:t>
            </a:r>
          </a:p>
        </p:txBody>
      </p:sp>
      <p:pic>
        <p:nvPicPr>
          <p:cNvPr id="1026" name="Picture 2" descr="http://dl4.joxi.net/drive/2018/03/08/0018/1034/1209354/54/4dabb3a1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03" y="1700808"/>
            <a:ext cx="6780089" cy="346905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411760" y="6021288"/>
            <a:ext cx="4743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https://</a:t>
            </a:r>
            <a:r>
              <a:rPr lang="ru-RU" sz="2400" b="1" dirty="0" smtClean="0">
                <a:hlinkClick r:id="rId3"/>
              </a:rPr>
              <a:t>habrahabr.ru/post/204600/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179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Циклы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69852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Многомерные массивы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81999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5701" y="107921"/>
            <a:ext cx="4449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Многомерные массивы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524815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Многомерные массивы – массивы элементы которого сами являются массивами.</a:t>
            </a:r>
            <a:endParaRPr lang="ru-RU" sz="2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7348451" cy="152209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655912"/>
            <a:ext cx="2333625" cy="35814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5701" y="107921"/>
            <a:ext cx="4449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Многомерные массивы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479715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Многомерные массивы – </a:t>
            </a:r>
            <a:r>
              <a:rPr lang="ru-RU" sz="2400" i="1" dirty="0" err="1" smtClean="0"/>
              <a:t>массивы</a:t>
            </a:r>
            <a:r>
              <a:rPr lang="ru-RU" sz="2400" i="1" dirty="0" smtClean="0"/>
              <a:t> элементы которого сами являются массивами.</a:t>
            </a:r>
            <a:r>
              <a:rPr lang="en-US" sz="2400" i="1" dirty="0" smtClean="0"/>
              <a:t> </a:t>
            </a:r>
            <a:r>
              <a:rPr lang="ru-RU" sz="2400" i="1" dirty="0" smtClean="0"/>
              <a:t>Обращение к элементам осуществляется использованием нескольких пар скобок </a:t>
            </a:r>
            <a:r>
              <a:rPr lang="en-US" sz="2400" b="1" i="1" dirty="0" smtClean="0"/>
              <a:t>[][]</a:t>
            </a:r>
            <a:endParaRPr lang="ru-RU" sz="24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654" y="836712"/>
            <a:ext cx="5581650" cy="1790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5015" y="3068960"/>
            <a:ext cx="4467225" cy="13430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31426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8290" y="2042845"/>
            <a:ext cx="7391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Узнать зачем в циклах оператор </a:t>
            </a:r>
            <a:r>
              <a:rPr lang="en-US" sz="2800" b="1" i="1" dirty="0" smtClean="0"/>
              <a:t>continue</a:t>
            </a:r>
            <a:r>
              <a:rPr lang="ru-RU" sz="2800" i="1" dirty="0" smtClean="0"/>
              <a:t>,</a:t>
            </a:r>
            <a:r>
              <a:rPr lang="ru-RU" sz="2800" b="1" i="1" dirty="0"/>
              <a:t> </a:t>
            </a:r>
            <a:r>
              <a:rPr lang="ru-RU" sz="2800" i="1" dirty="0" smtClean="0"/>
              <a:t>и уяснить как работает оператор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break</a:t>
            </a:r>
            <a:r>
              <a:rPr lang="en-US" sz="2800" i="1" dirty="0" smtClean="0"/>
              <a:t>;</a:t>
            </a:r>
            <a:endParaRPr lang="ru-RU" sz="2800" i="1" dirty="0"/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21196" y="557808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задание</a:t>
            </a:r>
            <a:r>
              <a:rPr lang="en-US" sz="3200" b="1" dirty="0" smtClean="0"/>
              <a:t> </a:t>
            </a:r>
            <a:r>
              <a:rPr lang="ru-RU" sz="3200" b="1" dirty="0" smtClean="0"/>
              <a:t>№1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3977769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/>
              <a:t>Познакомиться со вспомогательными методами массивов: </a:t>
            </a:r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learn.javascript.ru/array-methods</a:t>
            </a:r>
            <a:endParaRPr lang="ru-RU" sz="2800" i="1" dirty="0" smtClean="0"/>
          </a:p>
          <a:p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5471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521" y="1412776"/>
            <a:ext cx="8330935" cy="379305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5910371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Задача, отсортировать массив со списком телефонов по возрастанию цены.</a:t>
            </a:r>
            <a:endParaRPr lang="ru-RU" sz="2400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7736" y="5354052"/>
            <a:ext cx="838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files.courses.dp.ua/js/04/homework_1.html</a:t>
            </a:r>
            <a:endParaRPr lang="en-US" sz="2800" b="1" dirty="0" smtClean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421196" y="404664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задание</a:t>
            </a:r>
            <a:r>
              <a:rPr lang="en-US" sz="3200" b="1" dirty="0" smtClean="0"/>
              <a:t> </a:t>
            </a:r>
            <a:r>
              <a:rPr lang="ru-RU" sz="3200" b="1" dirty="0" smtClean="0"/>
              <a:t>№2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1196" y="557808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</a:t>
            </a:r>
            <a:r>
              <a:rPr lang="ru-RU" sz="3200" b="1" smtClean="0"/>
              <a:t>задание</a:t>
            </a:r>
            <a:r>
              <a:rPr lang="en-US" sz="3200" b="1" smtClean="0"/>
              <a:t> </a:t>
            </a:r>
            <a:r>
              <a:rPr lang="ru-RU" sz="3200" b="1" smtClean="0"/>
              <a:t>№</a:t>
            </a:r>
            <a:r>
              <a:rPr lang="en-US" sz="3200" b="1" smtClean="0"/>
              <a:t>3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5906" y="1628800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Разработать </a:t>
            </a:r>
            <a:r>
              <a:rPr lang="ru-RU" sz="2400" dirty="0" err="1" smtClean="0"/>
              <a:t>скрипт</a:t>
            </a:r>
            <a:r>
              <a:rPr lang="ru-RU" sz="2400" dirty="0" smtClean="0"/>
              <a:t>, проверяющий знания (умение) таблицы умножения двузначных чисел. Скрипт должен задать пользователю 12 задач на умножение </a:t>
            </a:r>
            <a:r>
              <a:rPr lang="ru-RU" sz="2400" b="1" dirty="0" smtClean="0">
                <a:solidFill>
                  <a:srgbClr val="FF0000"/>
                </a:solidFill>
              </a:rPr>
              <a:t>двузначных</a:t>
            </a:r>
            <a:r>
              <a:rPr lang="ru-RU" sz="2400" dirty="0" smtClean="0"/>
              <a:t> чисел. По результатам проверки, пользователю выставляется оценка</a:t>
            </a:r>
            <a:r>
              <a:rPr lang="en-US" sz="2400" dirty="0" smtClean="0"/>
              <a:t> (</a:t>
            </a:r>
            <a:r>
              <a:rPr lang="ru-RU" sz="2400" dirty="0" smtClean="0"/>
              <a:t>по 12 бальной шкале</a:t>
            </a:r>
            <a:r>
              <a:rPr lang="en-US" sz="2400" dirty="0" smtClean="0"/>
              <a:t>)</a:t>
            </a:r>
            <a:r>
              <a:rPr lang="ru-RU" sz="2400" dirty="0" smtClean="0"/>
              <a:t>, а также выводиться два списка: верных ответов, и ошибочных ответов, указанием какой ответ был правильный.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89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4944" y="116632"/>
            <a:ext cx="4954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№</a:t>
            </a:r>
            <a:r>
              <a:rPr lang="en-US" sz="3600" b="1" dirty="0"/>
              <a:t>4</a:t>
            </a:r>
            <a:endParaRPr lang="ru-RU" sz="36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95536" y="1384315"/>
            <a:ext cx="84249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/>
              <a:t>Необходимо написать </a:t>
            </a:r>
            <a:r>
              <a:rPr lang="ru-RU" sz="2000" b="1" i="1" dirty="0" err="1" smtClean="0"/>
              <a:t>скрипт</a:t>
            </a:r>
            <a:r>
              <a:rPr lang="ru-RU" sz="2000" b="1" i="1" dirty="0" smtClean="0"/>
              <a:t> который позволяет играть в кости.</a:t>
            </a:r>
          </a:p>
          <a:p>
            <a:pPr algn="ctr"/>
            <a:endParaRPr lang="ru-RU" sz="2000" b="1" i="1" dirty="0" smtClean="0"/>
          </a:p>
          <a:p>
            <a:pPr algn="just"/>
            <a:r>
              <a:rPr lang="ru-RU" sz="2000" i="1" dirty="0" smtClean="0"/>
              <a:t>Игроку при старте даётся 1000 гривен. У игрока спрашивается какую сумму он ставит (только целые числа), и на какой результат (от 1 до 12 включительно). После этого компьютер «бросает кости» генерирует два числа от 1 до 6 включительно. Если сумма чисел совпала с загаданным числом пользователя он получает удвоенную ставку, если при этом оба выпавшие числа равны между собой то пользователь получает  утроенную ставку. О результатах каждого «бросания» необходимо уведомлять пользователя и о сумме его выигрыша или проигрыша.  </a:t>
            </a:r>
          </a:p>
          <a:p>
            <a:pPr algn="just"/>
            <a:endParaRPr lang="ru-RU" sz="2000" i="1" dirty="0" smtClean="0"/>
          </a:p>
          <a:p>
            <a:pPr algn="just"/>
            <a:r>
              <a:rPr lang="ru-RU" sz="2000" i="1" dirty="0" smtClean="0"/>
              <a:t>Игра продолжается до тех пор пока пользователь не накопит  10 000 гривен или пока у него не закончатся деньги. В случае выигрыша необходимо уведомить пользователя о том, сколько раундов у него заняла игра.</a:t>
            </a:r>
            <a:endParaRPr lang="ru-RU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42084" y="692696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650949" y="26064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5" y="116632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83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564" y="242645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Если какие-либо действия нужно повторять, но заранее неизвестно сколько раз</a:t>
            </a:r>
            <a:endParaRPr lang="ru-RU" sz="2800" b="1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82" y="1412776"/>
            <a:ext cx="6327861" cy="208892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9552" y="371703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Если пароль не подходит, то нужно повторно запросить его у пользователя, и так повторять до тех пор пока не будет введён правильный пароль. </a:t>
            </a:r>
            <a:endParaRPr lang="ru-RU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96497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Т.е. нам нужен механизм который будет </a:t>
            </a:r>
            <a:r>
              <a:rPr lang="ru-RU" sz="2400" b="1" i="1" dirty="0" smtClean="0"/>
              <a:t>повторять набор действий до тех пор пока будет верно условие </a:t>
            </a:r>
            <a:r>
              <a:rPr lang="ru-RU" sz="2400" i="1" dirty="0" smtClean="0"/>
              <a:t>(например: пароль не равен «12345»)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260648"/>
            <a:ext cx="7628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Циклы – способ многократно повторить фрагмент кода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982469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Цикл </a:t>
            </a:r>
            <a:r>
              <a:rPr lang="en-US" sz="2400" b="1" i="1" dirty="0" smtClean="0"/>
              <a:t>while / do..while</a:t>
            </a:r>
            <a:r>
              <a:rPr lang="ru-RU" sz="2400" b="1" i="1" dirty="0" smtClean="0"/>
              <a:t> </a:t>
            </a:r>
            <a:r>
              <a:rPr lang="ru-RU" sz="2400" i="1" dirty="0" smtClean="0"/>
              <a:t>выполняет фрагмент кода пока условие заданное в нём верно (истинно, </a:t>
            </a:r>
            <a:r>
              <a:rPr lang="en-US" sz="2400" i="1" dirty="0" smtClean="0"/>
              <a:t>true</a:t>
            </a:r>
            <a:r>
              <a:rPr lang="ru-RU" sz="2400" i="1" dirty="0" smtClean="0"/>
              <a:t>)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3" y="2172444"/>
            <a:ext cx="5400675" cy="2552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43608" y="495336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В данном примере помимо проверки данных оператором </a:t>
            </a:r>
            <a:r>
              <a:rPr lang="en-US" sz="2000" i="1" dirty="0" smtClean="0"/>
              <a:t>if </a:t>
            </a:r>
            <a:r>
              <a:rPr lang="ru-RU" sz="2000" i="1" dirty="0" smtClean="0"/>
              <a:t>еще следует проверка данных оператором </a:t>
            </a:r>
            <a:r>
              <a:rPr lang="en-US" sz="2000" i="1" dirty="0" smtClean="0"/>
              <a:t>while.</a:t>
            </a:r>
            <a:endParaRPr lang="ru-RU" sz="20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71600" y="6199808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3"/>
              </a:rPr>
              <a:t>http://www.w3schools.com/js/js_loop_while.asp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260648"/>
            <a:ext cx="7628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Циклы – способ многократно повторить фрагмент кода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982469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Цикл </a:t>
            </a:r>
            <a:r>
              <a:rPr lang="en-US" sz="2400" b="1" i="1" dirty="0" smtClean="0"/>
              <a:t>while / do..while</a:t>
            </a:r>
            <a:r>
              <a:rPr lang="ru-RU" sz="2400" b="1" i="1" dirty="0" smtClean="0"/>
              <a:t> </a:t>
            </a:r>
            <a:r>
              <a:rPr lang="ru-RU" sz="2400" i="1" dirty="0" smtClean="0"/>
              <a:t>выполняет фрагмент кода пока условие заданное в нём верно (истинно, </a:t>
            </a:r>
            <a:r>
              <a:rPr lang="en-US" sz="2400" i="1" dirty="0" smtClean="0"/>
              <a:t>true</a:t>
            </a:r>
            <a:r>
              <a:rPr lang="ru-RU" sz="2400" i="1" dirty="0" smtClean="0"/>
              <a:t>)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666" y="2004858"/>
            <a:ext cx="5400675" cy="2552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4748951"/>
            <a:ext cx="770485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!!!В теле цикла должны происходить какие-либо изменения тех переменных которые </a:t>
            </a:r>
            <a:r>
              <a:rPr lang="ru-RU" sz="2400" b="1" i="1" dirty="0" err="1" smtClean="0"/>
              <a:t>находяться</a:t>
            </a:r>
            <a:r>
              <a:rPr lang="ru-RU" sz="2400" b="1" i="1" dirty="0" smtClean="0"/>
              <a:t> в условии, иначе цикл будет выполняться вечно!!!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25074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5397023"/>
            <a:ext cx="7416824" cy="11079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 smtClean="0"/>
              <a:t>В теле цикла должно происходить </a:t>
            </a:r>
            <a:r>
              <a:rPr lang="ru-RU" sz="2200" b="1" i="1" dirty="0" smtClean="0">
                <a:solidFill>
                  <a:srgbClr val="FF0000"/>
                </a:solidFill>
              </a:rPr>
              <a:t>что-то</a:t>
            </a:r>
            <a:r>
              <a:rPr lang="ru-RU" sz="2200" i="1" dirty="0" smtClean="0"/>
              <a:t>, что повлияет на </a:t>
            </a:r>
            <a:r>
              <a:rPr lang="ru-RU" sz="2200" b="1" i="1" dirty="0" smtClean="0">
                <a:solidFill>
                  <a:srgbClr val="00B050"/>
                </a:solidFill>
              </a:rPr>
              <a:t>условие цикла</a:t>
            </a:r>
            <a:r>
              <a:rPr lang="ru-RU" sz="2200" i="1" dirty="0" smtClean="0"/>
              <a:t>, и рано или поздно заставит цикл прекратиться. Иначе цикл станет бесконечным.</a:t>
            </a:r>
            <a:endParaRPr lang="ru-RU" sz="2200" i="1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90872" y="-13394"/>
            <a:ext cx="8229600" cy="778098"/>
          </a:xfrm>
        </p:spPr>
        <p:txBody>
          <a:bodyPr/>
          <a:lstStyle/>
          <a:p>
            <a:r>
              <a:rPr lang="en-US" b="1" dirty="0" smtClean="0"/>
              <a:t>while, do/while,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</a:rPr>
              <a:t>скобки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755576" y="908720"/>
            <a:ext cx="7776864" cy="2880320"/>
            <a:chOff x="97737" y="1052736"/>
            <a:chExt cx="8938381" cy="3600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737" y="1052736"/>
              <a:ext cx="4255083" cy="3600400"/>
            </a:xfrm>
            <a:prstGeom prst="rect">
              <a:avLst/>
            </a:prstGeom>
            <a:noFill/>
            <a:ln w="28575">
              <a:solidFill>
                <a:srgbClr val="92D050"/>
              </a:solidFill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82755" y="1052736"/>
              <a:ext cx="4453363" cy="3600400"/>
            </a:xfrm>
            <a:prstGeom prst="rect">
              <a:avLst/>
            </a:prstGeom>
            <a:noFill/>
            <a:ln w="28575">
              <a:solidFill>
                <a:srgbClr val="92D050"/>
              </a:solidFill>
              <a:miter lim="800000"/>
              <a:headEnd/>
              <a:tailEnd/>
            </a:ln>
          </p:spPr>
        </p:pic>
        <p:sp>
          <p:nvSpPr>
            <p:cNvPr id="8" name="Прямоугольник 7"/>
            <p:cNvSpPr/>
            <p:nvPr/>
          </p:nvSpPr>
          <p:spPr>
            <a:xfrm>
              <a:off x="1475656" y="3169096"/>
              <a:ext cx="856677" cy="3139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994890" y="2919133"/>
              <a:ext cx="861371" cy="3420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090890" y="2420888"/>
              <a:ext cx="1680909" cy="36004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642844" y="3394496"/>
              <a:ext cx="1903544" cy="36004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11560" y="4077072"/>
            <a:ext cx="8090412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While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проверяет условия перед входом в цикл, </a:t>
            </a:r>
            <a:r>
              <a:rPr lang="en-US" sz="2400" b="1" i="1" dirty="0" smtClean="0"/>
              <a:t>do/while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после выполнения каждой итерации (шага) цикла. Т.е. в цикле </a:t>
            </a:r>
            <a:r>
              <a:rPr lang="en-US" sz="2400" b="1" i="1" dirty="0" smtClean="0"/>
              <a:t>do/while</a:t>
            </a:r>
            <a:r>
              <a:rPr lang="en-US" sz="2400" i="1" dirty="0" smtClean="0"/>
              <a:t> </a:t>
            </a:r>
            <a:r>
              <a:rPr lang="ru-RU" sz="2400" i="1" dirty="0" smtClean="0"/>
              <a:t>тело выполниться минимум один раз.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Массивы </a:t>
            </a:r>
            <a:r>
              <a:rPr lang="en-US" sz="6000" dirty="0" smtClean="0"/>
              <a:t>&amp; </a:t>
            </a:r>
            <a:r>
              <a:rPr lang="ru-RU" sz="6000" dirty="0" smtClean="0"/>
              <a:t>Циклы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05707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529208" y="-171400"/>
            <a:ext cx="8229600" cy="1143000"/>
          </a:xfrm>
        </p:spPr>
        <p:txBody>
          <a:bodyPr/>
          <a:lstStyle/>
          <a:p>
            <a:r>
              <a:rPr lang="ru-RU" dirty="0" smtClean="0"/>
              <a:t>Массивы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2832" y="2185700"/>
            <a:ext cx="79223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Массив</a:t>
            </a:r>
            <a:r>
              <a:rPr lang="ru-RU" sz="2800" dirty="0" smtClean="0"/>
              <a:t> – </a:t>
            </a:r>
            <a:r>
              <a:rPr lang="ru-RU" sz="2800" i="1" dirty="0" smtClean="0"/>
              <a:t>это нумерованный набор переменных</a:t>
            </a:r>
            <a:r>
              <a:rPr lang="ru-RU" sz="2800" dirty="0" smtClean="0"/>
              <a:t>.</a:t>
            </a:r>
            <a:endParaRPr lang="uk-UA" sz="28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39552" y="836712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 a = [</a:t>
            </a:r>
            <a:r>
              <a:rPr lang="en-US" sz="2800" dirty="0" smtClean="0">
                <a:latin typeface="Courier New" pitchFamily="49" charset="0"/>
                <a:ea typeface="+mj-ea"/>
                <a:cs typeface="Courier New" pitchFamily="49" charset="0"/>
              </a:rPr>
              <a:t>456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, “</a:t>
            </a:r>
            <a:r>
              <a:rPr lang="en-US" sz="2800" dirty="0" err="1" smtClean="0">
                <a:latin typeface="Courier New" pitchFamily="49" charset="0"/>
                <a:ea typeface="+mj-ea"/>
                <a:cs typeface="Courier New" pitchFamily="49" charset="0"/>
              </a:rPr>
              <a:t>lalala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”, </a:t>
            </a:r>
            <a:r>
              <a:rPr lang="en-US" sz="2800" dirty="0" smtClean="0">
                <a:latin typeface="Courier New" pitchFamily="49" charset="0"/>
                <a:ea typeface="+mj-ea"/>
                <a:cs typeface="Courier New" pitchFamily="49" charset="0"/>
              </a:rPr>
              <a:t>12.78, true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];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1800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ru-RU" sz="2800" b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2948136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0616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ru-RU" sz="2800" b="1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596952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  <a:endParaRPr lang="ru-RU" sz="2800" b="1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6332512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0976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</a:t>
            </a:r>
            <a:endParaRPr lang="ru-RU" sz="2800" b="1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7837312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www.yuterra.ru/upload/images/37/71/1287137-01.jpg"/>
          <p:cNvPicPr>
            <a:picLocks noChangeAspect="1" noChangeArrowheads="1"/>
          </p:cNvPicPr>
          <p:nvPr/>
        </p:nvPicPr>
        <p:blipFill>
          <a:blip r:embed="rId2" cstate="print"/>
          <a:srcRect t="21260" b="16535"/>
          <a:stretch>
            <a:fillRect/>
          </a:stretch>
        </p:blipFill>
        <p:spPr bwMode="auto">
          <a:xfrm>
            <a:off x="3059832" y="2636912"/>
            <a:ext cx="3168352" cy="2376264"/>
          </a:xfrm>
          <a:prstGeom prst="rect">
            <a:avLst/>
          </a:prstGeom>
          <a:noFill/>
        </p:spPr>
      </p:pic>
      <p:sp>
        <p:nvSpPr>
          <p:cNvPr id="23" name="Прямоугольник 22"/>
          <p:cNvSpPr/>
          <p:nvPr/>
        </p:nvSpPr>
        <p:spPr>
          <a:xfrm>
            <a:off x="2171280" y="5909210"/>
            <a:ext cx="4945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hlinkClick r:id="rId3"/>
              </a:rPr>
              <a:t>http://www.w3schools.com/js/js_arrays.asp</a:t>
            </a:r>
            <a:endParaRPr lang="ru-RU" sz="2000" b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827584" y="6341258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hlinkClick r:id="rId4"/>
              </a:rPr>
              <a:t>http://www.w3schools.com/js/js_array_methods.asp</a:t>
            </a:r>
            <a:endParaRPr lang="ru-RU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7564" y="4974267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Оператор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[]</a:t>
            </a:r>
            <a:r>
              <a:rPr lang="ru-RU" sz="2400" b="1" i="1" dirty="0" smtClean="0"/>
              <a:t> </a:t>
            </a:r>
            <a:r>
              <a:rPr lang="ru-RU" sz="2400" i="1" dirty="0" smtClean="0"/>
              <a:t>– основной признак массива, он позволяет обратиться по номеру к конкретному элементу массива.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3528" y="-27384"/>
            <a:ext cx="8640960" cy="936104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В </a:t>
            </a:r>
            <a:r>
              <a:rPr lang="en-US" sz="2400" b="1" dirty="0" smtClean="0"/>
              <a:t>JavaScript </a:t>
            </a:r>
            <a:r>
              <a:rPr lang="ru-RU" sz="2400" b="1" dirty="0" smtClean="0"/>
              <a:t>массивы представляют собой гибрид классических массивов, стека, очереди и ассоциативных массивов.</a:t>
            </a:r>
            <a:endParaRPr lang="ru-RU" sz="24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6021288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 </a:t>
            </a:r>
            <a:r>
              <a:rPr lang="en-US" sz="2400" i="1" dirty="0" smtClean="0"/>
              <a:t>JavaScript </a:t>
            </a:r>
            <a:r>
              <a:rPr lang="ru-RU" sz="2400" i="1" dirty="0" smtClean="0"/>
              <a:t>массивы не типизированы, т.е. могут одновременно хранить элементы разных типов</a:t>
            </a:r>
            <a:endParaRPr lang="ru-RU" sz="2400" i="1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78" y="980728"/>
            <a:ext cx="4058221" cy="493750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142544"/>
            <a:ext cx="4279400" cy="272661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4" name="Стрелка вправо 13"/>
          <p:cNvSpPr/>
          <p:nvPr/>
        </p:nvSpPr>
        <p:spPr>
          <a:xfrm>
            <a:off x="4427984" y="3140968"/>
            <a:ext cx="259984" cy="64807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933</Words>
  <Application>Microsoft Office PowerPoint</Application>
  <PresentationFormat>Экран (4:3)</PresentationFormat>
  <Paragraphs>108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while, do/while, скобки</vt:lpstr>
      <vt:lpstr>Презентация PowerPoint</vt:lpstr>
      <vt:lpstr>Массивы</vt:lpstr>
      <vt:lpstr>В JavaScript массивы представляют собой гибрид классических массивов, стека, очереди и ассоциативных массивов.</vt:lpstr>
      <vt:lpstr>Цикл for – когда известно сколько раз нужно повторить действия</vt:lpstr>
      <vt:lpstr>Цикл for и массивы</vt:lpstr>
      <vt:lpstr>Все циклы взаимозаменяемы</vt:lpstr>
      <vt:lpstr>Цикл for/of – перебор элементов массива (работает с классическими массивами)  ECMAScript-2015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 №1</vt:lpstr>
      <vt:lpstr>Домашнее задание №2</vt:lpstr>
      <vt:lpstr>Домашнее задание №3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500</cp:revision>
  <dcterms:created xsi:type="dcterms:W3CDTF">2014-11-20T09:08:59Z</dcterms:created>
  <dcterms:modified xsi:type="dcterms:W3CDTF">2018-03-10T06:53:58Z</dcterms:modified>
</cp:coreProperties>
</file>