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338" r:id="rId3"/>
    <p:sldId id="339" r:id="rId4"/>
    <p:sldId id="334" r:id="rId5"/>
    <p:sldId id="302" r:id="rId6"/>
    <p:sldId id="276" r:id="rId7"/>
    <p:sldId id="286" r:id="rId8"/>
    <p:sldId id="290" r:id="rId9"/>
    <p:sldId id="329" r:id="rId10"/>
    <p:sldId id="304" r:id="rId11"/>
    <p:sldId id="288" r:id="rId12"/>
    <p:sldId id="305" r:id="rId13"/>
    <p:sldId id="308" r:id="rId14"/>
    <p:sldId id="309" r:id="rId15"/>
    <p:sldId id="310" r:id="rId16"/>
    <p:sldId id="321" r:id="rId17"/>
    <p:sldId id="294" r:id="rId18"/>
    <p:sldId id="326" r:id="rId19"/>
    <p:sldId id="327" r:id="rId20"/>
    <p:sldId id="323" r:id="rId21"/>
    <p:sldId id="322" r:id="rId22"/>
    <p:sldId id="320" r:id="rId23"/>
    <p:sldId id="328" r:id="rId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5;&#1085;&#1091;&#1080;&#1090;&#1077;&#1090;" TargetMode="External"/><Relationship Id="rId2" Type="http://schemas.openxmlformats.org/officeDocument/2006/relationships/hyperlink" Target="http://www.platesh.ru/annuitetnie-platesh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arrays.as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array_methods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825098"/>
            <a:ext cx="87849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«Массивы, циклы</a:t>
            </a:r>
            <a:r>
              <a:rPr lang="en-US" sz="4400" dirty="0" smtClean="0">
                <a:solidFill>
                  <a:schemeClr val="bg1"/>
                </a:solidFill>
              </a:rPr>
              <a:t>, JSON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Цикл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for/in</a:t>
            </a:r>
            <a:r>
              <a:rPr lang="ru-RU" sz="2800" b="1" dirty="0" smtClean="0"/>
              <a:t> – перебор индексов массива (работает и с классическими и с ассоциативными массивами)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Цикл </a:t>
            </a:r>
            <a:r>
              <a:rPr lang="en-US" sz="2800" b="1" i="1" dirty="0" smtClean="0"/>
              <a:t>for/in</a:t>
            </a:r>
            <a:r>
              <a:rPr lang="en-US" sz="2800" i="1" dirty="0" smtClean="0"/>
              <a:t> </a:t>
            </a:r>
            <a:r>
              <a:rPr lang="ru-RU" sz="2800" i="1" dirty="0" smtClean="0"/>
              <a:t>позволяет перебрать ключи массива не заморачиваясь с их количеством. </a:t>
            </a:r>
            <a:endParaRPr lang="ru-RU" sz="28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54" y="1238442"/>
            <a:ext cx="7073230" cy="247859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915891"/>
            <a:ext cx="4686300" cy="14573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Цикл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for/in</a:t>
            </a:r>
            <a:r>
              <a:rPr lang="en-US" sz="3200" b="1" dirty="0" smtClean="0"/>
              <a:t> </a:t>
            </a:r>
            <a:r>
              <a:rPr lang="ru-RU" sz="3200" b="1" dirty="0" smtClean="0"/>
              <a:t>и классический массив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499229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Цикл </a:t>
            </a:r>
            <a:r>
              <a:rPr lang="en-US" sz="2800" b="1" i="1" dirty="0" smtClean="0"/>
              <a:t>for/in</a:t>
            </a:r>
            <a:r>
              <a:rPr lang="en-US" sz="2800" i="1" dirty="0" smtClean="0"/>
              <a:t> </a:t>
            </a:r>
            <a:r>
              <a:rPr lang="ru-RU" sz="2800" i="1" dirty="0" smtClean="0"/>
              <a:t>позволяет перебрать ключи массива не заворачиваясь с их количеством. </a:t>
            </a:r>
            <a:endParaRPr lang="ru-RU" sz="28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58602"/>
            <a:ext cx="6981825" cy="20383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356992"/>
            <a:ext cx="4676775" cy="13811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0364" y="4462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Каждый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элемент коллекция свойств, который влияют на его вид и позицию на странице</a:t>
            </a:r>
            <a:endParaRPr lang="ru-RU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94" y="1058475"/>
            <a:ext cx="5911341" cy="200714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8557" y="3215375"/>
            <a:ext cx="3773215" cy="330996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47793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34888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В ассоциативных массивах нет методов </a:t>
            </a:r>
            <a:r>
              <a:rPr lang="en-US" sz="2800" b="1" dirty="0" smtClean="0"/>
              <a:t>push, pop, </a:t>
            </a:r>
            <a:r>
              <a:rPr lang="en-US" sz="2800" b="1" dirty="0" err="1" smtClean="0"/>
              <a:t>unshift</a:t>
            </a:r>
            <a:r>
              <a:rPr lang="en-US" sz="2800" b="1" dirty="0" smtClean="0"/>
              <a:t>, shift, length </a:t>
            </a:r>
            <a:r>
              <a:rPr lang="ru-RU" sz="2800" b="1" dirty="0" smtClean="0"/>
              <a:t>и т.д.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37321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 ассоциативном массиве обращение к несуществующему элементу даёт </a:t>
            </a:r>
            <a:r>
              <a:rPr lang="en-US" sz="2400" b="1" i="1" dirty="0" smtClean="0"/>
              <a:t>undefined, </a:t>
            </a:r>
            <a:r>
              <a:rPr lang="ru-RU" sz="2400" i="1" dirty="0" smtClean="0"/>
              <a:t>вызов несуществующего метода приводит к ошибке.</a:t>
            </a:r>
            <a:endParaRPr lang="ru-RU" sz="24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655" y="980728"/>
            <a:ext cx="7639769" cy="273077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05064"/>
            <a:ext cx="4800533" cy="11521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1196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Как отличить классический массив от ассоциативного (объекта).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2292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Метод </a:t>
            </a:r>
            <a:r>
              <a:rPr lang="en-US" sz="2400" b="1" i="1" dirty="0" err="1" smtClean="0"/>
              <a:t>Array.isArray</a:t>
            </a:r>
            <a:r>
              <a:rPr lang="en-US" sz="2400" b="1" i="1" dirty="0" smtClean="0"/>
              <a:t>() </a:t>
            </a:r>
            <a:r>
              <a:rPr lang="ru-RU" sz="2400" i="1" dirty="0" smtClean="0"/>
              <a:t>возвращает </a:t>
            </a:r>
            <a:r>
              <a:rPr lang="en-US" sz="2400" b="1" i="1" dirty="0" smtClean="0"/>
              <a:t>true</a:t>
            </a:r>
            <a:r>
              <a:rPr lang="en-US" sz="2400" i="1" dirty="0" smtClean="0"/>
              <a:t> </a:t>
            </a:r>
            <a:r>
              <a:rPr lang="ru-RU" sz="2400" i="1" dirty="0" smtClean="0"/>
              <a:t>если полученный объект является классическим массивом </a:t>
            </a:r>
            <a:r>
              <a:rPr lang="en-US" sz="2400" b="1" i="1" dirty="0" smtClean="0"/>
              <a:t>[ ]</a:t>
            </a:r>
            <a:r>
              <a:rPr lang="ru-RU" sz="2400" i="1" dirty="0" smtClean="0"/>
              <a:t>, и </a:t>
            </a:r>
            <a:r>
              <a:rPr lang="en-US" sz="2400" b="1" i="1" dirty="0" smtClean="0"/>
              <a:t>false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во всех остальных случаях.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379" y="1226443"/>
            <a:ext cx="6879235" cy="213054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997" y="3789040"/>
            <a:ext cx="3569999" cy="82029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90618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Удаление элементов массива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91966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Удаление элемента выполняется оператором </a:t>
            </a:r>
            <a:r>
              <a:rPr lang="en-US" sz="2400" b="1" i="1" dirty="0" smtClean="0"/>
              <a:t>delete.</a:t>
            </a:r>
            <a:endParaRPr lang="ru-RU" sz="24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986" y="834093"/>
            <a:ext cx="7776864" cy="374703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09331"/>
            <a:ext cx="8210550" cy="9239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90618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Ключ в ассоциативном массиве это строка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 качестве ключа в ассоциативном массиве можно передавать любое значение, но оно будет переведено в </a:t>
            </a:r>
            <a:r>
              <a:rPr lang="en-US" sz="2400" b="1" i="1" dirty="0" smtClean="0"/>
              <a:t>string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95933"/>
            <a:ext cx="4276725" cy="2505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6228" y="3872086"/>
            <a:ext cx="3520148" cy="106908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93204" y="293583"/>
            <a:ext cx="8229600" cy="7109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JSON</a:t>
            </a:r>
            <a:r>
              <a:rPr lang="ru-RU" sz="3200" b="1" dirty="0" smtClean="0"/>
              <a:t> (</a:t>
            </a:r>
            <a:r>
              <a:rPr lang="en-US" sz="3200" b="1" dirty="0" smtClean="0"/>
              <a:t>JavaScript Object Notation)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63688" y="5247292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004535"/>
            <a:ext cx="8111244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/>
              <a:t>JSON</a:t>
            </a:r>
            <a:r>
              <a:rPr lang="ru-RU" sz="2000" i="1" dirty="0" smtClean="0"/>
              <a:t> -</a:t>
            </a:r>
            <a:r>
              <a:rPr lang="en-US" sz="2000" i="1" dirty="0" smtClean="0"/>
              <a:t> </a:t>
            </a:r>
            <a:r>
              <a:rPr lang="ru-RU" sz="2000" i="1" dirty="0" smtClean="0"/>
              <a:t>текстовый формат обмена данными, </a:t>
            </a:r>
            <a:r>
              <a:rPr lang="ru-RU" sz="2000" dirty="0" smtClean="0"/>
              <a:t>удобный для чтения и написания как человеком, так и компьютером.</a:t>
            </a:r>
            <a:r>
              <a:rPr lang="ru-RU" sz="2000" i="1" dirty="0" smtClean="0"/>
              <a:t> Основан на синтаксисе (правилах записи) массивов в </a:t>
            </a:r>
            <a:r>
              <a:rPr lang="ru-RU" sz="2000" b="1" i="1" dirty="0" err="1" smtClean="0"/>
              <a:t>JavaScript</a:t>
            </a:r>
            <a:r>
              <a:rPr lang="ru-RU" sz="2000" i="1" dirty="0" smtClean="0"/>
              <a:t>. Формат поддерживается практически во всех современных языках программирования.</a:t>
            </a:r>
            <a:endParaRPr lang="ru-RU" sz="20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40962" y="6108648"/>
            <a:ext cx="530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http://www.json.org/json-ru.html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2484008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'{ 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"name": "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Вася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"age": 35, 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isAdmin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": false, 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"friends": [0,1,78,99]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r>
              <a:rPr lang="en-US" sz="6000" dirty="0" smtClean="0"/>
              <a:t> </a:t>
            </a:r>
            <a:r>
              <a:rPr lang="ru-RU" sz="6000" dirty="0" smtClean="0"/>
              <a:t>№2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433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82111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Кредитный калькулятор </a:t>
            </a:r>
            <a:r>
              <a:rPr lang="en-US" sz="3600" b="1" dirty="0" smtClean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578" y="1772816"/>
            <a:ext cx="739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Заданы: </a:t>
            </a:r>
            <a:r>
              <a:rPr lang="ru-RU" sz="2400" dirty="0" smtClean="0"/>
              <a:t>Есть сумма кредита, годовая процентная ставка, и срок кредитования в месяцах.  </a:t>
            </a:r>
            <a:r>
              <a:rPr lang="ru-RU" sz="2400" b="1" dirty="0" smtClean="0"/>
              <a:t>Рассчитать</a:t>
            </a:r>
            <a:r>
              <a:rPr lang="ru-RU" sz="2400" dirty="0" smtClean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400" b="1" dirty="0" smtClean="0"/>
              <a:t>классической</a:t>
            </a:r>
            <a:r>
              <a:rPr lang="ru-RU" sz="2400" dirty="0" smtClean="0"/>
              <a:t> схеме.</a:t>
            </a:r>
            <a:endParaRPr lang="ru-RU" sz="24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5164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r>
              <a:rPr lang="en-US" sz="6000" dirty="0" smtClean="0"/>
              <a:t> </a:t>
            </a:r>
            <a:r>
              <a:rPr lang="ru-RU" sz="6000" dirty="0" smtClean="0"/>
              <a:t>№1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08855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3232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39938" y="55780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 №1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987093"/>
            <a:ext cx="7913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В </a:t>
            </a:r>
            <a:r>
              <a:rPr lang="en-US" sz="3600" b="1" dirty="0" err="1" smtClean="0">
                <a:solidFill>
                  <a:srgbClr val="7030A0"/>
                </a:solidFill>
              </a:rPr>
              <a:t>ECMAScript</a:t>
            </a:r>
            <a:r>
              <a:rPr lang="ru-RU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>
                <a:solidFill>
                  <a:srgbClr val="7030A0"/>
                </a:solidFill>
              </a:rPr>
              <a:t>2015</a:t>
            </a:r>
            <a:r>
              <a:rPr lang="en-US" sz="3600" dirty="0" smtClean="0"/>
              <a:t> </a:t>
            </a:r>
            <a:r>
              <a:rPr lang="ru-RU" sz="3600" dirty="0" smtClean="0"/>
              <a:t>добавилось 2 новые структуры данных: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Map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b="1" dirty="0" smtClean="0">
                <a:solidFill>
                  <a:srgbClr val="7030A0"/>
                </a:solidFill>
              </a:rPr>
              <a:t>Set</a:t>
            </a:r>
            <a:r>
              <a:rPr lang="en-US" sz="3600" dirty="0" smtClean="0"/>
              <a:t>.</a:t>
            </a:r>
            <a:r>
              <a:rPr lang="ru-RU" sz="3600" dirty="0" smtClean="0"/>
              <a:t> Узнайте чем они отличаются от массивов, и чем они могут пригодится.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2554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«Задача банкомата» </a:t>
            </a:r>
            <a:r>
              <a:rPr lang="ru-RU" sz="2400" dirty="0" smtClean="0"/>
              <a:t>Написать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который спрашивает у пользователя сумму, а в ответ сообщает купюры каких номинала, и в каком количестве необходимо выдать, а также суммарное количество купюр. При этом суммарное количество купюр было минимально возможным. Помните, что у нас в стране купюры номинала 1, 2, 5, 10, 20, 50, 100, 200, </a:t>
            </a:r>
            <a:r>
              <a:rPr lang="en-US" sz="2400" dirty="0" smtClean="0"/>
              <a:t>500 </a:t>
            </a:r>
            <a:r>
              <a:rPr lang="ru-RU" sz="2400" dirty="0" smtClean="0"/>
              <a:t>гривен.</a:t>
            </a:r>
            <a:endParaRPr lang="ru-RU" sz="2400" dirty="0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421196" y="332656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Домашнее задание №2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7" y="4221088"/>
            <a:ext cx="7776864" cy="12003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Дополнительное условие: </a:t>
            </a:r>
            <a:r>
              <a:rPr lang="ru-RU" sz="2400" dirty="0" smtClean="0"/>
              <a:t>в банкомате есть только по 2</a:t>
            </a:r>
            <a:r>
              <a:rPr lang="en-US" sz="2400" dirty="0" smtClean="0"/>
              <a:t>0</a:t>
            </a:r>
            <a:r>
              <a:rPr lang="ru-RU" sz="2400" dirty="0" smtClean="0"/>
              <a:t> купюр каждого номинала.</a:t>
            </a:r>
            <a:r>
              <a:rPr lang="ru-RU" sz="2400" b="1" dirty="0" smtClean="0"/>
              <a:t> </a:t>
            </a:r>
            <a:r>
              <a:rPr lang="ru-RU" sz="2400" dirty="0" smtClean="0"/>
              <a:t>Банкомат не может выдать больше 40 купюр за один раз.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79341" y="126462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Кредитный калькулятор </a:t>
            </a:r>
            <a:r>
              <a:rPr lang="en-US" sz="3600" b="1" dirty="0" smtClean="0"/>
              <a:t>v.</a:t>
            </a:r>
            <a:r>
              <a:rPr lang="ru-RU" sz="3600" b="1" dirty="0" smtClean="0"/>
              <a:t>2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421196" y="332656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Домашнее задание №3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2578" y="2047488"/>
            <a:ext cx="739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Заданы: </a:t>
            </a:r>
            <a:r>
              <a:rPr lang="ru-RU" sz="2400" dirty="0" smtClean="0"/>
              <a:t>сумма кредита, годовая процентная ставка, и срок кредитования в месяцах. </a:t>
            </a:r>
            <a:r>
              <a:rPr lang="ru-RU" sz="2400" b="1" dirty="0" smtClean="0"/>
              <a:t>Рассчитать</a:t>
            </a:r>
            <a:r>
              <a:rPr lang="ru-RU" sz="2400" dirty="0" smtClean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400" b="1" dirty="0" err="1" smtClean="0"/>
              <a:t>аннуитетной</a:t>
            </a:r>
            <a:r>
              <a:rPr lang="ru-RU" sz="2400" dirty="0" smtClean="0"/>
              <a:t> схеме.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964975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http://www.platesh.ru/annuitetnie-plateshi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ru.wikipedia.org/wiki/</a:t>
            </a:r>
            <a:r>
              <a:rPr lang="ru-RU" sz="2400" b="1" dirty="0" smtClean="0">
                <a:hlinkClick r:id="rId3"/>
              </a:rPr>
              <a:t>Аннуитет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773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51520" y="82111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Игра «Угадай число»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570" y="2132856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Необходимо написать скрипт который загадает число, в диапазон от 1 до 1000 включительно. И даст пользователю 10 попыток на угадывание. Если пользователь во время попытки не угадал число, ему даётся подсказка в виде «число которое я загадал больше чем ваш вариант» или «…меньше…». </a:t>
            </a:r>
            <a:endParaRPr lang="ru-RU" sz="24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5164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0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Массивы </a:t>
            </a:r>
          </a:p>
          <a:p>
            <a:pPr algn="ctr"/>
            <a:r>
              <a:rPr lang="ru-RU" sz="6000" dirty="0" smtClean="0"/>
              <a:t>«классические» </a:t>
            </a:r>
          </a:p>
          <a:p>
            <a:pPr algn="ctr"/>
            <a:r>
              <a:rPr lang="ru-RU" sz="6000" dirty="0" smtClean="0"/>
              <a:t>и ассоциативные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049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529208" y="-171400"/>
            <a:ext cx="8229600" cy="1143000"/>
          </a:xfrm>
        </p:spPr>
        <p:txBody>
          <a:bodyPr/>
          <a:lstStyle/>
          <a:p>
            <a:r>
              <a:rPr lang="ru-RU" dirty="0" smtClean="0"/>
              <a:t>Массивы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2832" y="2185700"/>
            <a:ext cx="7922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Массив</a:t>
            </a:r>
            <a:r>
              <a:rPr lang="ru-RU" sz="2800" dirty="0" smtClean="0"/>
              <a:t> – </a:t>
            </a:r>
            <a:r>
              <a:rPr lang="ru-RU" sz="2800" i="1" dirty="0" smtClean="0"/>
              <a:t>это нумерованный набор переменных</a:t>
            </a:r>
            <a:r>
              <a:rPr lang="ru-RU" sz="2800" dirty="0" smtClean="0"/>
              <a:t>.</a:t>
            </a:r>
            <a:endParaRPr lang="uk-UA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39552" y="836712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 a = [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456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, “</a:t>
            </a:r>
            <a:r>
              <a:rPr lang="en-US" sz="2800" dirty="0" err="1" smtClean="0">
                <a:latin typeface="Courier New" pitchFamily="49" charset="0"/>
                <a:ea typeface="+mj-ea"/>
                <a:cs typeface="Courier New" pitchFamily="49" charset="0"/>
              </a:rPr>
              <a:t>lalala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”, 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12.78, true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];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ru-RU" sz="2800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2948136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061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ru-RU" sz="2800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59695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ru-RU" sz="28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3325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ru-RU" sz="2800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78373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www.yuterra.ru/upload/images/37/71/1287137-01.jpg"/>
          <p:cNvPicPr>
            <a:picLocks noChangeAspect="1" noChangeArrowheads="1"/>
          </p:cNvPicPr>
          <p:nvPr/>
        </p:nvPicPr>
        <p:blipFill>
          <a:blip r:embed="rId2" cstate="print"/>
          <a:srcRect t="21260" b="16535"/>
          <a:stretch>
            <a:fillRect/>
          </a:stretch>
        </p:blipFill>
        <p:spPr bwMode="auto">
          <a:xfrm>
            <a:off x="3059832" y="2636912"/>
            <a:ext cx="3168352" cy="2376264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2171280" y="5909210"/>
            <a:ext cx="4945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hlinkClick r:id="rId3"/>
              </a:rPr>
              <a:t>http://www.w3schools.com/js/js_arrays.asp</a:t>
            </a:r>
            <a:endParaRPr lang="ru-RU" sz="2000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827584" y="6341258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hlinkClick r:id="rId4"/>
              </a:rPr>
              <a:t>http://www.w3schools.com/js/js_array_methods.asp</a:t>
            </a:r>
            <a:endParaRPr lang="ru-R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7564" y="497426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Оператор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[]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– основной признак массива, он позволяет обратиться по номеру к конкретному элементу массива.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936104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Обратите внимание что массивы это множество пар вида «ключ =</a:t>
            </a:r>
            <a:r>
              <a:rPr lang="en-US" sz="2800" b="1" dirty="0" smtClean="0"/>
              <a:t>&gt;</a:t>
            </a:r>
            <a:r>
              <a:rPr lang="ru-RU" sz="2800" b="1" dirty="0" smtClean="0"/>
              <a:t> значение»</a:t>
            </a:r>
            <a:endParaRPr lang="ru-RU" sz="2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58112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 классических массива все ключи</a:t>
            </a:r>
            <a:r>
              <a:rPr lang="en-US" sz="2800" i="1" dirty="0" smtClean="0"/>
              <a:t> (</a:t>
            </a:r>
            <a:r>
              <a:rPr lang="ru-RU" sz="2800" i="1" dirty="0" smtClean="0"/>
              <a:t>индексы</a:t>
            </a:r>
            <a:r>
              <a:rPr lang="en-US" sz="2800" i="1" dirty="0" smtClean="0"/>
              <a:t>)</a:t>
            </a:r>
            <a:r>
              <a:rPr lang="ru-RU" sz="2800" i="1" dirty="0" smtClean="0"/>
              <a:t> – числа, нумерация начинается с 0</a:t>
            </a:r>
            <a:r>
              <a:rPr lang="en-US" sz="2800" i="1" dirty="0" smtClean="0"/>
              <a:t>, </a:t>
            </a:r>
            <a:r>
              <a:rPr lang="ru-RU" sz="2800" i="1" dirty="0" smtClean="0"/>
              <a:t>и идёт без пропусков (но не забываем про «дырки» в массиве).</a:t>
            </a:r>
            <a:endParaRPr lang="ru-RU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6406" y="2698493"/>
            <a:ext cx="1855205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0 =</a:t>
            </a:r>
            <a:r>
              <a:rPr lang="en-US" dirty="0" smtClean="0"/>
              <a:t>&gt; 1;</a:t>
            </a:r>
          </a:p>
          <a:p>
            <a:r>
              <a:rPr lang="en-US" dirty="0" smtClean="0"/>
              <a:t>1 =&gt; 77;</a:t>
            </a:r>
          </a:p>
          <a:p>
            <a:r>
              <a:rPr lang="en-US" dirty="0" smtClean="0"/>
              <a:t>2 =&gt; “Elena”;</a:t>
            </a:r>
          </a:p>
          <a:p>
            <a:r>
              <a:rPr lang="en-US" dirty="0" smtClean="0"/>
              <a:t>3 =&gt; 55.6;</a:t>
            </a:r>
          </a:p>
          <a:p>
            <a:r>
              <a:rPr lang="en-US" dirty="0" smtClean="0"/>
              <a:t>4 =&gt; true;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4517" b="78301"/>
          <a:stretch>
            <a:fillRect/>
          </a:stretch>
        </p:blipFill>
        <p:spPr bwMode="auto">
          <a:xfrm>
            <a:off x="747838" y="1625865"/>
            <a:ext cx="7792341" cy="57150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Ассоциативные массивы 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933056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Массивы это хранилища пар </a:t>
            </a:r>
            <a:r>
              <a:rPr lang="ru-RU" sz="2800" b="1" i="1" dirty="0" smtClean="0"/>
              <a:t>«</a:t>
            </a:r>
            <a:r>
              <a:rPr lang="ru-RU" sz="2800" b="1" i="1" dirty="0" err="1" smtClean="0"/>
              <a:t>ключ=</a:t>
            </a:r>
            <a:r>
              <a:rPr lang="en-US" sz="2800" b="1" i="1" dirty="0" smtClean="0"/>
              <a:t>&gt;</a:t>
            </a:r>
            <a:r>
              <a:rPr lang="ru-RU" sz="2800" b="1" i="1" dirty="0" smtClean="0"/>
              <a:t>значение»</a:t>
            </a:r>
            <a:r>
              <a:rPr lang="ru-RU" sz="2800" i="1" dirty="0" smtClean="0"/>
              <a:t>, но ключом может выступать не только целые числа, но и </a:t>
            </a:r>
            <a:r>
              <a:rPr lang="ru-RU" sz="2800" b="1" i="1" dirty="0" smtClean="0"/>
              <a:t>строки</a:t>
            </a:r>
            <a:r>
              <a:rPr lang="ru-RU" sz="2800" i="1" dirty="0" smtClean="0"/>
              <a:t>.</a:t>
            </a:r>
            <a:endParaRPr lang="ru-RU" sz="2800" i="1" dirty="0"/>
          </a:p>
        </p:txBody>
      </p:sp>
      <p:pic>
        <p:nvPicPr>
          <p:cNvPr id="8194" name="Picture 2" descr="http://www.alkor-ural.ru/children_furniture/children_images/undres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4066051" cy="30495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</p:pic>
      <p:pic>
        <p:nvPicPr>
          <p:cNvPr id="8" name="Picture 2" descr="http://aifudm.net/upload/iblock/190/1907661b8910c681080120743431d4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717898"/>
            <a:ext cx="4443923" cy="3024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81898" y="5599221"/>
            <a:ext cx="760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П.С. Да, ассоциативные массивы и объекты в </a:t>
            </a:r>
            <a:r>
              <a:rPr lang="en-US" sz="2000" i="1" dirty="0" smtClean="0"/>
              <a:t>JS </a:t>
            </a:r>
            <a:r>
              <a:rPr lang="ru-RU" sz="2000" i="1" dirty="0" smtClean="0"/>
              <a:t>это одно и тоже.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88032" y="53752"/>
            <a:ext cx="8229600" cy="56693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Ассоциативные массивы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372" y="458635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В ассоциативном массиве (АМ) хранятся пары </a:t>
            </a:r>
            <a:r>
              <a:rPr lang="ru-RU" sz="2000" b="1" i="1" dirty="0" smtClean="0"/>
              <a:t>«</a:t>
            </a:r>
            <a:r>
              <a:rPr lang="ru-RU" sz="2000" b="1" i="1" dirty="0" err="1" smtClean="0"/>
              <a:t>ключ=</a:t>
            </a:r>
            <a:r>
              <a:rPr lang="en-US" sz="2000" b="1" i="1" dirty="0" smtClean="0"/>
              <a:t>&gt;</a:t>
            </a:r>
            <a:r>
              <a:rPr lang="ru-RU" sz="2000" b="1" i="1" dirty="0" smtClean="0"/>
              <a:t>значение» </a:t>
            </a:r>
            <a:r>
              <a:rPr lang="ru-RU" sz="2000" i="1" dirty="0" smtClean="0"/>
              <a:t>но ключом может выступать любая </a:t>
            </a:r>
            <a:r>
              <a:rPr lang="ru-RU" sz="2000" b="1" i="1" dirty="0" smtClean="0"/>
              <a:t>строка</a:t>
            </a:r>
            <a:r>
              <a:rPr lang="ru-RU" sz="2000" i="1" dirty="0" smtClean="0"/>
              <a:t>, а не только целые числа. АМ объявляют при помощи </a:t>
            </a:r>
            <a:r>
              <a:rPr lang="en-US" sz="2000" b="1" i="1" dirty="0" smtClean="0"/>
              <a:t>{ }</a:t>
            </a:r>
            <a:r>
              <a:rPr lang="ru-RU" sz="2000" i="1" dirty="0" smtClean="0"/>
              <a:t>, но не нужно путать фигурные скобки ассоциативного массива, и блоки кода в циклах. В АМ значения всегда заноситься парами (ключ и значение).  Обращаться к элементам АМ можно либо при помощи </a:t>
            </a:r>
            <a:r>
              <a:rPr lang="en-US" sz="2000" b="1" i="1" dirty="0" smtClean="0"/>
              <a:t>[ ]</a:t>
            </a:r>
            <a:r>
              <a:rPr lang="ru-RU" sz="2000" i="1" dirty="0" smtClean="0"/>
              <a:t>, либо по имени массива и ключу.</a:t>
            </a:r>
            <a:endParaRPr lang="ru-RU" sz="20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745" y="3513187"/>
            <a:ext cx="8258175" cy="9239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20689"/>
            <a:ext cx="7272808" cy="278827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64807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Оператор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3200" b="1" dirty="0" smtClean="0"/>
              <a:t> </a:t>
            </a:r>
            <a:r>
              <a:rPr lang="ru-RU" sz="3200" b="1" dirty="0" smtClean="0"/>
              <a:t>и метод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509120"/>
            <a:ext cx="77768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 smtClean="0"/>
              <a:t>Оператор </a:t>
            </a:r>
            <a:r>
              <a:rPr lang="en-US" sz="2300" b="1" i="1" dirty="0" smtClean="0"/>
              <a:t>in</a:t>
            </a:r>
            <a:r>
              <a:rPr lang="en-US" sz="2300" i="1" dirty="0" smtClean="0"/>
              <a:t> </a:t>
            </a:r>
            <a:r>
              <a:rPr lang="ru-RU" sz="2300" i="1" dirty="0" smtClean="0"/>
              <a:t>позволяет проверить есть ли в массиве ячейка с указанным номером (</a:t>
            </a:r>
            <a:r>
              <a:rPr lang="ru-RU" sz="2300" i="1" dirty="0" err="1" smtClean="0"/>
              <a:t>ключем</a:t>
            </a:r>
            <a:r>
              <a:rPr lang="ru-RU" sz="2300" i="1" dirty="0" smtClean="0"/>
              <a:t>), и возвращает </a:t>
            </a:r>
            <a:r>
              <a:rPr lang="en-US" sz="2300" b="1" i="1" dirty="0" smtClean="0"/>
              <a:t>true</a:t>
            </a:r>
            <a:r>
              <a:rPr lang="en-US" sz="2300" i="1" dirty="0" smtClean="0"/>
              <a:t> </a:t>
            </a:r>
            <a:r>
              <a:rPr lang="ru-RU" sz="2300" i="1" dirty="0" smtClean="0"/>
              <a:t>или </a:t>
            </a:r>
            <a:r>
              <a:rPr lang="en-US" sz="2300" b="1" i="1" dirty="0" smtClean="0"/>
              <a:t>false</a:t>
            </a:r>
            <a:r>
              <a:rPr lang="en-US" sz="2300" i="1" dirty="0" smtClean="0"/>
              <a:t>.</a:t>
            </a:r>
            <a:endParaRPr lang="ru-RU" sz="23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5367" y="692696"/>
            <a:ext cx="4846913" cy="206900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072" y="2924944"/>
            <a:ext cx="3179873" cy="165618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5589240"/>
            <a:ext cx="77768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 smtClean="0"/>
              <a:t>Метод массива </a:t>
            </a:r>
            <a:r>
              <a:rPr lang="en-US" sz="2300" b="1" i="1" dirty="0" smtClean="0"/>
              <a:t>.</a:t>
            </a:r>
            <a:r>
              <a:rPr lang="en-US" sz="2300" b="1" i="1" dirty="0" err="1" smtClean="0"/>
              <a:t>indexOf</a:t>
            </a:r>
            <a:r>
              <a:rPr lang="en-US" sz="2300" b="1" i="1" dirty="0" smtClean="0"/>
              <a:t>() </a:t>
            </a:r>
            <a:r>
              <a:rPr lang="ru-RU" sz="2300" i="1" dirty="0" smtClean="0"/>
              <a:t>проверяет есть ли указанный элемент в массиве, если есть возвращает номер его ячейки (индекс), если нет то возвращает </a:t>
            </a:r>
            <a:r>
              <a:rPr lang="ru-RU" sz="2300" b="1" i="1" dirty="0" smtClean="0"/>
              <a:t>-1</a:t>
            </a:r>
            <a:r>
              <a:rPr lang="ru-RU" sz="2300" i="1" dirty="0" smtClean="0"/>
              <a:t>.</a:t>
            </a:r>
            <a:endParaRPr lang="ru-RU" sz="2300" i="1" dirty="0"/>
          </a:p>
        </p:txBody>
      </p:sp>
    </p:spTree>
    <p:extLst>
      <p:ext uri="{BB962C8B-B14F-4D97-AF65-F5344CB8AC3E}">
        <p14:creationId xmlns:p14="http://schemas.microsoft.com/office/powerpoint/2010/main" val="2093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823</Words>
  <Application>Microsoft Office PowerPoint</Application>
  <PresentationFormat>Экран (4:3)</PresentationFormat>
  <Paragraphs>89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Игра «Угадай число»</vt:lpstr>
      <vt:lpstr>Презентация PowerPoint</vt:lpstr>
      <vt:lpstr>Массивы</vt:lpstr>
      <vt:lpstr>Обратите внимание что массивы это множество пар вида «ключ =&gt; значение»</vt:lpstr>
      <vt:lpstr>Ассоциативные массивы </vt:lpstr>
      <vt:lpstr>Ассоциативные массивы </vt:lpstr>
      <vt:lpstr>Оператор in и метод .indexOf() </vt:lpstr>
      <vt:lpstr>Цикл for/in – перебор индексов массива (работает и с классическими и с ассоциативными массивами)</vt:lpstr>
      <vt:lpstr>Цикл for/in и классический массив</vt:lpstr>
      <vt:lpstr>Каждый HTML-элемент коллекция свойств, который влияют на его вид и позицию на странице</vt:lpstr>
      <vt:lpstr>В ассоциативных массивах нет методов push, pop, unshift, shift, length и т.д.</vt:lpstr>
      <vt:lpstr>Как отличить классический массив от ассоциативного (объекта).</vt:lpstr>
      <vt:lpstr>Удаление элементов массива</vt:lpstr>
      <vt:lpstr>Ключ в ассоциативном массиве это строка</vt:lpstr>
      <vt:lpstr>JSON (JavaScript Object Notation)</vt:lpstr>
      <vt:lpstr>Презентация PowerPoint</vt:lpstr>
      <vt:lpstr>Кредитный калькулятор v.1</vt:lpstr>
      <vt:lpstr>Презентация PowerPoint</vt:lpstr>
      <vt:lpstr>Домашнее задание №1</vt:lpstr>
      <vt:lpstr>Презентация PowerPoint</vt:lpstr>
      <vt:lpstr>Кредитный калькулятор v.2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549</cp:revision>
  <dcterms:created xsi:type="dcterms:W3CDTF">2014-11-20T09:08:59Z</dcterms:created>
  <dcterms:modified xsi:type="dcterms:W3CDTF">2018-03-15T20:08:31Z</dcterms:modified>
</cp:coreProperties>
</file>