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7" r:id="rId2"/>
    <p:sldId id="274" r:id="rId3"/>
    <p:sldId id="337" r:id="rId4"/>
    <p:sldId id="338" r:id="rId5"/>
    <p:sldId id="339" r:id="rId6"/>
    <p:sldId id="340" r:id="rId7"/>
    <p:sldId id="349" r:id="rId8"/>
    <p:sldId id="358" r:id="rId9"/>
    <p:sldId id="350" r:id="rId10"/>
    <p:sldId id="351" r:id="rId11"/>
    <p:sldId id="352" r:id="rId12"/>
    <p:sldId id="353" r:id="rId13"/>
    <p:sldId id="355" r:id="rId14"/>
    <p:sldId id="356" r:id="rId15"/>
    <p:sldId id="354" r:id="rId16"/>
    <p:sldId id="357" r:id="rId17"/>
    <p:sldId id="297" r:id="rId18"/>
    <p:sldId id="378" r:id="rId19"/>
    <p:sldId id="367" r:id="rId20"/>
    <p:sldId id="385" r:id="rId21"/>
    <p:sldId id="342" r:id="rId22"/>
    <p:sldId id="379" r:id="rId23"/>
    <p:sldId id="380" r:id="rId24"/>
    <p:sldId id="381" r:id="rId25"/>
    <p:sldId id="382" r:id="rId26"/>
    <p:sldId id="384" r:id="rId27"/>
    <p:sldId id="389" r:id="rId28"/>
    <p:sldId id="390" r:id="rId29"/>
    <p:sldId id="387" r:id="rId30"/>
    <p:sldId id="386" r:id="rId31"/>
    <p:sldId id="383" r:id="rId32"/>
    <p:sldId id="362" r:id="rId33"/>
    <p:sldId id="388" r:id="rId3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17.03.2018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javascript.ru/array-methods#&#1089;&#1086;&#1088;&#1090;&#1080;&#1088;&#1086;&#1074;&#1082;&#1072;-&#1084;&#1077;&#1090;&#1086;&#1076;-sort-f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learn.javascript.ru/array-ite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learn.javascript.ru/array-ite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learn.javascript.ru/array-ite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learn.javascript.ru/array-ite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uk.wikipedia.org/wiki/&#1040;&#1083;&#1075;&#1086;&#1088;&#1080;&#1090;&#1084;_&#1051;&#1091;&#1085;&#1072;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692696"/>
            <a:ext cx="878497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Функции</a:t>
            </a:r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074636" y="587727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2068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Оператор </a:t>
            </a:r>
            <a:r>
              <a:rPr lang="en-US" sz="2400" b="1" i="1" dirty="0" smtClean="0"/>
              <a:t>return</a:t>
            </a:r>
            <a:endParaRPr lang="uk-UA" sz="2400" b="1" i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7325" y="44624"/>
            <a:ext cx="38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Функции в </a:t>
            </a:r>
            <a:r>
              <a:rPr lang="en-US" sz="3200" b="1" dirty="0" smtClean="0"/>
              <a:t>JavaScript</a:t>
            </a:r>
            <a:endParaRPr lang="ru-RU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4010025" cy="34766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220466"/>
            <a:ext cx="2924175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95536" y="489296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Оператор </a:t>
            </a:r>
            <a:r>
              <a:rPr lang="en-US" sz="2400" b="1" i="1" dirty="0" smtClean="0"/>
              <a:t>return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помимо возврата значения из функции еще имеет свойство прервать выполнение функции в любой момент. Этим он похож на оператор </a:t>
            </a:r>
            <a:r>
              <a:rPr lang="en-US" sz="2400" b="1" i="1" dirty="0" smtClean="0"/>
              <a:t>break</a:t>
            </a:r>
            <a:r>
              <a:rPr lang="en-US" sz="2400" i="1" dirty="0" smtClean="0"/>
              <a:t> </a:t>
            </a:r>
            <a:r>
              <a:rPr lang="ru-RU" sz="2400" i="1" dirty="0" smtClean="0"/>
              <a:t>для циклов.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79929"/>
            <a:ext cx="8280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Переменные в теле функции, локальные переменные, область видимости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08518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Переменные объявленные в теле функции называют локальными, такие переменные существуют только внутри тела функции. Они создаются каждый раз при начале работы функции и уничтожаются при завершении её работы.</a:t>
            </a:r>
            <a:endParaRPr lang="ru-RU" sz="2400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546" y="1268760"/>
            <a:ext cx="4196924" cy="280831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4564" y="4221088"/>
            <a:ext cx="5418888" cy="79208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7725" y="179929"/>
            <a:ext cx="5436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Глобальные переменные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95568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Глобальные переменные – те который объявлены вне тела функции, функции имеют доступ к ним, и могут их необратимо изменять.</a:t>
            </a:r>
            <a:endParaRPr lang="ru-RU" sz="2400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1980" y="2428129"/>
            <a:ext cx="4104456" cy="86409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987969"/>
            <a:ext cx="3269357" cy="359315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5" y="179929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Сокрытие глобальных переменных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890535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Повторное объявление глобальной переменной в теле функции </a:t>
            </a:r>
            <a:r>
              <a:rPr lang="ru-RU" sz="2400" i="1" dirty="0" err="1" smtClean="0"/>
              <a:t>сокрывает</a:t>
            </a:r>
            <a:r>
              <a:rPr lang="ru-RU" sz="2400" i="1" dirty="0" smtClean="0"/>
              <a:t> глобальную переменную, и функция будет работать только с локальной заменой, которая будет уничтожена после завершения вызова функции.</a:t>
            </a:r>
            <a:endParaRPr lang="ru-RU" sz="2400" i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986" y="1126604"/>
            <a:ext cx="3028950" cy="32385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76872"/>
            <a:ext cx="4112765" cy="79208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5" y="46796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Области видимости переменных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614279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Всё что касается глобальных и локальных переменных, объявленных через </a:t>
            </a:r>
            <a:r>
              <a:rPr lang="en-US" sz="2800" b="1" i="1" dirty="0" err="1" smtClean="0"/>
              <a:t>var</a:t>
            </a:r>
            <a:r>
              <a:rPr lang="en-US" sz="2800" i="1" dirty="0" smtClean="0"/>
              <a:t>,</a:t>
            </a:r>
            <a:r>
              <a:rPr lang="ru-RU" sz="2800" i="1" dirty="0" smtClean="0"/>
              <a:t> относиться только к функциям. На другие средства выделения блока кода (</a:t>
            </a:r>
            <a:r>
              <a:rPr lang="en-US" sz="2800" i="1" dirty="0" smtClean="0"/>
              <a:t>if, for </a:t>
            </a:r>
            <a:r>
              <a:rPr lang="ru-RU" sz="2800" i="1" dirty="0" smtClean="0"/>
              <a:t> и т.д.) эти правило не распространяются. </a:t>
            </a:r>
            <a:endParaRPr lang="ru-RU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734656" y="4345940"/>
            <a:ext cx="508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Но помним, что есть еще и </a:t>
            </a:r>
            <a:r>
              <a:rPr lang="en-US" sz="2800" b="1" i="1" dirty="0" smtClean="0"/>
              <a:t>let</a:t>
            </a:r>
            <a:r>
              <a:rPr lang="en-US" sz="2800" i="1" dirty="0" smtClean="0"/>
              <a:t>.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462372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Сокращенный синтаксис функций</a:t>
            </a:r>
            <a:endParaRPr kumimoji="0" lang="en-US" sz="3600" b="1" i="0" u="none" strike="noStrike" kern="1200" cap="none" spc="0" normalizeH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baseline="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ECMAScript-2015</a:t>
            </a:r>
            <a:endParaRPr kumimoji="0" lang="ru-RU" sz="3600" b="1" i="0" u="none" strike="noStrike" kern="1200" cap="none" spc="0" normalizeH="0" baseline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510" y="1340768"/>
            <a:ext cx="4515325" cy="187220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2916" y="3429000"/>
            <a:ext cx="4608512" cy="109795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95537" y="4667652"/>
            <a:ext cx="84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Сокращенный вариант записи функций через оператор </a:t>
            </a:r>
            <a:r>
              <a:rPr lang="ru-RU" sz="2800" b="1" i="1" dirty="0" smtClean="0"/>
              <a:t>=</a:t>
            </a:r>
            <a:r>
              <a:rPr lang="en-US" sz="2800" b="1" i="1" dirty="0" smtClean="0"/>
              <a:t>&gt;</a:t>
            </a:r>
            <a:r>
              <a:rPr lang="en-US" sz="2400" b="1" i="1" dirty="0" smtClean="0"/>
              <a:t> </a:t>
            </a:r>
            <a:r>
              <a:rPr lang="ru-RU" sz="2400" i="1" dirty="0" smtClean="0"/>
              <a:t>позволяет сократить объём кода затрачиваемого на объявление функции.</a:t>
            </a:r>
            <a:r>
              <a:rPr lang="en-US" sz="2400" i="1" dirty="0" smtClean="0"/>
              <a:t> </a:t>
            </a:r>
            <a:r>
              <a:rPr lang="ru-RU" sz="2400" i="1" dirty="0" smtClean="0"/>
              <a:t>В некоторых языках программирования сокращенную запись называют </a:t>
            </a:r>
            <a:r>
              <a:rPr lang="ru-RU" sz="2400" b="1" i="1" dirty="0" err="1" smtClean="0"/>
              <a:t>лямбда-выражениями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580" y="26064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Самовызывающаяся</a:t>
            </a:r>
            <a:r>
              <a:rPr lang="ru-RU" sz="3200" b="1" dirty="0" smtClean="0"/>
              <a:t> функция</a:t>
            </a:r>
            <a:endParaRPr lang="ru-RU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01" y="1340768"/>
            <a:ext cx="7895814" cy="18002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141" y="3521770"/>
            <a:ext cx="7313734" cy="55530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4653136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err="1" smtClean="0"/>
              <a:t>Самовызывающаяся</a:t>
            </a:r>
            <a:r>
              <a:rPr lang="ru-RU" sz="2000" b="1" i="1" dirty="0" smtClean="0"/>
              <a:t> функция</a:t>
            </a:r>
            <a:r>
              <a:rPr lang="ru-RU" sz="2000" i="1" dirty="0" smtClean="0"/>
              <a:t> 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590872" y="341784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Какая польза от функций?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9" y="2056780"/>
            <a:ext cx="799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i="1" dirty="0" smtClean="0"/>
              <a:t>Уменьшаем дублирование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i="1" dirty="0" smtClean="0"/>
              <a:t>Проще вносить изменения;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i="1" dirty="0" smtClean="0"/>
              <a:t>Абстрагирование от деталей;</a:t>
            </a:r>
            <a:endParaRPr lang="ru-RU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551582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Практически любой код можно преобразовать в функцию</a:t>
            </a:r>
            <a:endParaRPr lang="uk-UA" sz="32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8661" y="5157192"/>
            <a:ext cx="625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Формула расчёта дневного дохода</a:t>
            </a:r>
            <a:r>
              <a:rPr lang="en-US" sz="2400" i="1" dirty="0" smtClean="0"/>
              <a:t> </a:t>
            </a:r>
            <a:r>
              <a:rPr lang="ru-RU" sz="2400" i="1" dirty="0" smtClean="0"/>
              <a:t>депозита</a:t>
            </a:r>
            <a:endParaRPr lang="ru-RU" sz="2400" i="1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929088" cy="201622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5230" y="4077072"/>
            <a:ext cx="6711146" cy="64807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47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4624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 </a:t>
            </a:r>
            <a:r>
              <a:rPr lang="en-US" sz="2800" b="1" dirty="0" smtClean="0"/>
              <a:t>JavaScript </a:t>
            </a:r>
            <a:r>
              <a:rPr lang="ru-RU" sz="2800" b="1" dirty="0" smtClean="0"/>
              <a:t>функции всего лишь один из типов данных, и их можно присваивать переменным.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4581128"/>
            <a:ext cx="86409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 smtClean="0"/>
              <a:t>Функции такой же тип данных как и строки и числа, их можно присваивать переменным. Отличие в том, что функции можно вызывать. </a:t>
            </a:r>
            <a:r>
              <a:rPr lang="ru-RU" sz="2200" b="1" i="1" dirty="0" smtClean="0"/>
              <a:t>Функции могут быть элементами классических и ассоциативных массивов</a:t>
            </a:r>
            <a:r>
              <a:rPr lang="ru-RU" sz="2200" i="1" dirty="0" smtClean="0"/>
              <a:t>. </a:t>
            </a:r>
            <a:r>
              <a:rPr lang="ru-RU" sz="2200" b="1" i="1" dirty="0" smtClean="0"/>
              <a:t>Функции могут передаваться в качестве параметров другим функциям.</a:t>
            </a:r>
            <a:endParaRPr lang="ru-RU" sz="2200" b="1" i="1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504" y="1052736"/>
            <a:ext cx="4062480" cy="345638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844824"/>
            <a:ext cx="3528392" cy="175303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4860032" y="2996952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55576" y="5013176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Идея функций заключается в следующем: </a:t>
            </a:r>
            <a:r>
              <a:rPr lang="ru-RU" sz="2400" b="1" i="1" dirty="0" smtClean="0"/>
              <a:t>зачем писать многократно одно и тоже, лучше сказать программе: я уже такое писал, возьми и повтори здесь, там, и еще вот там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988" y="2036402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75048" y="260648"/>
            <a:ext cx="8245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Функция</a:t>
            </a:r>
            <a:r>
              <a:rPr lang="ru-RU" sz="2400" i="1" dirty="0" smtClean="0"/>
              <a:t> – фрагмент кода, у которого есть имя, который можно вызывать из любого места в программе.  </a:t>
            </a:r>
            <a:r>
              <a:rPr lang="ru-RU" sz="2400" b="1" i="1" dirty="0" smtClean="0"/>
              <a:t>Функции</a:t>
            </a:r>
            <a:r>
              <a:rPr lang="ru-RU" sz="2400" i="1" dirty="0" smtClean="0"/>
              <a:t> уменьшают количество кода в программе, код функции пишется один раз, используется многократно.  </a:t>
            </a:r>
            <a:endParaRPr lang="uk-UA" sz="2400" i="1" dirty="0"/>
          </a:p>
        </p:txBody>
      </p:sp>
      <p:pic>
        <p:nvPicPr>
          <p:cNvPr id="51202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89956"/>
            <a:ext cx="1395400" cy="3078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Функции на практике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44070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3175808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 smtClean="0"/>
              <a:t>setTimeout</a:t>
            </a:r>
            <a:r>
              <a:rPr lang="en-US" sz="3000" dirty="0" smtClean="0"/>
              <a:t>(</a:t>
            </a:r>
            <a:r>
              <a:rPr lang="en-US" sz="3000" b="1" i="1" dirty="0" err="1" smtClean="0"/>
              <a:t>some_function</a:t>
            </a:r>
            <a:r>
              <a:rPr lang="en-US" sz="3000" dirty="0" smtClean="0"/>
              <a:t>, </a:t>
            </a:r>
            <a:r>
              <a:rPr lang="en-US" sz="3000" b="1" i="1" dirty="0" smtClean="0"/>
              <a:t>delay</a:t>
            </a:r>
            <a:r>
              <a:rPr lang="en-US" sz="3000" dirty="0" smtClean="0"/>
              <a:t>) </a:t>
            </a:r>
            <a:r>
              <a:rPr lang="ru-RU" sz="3000" dirty="0" smtClean="0"/>
              <a:t> </a:t>
            </a:r>
            <a:r>
              <a:rPr lang="en-US" sz="3000" dirty="0" smtClean="0"/>
              <a:t>– </a:t>
            </a:r>
            <a:r>
              <a:rPr lang="ru-RU" sz="3000" dirty="0" smtClean="0"/>
              <a:t> вызовет функцию </a:t>
            </a:r>
            <a:r>
              <a:rPr lang="en-US" sz="3000" b="1" i="1" dirty="0" err="1" smtClean="0"/>
              <a:t>some_function</a:t>
            </a:r>
            <a:r>
              <a:rPr lang="ru-RU" sz="3000" dirty="0" smtClean="0"/>
              <a:t> через </a:t>
            </a:r>
            <a:r>
              <a:rPr lang="en-US" sz="3000" b="1" i="1" dirty="0" smtClean="0"/>
              <a:t>delay</a:t>
            </a:r>
            <a:r>
              <a:rPr lang="en-US" sz="3000" dirty="0" smtClean="0"/>
              <a:t> </a:t>
            </a:r>
            <a:r>
              <a:rPr lang="ru-RU" sz="3000" dirty="0" smtClean="0"/>
              <a:t>миллисекунд. Сделает это один раз.</a:t>
            </a:r>
            <a:endParaRPr lang="ru-RU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658360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 smtClean="0"/>
              <a:t>setInterval</a:t>
            </a:r>
            <a:r>
              <a:rPr lang="en-US" sz="3000" dirty="0" smtClean="0"/>
              <a:t>(</a:t>
            </a:r>
            <a:r>
              <a:rPr lang="en-US" sz="3000" b="1" i="1" dirty="0" err="1" smtClean="0"/>
              <a:t>some_function</a:t>
            </a:r>
            <a:r>
              <a:rPr lang="en-US" sz="3000" dirty="0" smtClean="0"/>
              <a:t>, </a:t>
            </a:r>
            <a:r>
              <a:rPr lang="en-US" sz="3000" b="1" i="1" dirty="0" smtClean="0"/>
              <a:t>delay</a:t>
            </a:r>
            <a:r>
              <a:rPr lang="en-US" sz="3000" dirty="0" smtClean="0"/>
              <a:t>) </a:t>
            </a:r>
            <a:r>
              <a:rPr lang="ru-RU" sz="3000" dirty="0" smtClean="0"/>
              <a:t> </a:t>
            </a:r>
            <a:r>
              <a:rPr lang="en-US" sz="3000" dirty="0" smtClean="0"/>
              <a:t>– </a:t>
            </a:r>
            <a:r>
              <a:rPr lang="ru-RU" sz="3000" dirty="0" smtClean="0"/>
              <a:t> вызовет функцию </a:t>
            </a:r>
            <a:r>
              <a:rPr lang="en-US" sz="3000" b="1" i="1" dirty="0" err="1" smtClean="0"/>
              <a:t>some_function</a:t>
            </a:r>
            <a:r>
              <a:rPr lang="ru-RU" sz="3000" dirty="0" smtClean="0"/>
              <a:t> через </a:t>
            </a:r>
            <a:r>
              <a:rPr lang="en-US" sz="3000" b="1" i="1" dirty="0" smtClean="0"/>
              <a:t>delay</a:t>
            </a:r>
            <a:r>
              <a:rPr lang="en-US" sz="3000" dirty="0" smtClean="0"/>
              <a:t> </a:t>
            </a:r>
            <a:r>
              <a:rPr lang="ru-RU" sz="3000" dirty="0" smtClean="0"/>
              <a:t>миллисекунд. И будет повторять вызов каждые </a:t>
            </a:r>
            <a:r>
              <a:rPr lang="en-US" sz="3000" b="1" i="1" dirty="0" smtClean="0"/>
              <a:t>delay</a:t>
            </a:r>
            <a:r>
              <a:rPr lang="en-US" sz="3000" dirty="0" smtClean="0"/>
              <a:t> </a:t>
            </a:r>
            <a:r>
              <a:rPr lang="ru-RU" sz="3000" dirty="0" smtClean="0"/>
              <a:t>миллисекунд.</a:t>
            </a:r>
            <a:endParaRPr lang="ru-RU" sz="30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Таймеры</a:t>
            </a:r>
            <a:r>
              <a:rPr lang="en-US" sz="3600" b="1" dirty="0" smtClean="0"/>
              <a:t> </a:t>
            </a:r>
            <a:r>
              <a:rPr lang="ru-RU" sz="3600" b="1" dirty="0" smtClean="0"/>
              <a:t>и функции в </a:t>
            </a:r>
            <a:r>
              <a:rPr lang="en-US" sz="3600" b="1" dirty="0" smtClean="0"/>
              <a:t>JavaScript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19675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920502"/>
            <a:ext cx="4267200" cy="20764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Массивы и метод </a:t>
            </a:r>
            <a:r>
              <a:rPr lang="en-US" sz="3600" b="1" dirty="0" smtClean="0"/>
              <a:t>.sort()</a:t>
            </a:r>
            <a:endParaRPr lang="uk-UA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4914567" cy="36004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5576" y="479047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Методу </a:t>
            </a:r>
            <a:r>
              <a:rPr lang="en-US" b="1" i="1" dirty="0" smtClean="0"/>
              <a:t>.sort()</a:t>
            </a:r>
            <a:r>
              <a:rPr lang="ru-RU" b="1" i="1" dirty="0" smtClean="0"/>
              <a:t> </a:t>
            </a:r>
            <a:r>
              <a:rPr lang="ru-RU" i="1" dirty="0" smtClean="0"/>
              <a:t>классических массивов можно передать функцию которая «подскажет» браузеру как сравнивать два элемента между собой.</a:t>
            </a:r>
            <a:r>
              <a:rPr lang="en-US" i="1" dirty="0" smtClean="0"/>
              <a:t> </a:t>
            </a:r>
            <a:r>
              <a:rPr lang="ru-RU" i="1" dirty="0" smtClean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  <a:endParaRPr lang="ru-RU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204864"/>
            <a:ext cx="4151164" cy="129614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446826" y="6237312"/>
            <a:ext cx="7869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4"/>
              </a:rPr>
              <a:t>https://</a:t>
            </a:r>
            <a:r>
              <a:rPr lang="ru-RU" sz="2000" b="1" dirty="0" smtClean="0">
                <a:hlinkClick r:id="rId4"/>
              </a:rPr>
              <a:t>learn.javascript.ru/array-methods#сортировка-метод-sort-fn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Перебирающий методы</a:t>
            </a:r>
            <a:r>
              <a:rPr lang="en-US" sz="2400" b="1" dirty="0" smtClean="0"/>
              <a:t> </a:t>
            </a:r>
            <a:r>
              <a:rPr lang="ru-RU" sz="2400" b="1" dirty="0" smtClean="0"/>
              <a:t>классического</a:t>
            </a:r>
            <a:r>
              <a:rPr lang="en-US" sz="2400" b="1" dirty="0" smtClean="0"/>
              <a:t> </a:t>
            </a:r>
            <a:r>
              <a:rPr lang="ru-RU" sz="2400" b="1" dirty="0" smtClean="0"/>
              <a:t>массива</a:t>
            </a:r>
            <a:r>
              <a:rPr lang="en-US" sz="2400" b="1" dirty="0" smtClean="0"/>
              <a:t> .</a:t>
            </a:r>
            <a:r>
              <a:rPr lang="en-US" sz="2400" b="1" dirty="0" err="1" smtClean="0"/>
              <a:t>forEach</a:t>
            </a:r>
            <a:r>
              <a:rPr lang="ru-RU" sz="2400" b="1" dirty="0" smtClean="0"/>
              <a:t>()</a:t>
            </a:r>
            <a:endParaRPr lang="uk-UA" sz="24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720" y="6135687"/>
            <a:ext cx="549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</a:t>
            </a:r>
            <a:r>
              <a:rPr lang="ru-RU" sz="2400" b="1" dirty="0" smtClean="0">
                <a:hlinkClick r:id="rId2"/>
              </a:rPr>
              <a:t>learn.javascript.ru/array-iteration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19" y="980728"/>
            <a:ext cx="6988473" cy="213265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043609" y="3284984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Функция переданная методу </a:t>
            </a:r>
            <a:r>
              <a:rPr lang="en-US" sz="2000" b="1" i="1" dirty="0" smtClean="0"/>
              <a:t>.</a:t>
            </a:r>
            <a:r>
              <a:rPr lang="en-US" sz="2000" b="1" i="1" dirty="0" err="1" smtClean="0"/>
              <a:t>forEach</a:t>
            </a:r>
            <a:r>
              <a:rPr lang="en-US" sz="2000" b="1" i="1" dirty="0" smtClean="0"/>
              <a:t>() </a:t>
            </a:r>
            <a:r>
              <a:rPr lang="ru-RU" sz="2000" i="1" dirty="0" smtClean="0"/>
              <a:t>классического массива будет применена к каждому элемента.</a:t>
            </a:r>
            <a:r>
              <a:rPr lang="en-US" sz="2000" i="1" dirty="0" smtClean="0"/>
              <a:t> </a:t>
            </a:r>
            <a:r>
              <a:rPr lang="ru-RU" sz="2000" i="1" dirty="0" smtClean="0"/>
              <a:t>Функция принимает три параметра, которые получают сам элемент (для которого вызывается функция), его индекс в массиве, и ссылка на сам массив.</a:t>
            </a:r>
            <a:endParaRPr lang="ru-RU" sz="2000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790" y="3216746"/>
            <a:ext cx="2590800" cy="287655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Перебирающий методы</a:t>
            </a:r>
            <a:r>
              <a:rPr lang="en-US" sz="2400" b="1" dirty="0" smtClean="0"/>
              <a:t> </a:t>
            </a:r>
            <a:r>
              <a:rPr lang="ru-RU" sz="2400" b="1" dirty="0" smtClean="0"/>
              <a:t>классического</a:t>
            </a:r>
            <a:r>
              <a:rPr lang="en-US" sz="2400" b="1" dirty="0" smtClean="0"/>
              <a:t> </a:t>
            </a:r>
            <a:r>
              <a:rPr lang="ru-RU" sz="2400" b="1" dirty="0" smtClean="0"/>
              <a:t>массива</a:t>
            </a:r>
            <a:r>
              <a:rPr lang="en-US" sz="2400" b="1" dirty="0" smtClean="0"/>
              <a:t> .filter</a:t>
            </a:r>
            <a:r>
              <a:rPr lang="ru-RU" sz="2400" b="1" dirty="0" smtClean="0"/>
              <a:t>()</a:t>
            </a:r>
            <a:endParaRPr lang="uk-UA" sz="24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720" y="6135687"/>
            <a:ext cx="549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</a:t>
            </a:r>
            <a:r>
              <a:rPr lang="ru-RU" sz="2400" b="1" dirty="0" smtClean="0">
                <a:hlinkClick r:id="rId2"/>
              </a:rPr>
              <a:t>learn.javascript.ru/array-iteration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880" y="4310522"/>
            <a:ext cx="7848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Метод </a:t>
            </a:r>
            <a:r>
              <a:rPr lang="en-US" sz="2000" b="1" i="1" dirty="0" smtClean="0"/>
              <a:t>.filter() </a:t>
            </a:r>
            <a:r>
              <a:rPr lang="ru-RU" sz="2000" i="1" dirty="0" smtClean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  <a:endParaRPr lang="ru-RU" sz="20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0" y="948060"/>
            <a:ext cx="6483722" cy="269696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971227"/>
            <a:ext cx="3645342" cy="93919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4064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Перебирающий методы</a:t>
            </a:r>
            <a:r>
              <a:rPr lang="en-US" sz="2400" b="1" dirty="0" smtClean="0"/>
              <a:t> </a:t>
            </a:r>
            <a:r>
              <a:rPr lang="ru-RU" sz="2400" b="1" dirty="0" smtClean="0"/>
              <a:t>классического</a:t>
            </a:r>
            <a:r>
              <a:rPr lang="en-US" sz="2400" b="1" dirty="0" smtClean="0"/>
              <a:t> </a:t>
            </a:r>
            <a:r>
              <a:rPr lang="ru-RU" sz="2400" b="1" dirty="0" smtClean="0"/>
              <a:t>массива</a:t>
            </a:r>
            <a:r>
              <a:rPr lang="en-US" sz="2400" b="1" dirty="0" smtClean="0"/>
              <a:t> .map</a:t>
            </a:r>
            <a:r>
              <a:rPr lang="ru-RU" sz="2400" b="1" dirty="0" smtClean="0"/>
              <a:t>()</a:t>
            </a:r>
            <a:endParaRPr lang="uk-UA" sz="24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720" y="6135687"/>
            <a:ext cx="549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</a:t>
            </a:r>
            <a:r>
              <a:rPr lang="ru-RU" sz="2400" b="1" dirty="0" smtClean="0">
                <a:hlinkClick r:id="rId2"/>
              </a:rPr>
              <a:t>learn.javascript.ru/array-iteration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880" y="4310522"/>
            <a:ext cx="7848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Метод </a:t>
            </a:r>
            <a:r>
              <a:rPr lang="en-US" sz="2000" b="1" i="1" dirty="0" smtClean="0"/>
              <a:t>.map() </a:t>
            </a:r>
            <a:r>
              <a:rPr lang="ru-RU" sz="2000" i="1" dirty="0" smtClean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  <a:endParaRPr lang="ru-RU" sz="2000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33017"/>
            <a:ext cx="6439554" cy="27400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031134"/>
            <a:ext cx="4083767" cy="87333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8692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Перебирающий методы</a:t>
            </a:r>
            <a:r>
              <a:rPr lang="en-US" sz="2400" b="1" dirty="0" smtClean="0"/>
              <a:t> </a:t>
            </a:r>
            <a:r>
              <a:rPr lang="ru-RU" sz="2400" b="1" dirty="0" smtClean="0"/>
              <a:t>классического</a:t>
            </a:r>
            <a:r>
              <a:rPr lang="en-US" sz="2400" b="1" dirty="0" smtClean="0"/>
              <a:t> </a:t>
            </a:r>
            <a:r>
              <a:rPr lang="ru-RU" sz="2400" b="1" dirty="0" smtClean="0"/>
              <a:t>массива</a:t>
            </a:r>
            <a:r>
              <a:rPr lang="en-US" sz="2400" b="1" dirty="0" smtClean="0"/>
              <a:t> .reduce</a:t>
            </a:r>
            <a:r>
              <a:rPr lang="ru-RU" sz="2400" b="1" dirty="0" smtClean="0"/>
              <a:t>()</a:t>
            </a:r>
            <a:endParaRPr lang="uk-UA" sz="24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720" y="6135687"/>
            <a:ext cx="549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</a:t>
            </a:r>
            <a:r>
              <a:rPr lang="ru-RU" sz="2400" b="1" dirty="0" smtClean="0">
                <a:hlinkClick r:id="rId2"/>
              </a:rPr>
              <a:t>learn.javascript.ru/array-iteration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32349"/>
            <a:ext cx="6984776" cy="28827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67545" y="4365104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Метод </a:t>
            </a:r>
            <a:r>
              <a:rPr lang="en-US" b="1" i="1" dirty="0" smtClean="0"/>
              <a:t>.reduce()</a:t>
            </a:r>
            <a:r>
              <a:rPr lang="ru-RU" b="1" i="1" dirty="0" smtClean="0"/>
              <a:t> </a:t>
            </a:r>
            <a:r>
              <a:rPr lang="ru-RU" i="1" dirty="0" smtClean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 </a:t>
            </a:r>
            <a:r>
              <a:rPr lang="en-US" b="1" i="1" dirty="0"/>
              <a:t>.reduce</a:t>
            </a:r>
            <a:r>
              <a:rPr lang="en-US" b="1" i="1" dirty="0" smtClean="0"/>
              <a:t>()</a:t>
            </a:r>
            <a:r>
              <a:rPr lang="ru-RU" b="1" i="1" dirty="0" smtClean="0"/>
              <a:t> </a:t>
            </a:r>
            <a:r>
              <a:rPr lang="ru-RU" i="1" dirty="0" smtClean="0"/>
              <a:t>возвращает самое последнее «промежуточное значение» </a:t>
            </a:r>
            <a:endParaRPr lang="ru-RU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273374"/>
            <a:ext cx="3435760" cy="92215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15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200060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48705" y="6222503"/>
            <a:ext cx="623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hlinkClick r:id="rId2"/>
              </a:rPr>
              <a:t>https://</a:t>
            </a:r>
            <a:r>
              <a:rPr lang="en-US" sz="2400" b="1" dirty="0">
                <a:hlinkClick r:id="rId2"/>
              </a:rPr>
              <a:t>uk.wikipedia.org/wiki/</a:t>
            </a:r>
            <a:r>
              <a:rPr lang="ru-RU" sz="2400" b="1" dirty="0" err="1" smtClean="0">
                <a:hlinkClick r:id="rId2"/>
              </a:rPr>
              <a:t>Алгоритм_Луна</a:t>
            </a:r>
            <a:endParaRPr lang="ru-RU" sz="2400" b="1" dirty="0"/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08" y="980728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2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Алгоритм Луна проверяет контрольную сумму числа, широко применяется для проверки корректности номера банковских карт</a:t>
            </a:r>
            <a:r>
              <a:rPr lang="ru-RU" sz="2400" i="1" dirty="0" smtClean="0"/>
              <a:t>.</a:t>
            </a:r>
          </a:p>
          <a:p>
            <a:pPr algn="just"/>
            <a:endParaRPr lang="en-US" sz="2400" i="1" dirty="0" smtClean="0"/>
          </a:p>
          <a:p>
            <a:pPr algn="just"/>
            <a:r>
              <a:rPr lang="ru-RU" sz="2400" b="1" dirty="0" smtClean="0"/>
              <a:t>Задача: </a:t>
            </a:r>
            <a:r>
              <a:rPr lang="ru-RU" sz="2400" dirty="0" smtClean="0"/>
              <a:t>пользователь вводит номер банковской карты, необходимо проверить не ошибся ли он.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87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66860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Функции – называют подпрограммами 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44516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Функция</a:t>
            </a:r>
            <a:r>
              <a:rPr lang="ru-RU" sz="2400" i="1" dirty="0" smtClean="0"/>
              <a:t> – программа в программе. Как и у программы в целом задача функции получить данные на входе и дать результат на выходе. При этом как функция устроена внутри не так важно.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45096" y="2231576"/>
            <a:ext cx="2304256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i="1" dirty="0" smtClean="0"/>
              <a:t>Функция</a:t>
            </a:r>
            <a:endParaRPr lang="uk-UA" sz="3600" i="1" dirty="0"/>
          </a:p>
        </p:txBody>
      </p:sp>
      <p:pic>
        <p:nvPicPr>
          <p:cNvPr id="9" name="Picture 2" descr="http://rocksoft.com.my/images/doc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95572"/>
            <a:ext cx="1368152" cy="1368152"/>
          </a:xfrm>
          <a:prstGeom prst="rect">
            <a:avLst/>
          </a:prstGeom>
          <a:noFill/>
        </p:spPr>
      </p:pic>
      <p:pic>
        <p:nvPicPr>
          <p:cNvPr id="10" name="Picture 4" descr="http://www.iconshock.com/img_jpg/REALVISTA/business/jpg/256/group_data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6706" y="2087560"/>
            <a:ext cx="1584176" cy="1584176"/>
          </a:xfrm>
          <a:prstGeom prst="rect">
            <a:avLst/>
          </a:prstGeom>
          <a:noFill/>
        </p:spPr>
      </p:pic>
      <p:sp>
        <p:nvSpPr>
          <p:cNvPr id="11" name="Стрелка вправо 10"/>
          <p:cNvSpPr/>
          <p:nvPr/>
        </p:nvSpPr>
        <p:spPr>
          <a:xfrm>
            <a:off x="2532384" y="2735632"/>
            <a:ext cx="576064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елка вправо 11"/>
          <p:cNvSpPr/>
          <p:nvPr/>
        </p:nvSpPr>
        <p:spPr>
          <a:xfrm>
            <a:off x="6086000" y="2735632"/>
            <a:ext cx="504056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467544" y="197768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задание №1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736196"/>
            <a:ext cx="3102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>
                <a:solidFill>
                  <a:srgbClr val="0070C0"/>
                </a:solidFill>
              </a:rPr>
              <a:t>Массив </a:t>
            </a:r>
            <a:r>
              <a:rPr lang="en-US" sz="2800" b="1" i="1" dirty="0" smtClean="0">
                <a:solidFill>
                  <a:srgbClr val="0070C0"/>
                </a:solidFill>
              </a:rPr>
              <a:t>arguments</a:t>
            </a:r>
            <a:r>
              <a:rPr lang="en-US" sz="2800" i="1" dirty="0" smtClean="0">
                <a:solidFill>
                  <a:srgbClr val="0070C0"/>
                </a:solidFill>
              </a:rPr>
              <a:t> 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0790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В </a:t>
            </a:r>
            <a:r>
              <a:rPr lang="en-US" sz="2800" b="1" i="1" dirty="0" smtClean="0"/>
              <a:t>JavaScript </a:t>
            </a:r>
            <a:r>
              <a:rPr lang="ru-RU" sz="2800" i="1" dirty="0" smtClean="0"/>
              <a:t>есть возможность в теле функции обработать любое количество параметров, которые при вызове ей будет переданы.</a:t>
            </a:r>
            <a:endParaRPr lang="ru-RU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Как это сделать?</a:t>
            </a:r>
            <a:endParaRPr lang="ru-RU" sz="2800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54116" y="3736196"/>
            <a:ext cx="3732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>
                <a:solidFill>
                  <a:srgbClr val="7030A0"/>
                </a:solidFill>
              </a:rPr>
              <a:t>Оператор</a:t>
            </a:r>
            <a:r>
              <a:rPr lang="en-US" sz="2800" i="1" dirty="0" smtClean="0">
                <a:solidFill>
                  <a:srgbClr val="7030A0"/>
                </a:solidFill>
              </a:rPr>
              <a:t> </a:t>
            </a:r>
            <a:r>
              <a:rPr lang="en-US" sz="2800" b="1" i="1" dirty="0" smtClean="0">
                <a:solidFill>
                  <a:srgbClr val="7030A0"/>
                </a:solidFill>
              </a:rPr>
              <a:t>spread</a:t>
            </a:r>
            <a:r>
              <a:rPr lang="ru-RU" sz="2800" b="1" i="1" dirty="0" smtClean="0">
                <a:solidFill>
                  <a:srgbClr val="7030A0"/>
                </a:solidFill>
              </a:rPr>
              <a:t> </a:t>
            </a:r>
            <a:r>
              <a:rPr lang="ru-RU" sz="2800" i="1" dirty="0" smtClean="0">
                <a:solidFill>
                  <a:srgbClr val="7030A0"/>
                </a:solidFill>
              </a:rPr>
              <a:t>«…» </a:t>
            </a:r>
            <a:r>
              <a:rPr lang="en-US" sz="2800" i="1" dirty="0" smtClean="0">
                <a:solidFill>
                  <a:srgbClr val="7030A0"/>
                </a:solidFill>
              </a:rPr>
              <a:t> 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2" y="4168244"/>
            <a:ext cx="18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ECMAScript-2015</a:t>
            </a:r>
            <a:endParaRPr lang="ru-RU" b="1" i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94116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Узнайте как они работают и как их применять.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231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467544" y="197768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задание №2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8409" y="2620069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В </a:t>
            </a:r>
            <a:r>
              <a:rPr lang="en-US" sz="2800" b="1" i="1" dirty="0" smtClean="0"/>
              <a:t>JavaScript </a:t>
            </a:r>
            <a:r>
              <a:rPr lang="ru-RU" sz="2800" i="1" dirty="0" smtClean="0"/>
              <a:t>есть перебирающие методы классических массивов </a:t>
            </a:r>
            <a:r>
              <a:rPr lang="en-US" sz="2800" b="1" i="1" dirty="0" smtClean="0"/>
              <a:t>.every()</a:t>
            </a:r>
            <a:r>
              <a:rPr lang="ru-RU" sz="2800" b="1" i="1" dirty="0" smtClean="0"/>
              <a:t> и</a:t>
            </a:r>
            <a:r>
              <a:rPr lang="en-US" sz="2800" b="1" i="1" dirty="0" smtClean="0"/>
              <a:t> .some() </a:t>
            </a:r>
            <a:r>
              <a:rPr lang="ru-RU" sz="2800" i="1" dirty="0" smtClean="0"/>
              <a:t>узнайте чем они могут быть полезны </a:t>
            </a:r>
            <a:endParaRPr lang="ru-RU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3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341784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задание №3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1196752"/>
            <a:ext cx="7776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i="1" dirty="0"/>
              <a:t>Написать скрипт которые будет словами </a:t>
            </a:r>
            <a:r>
              <a:rPr lang="ru-RU" sz="3200" i="1" dirty="0" smtClean="0"/>
              <a:t>записывать целое число которое ввёл пользователь </a:t>
            </a:r>
            <a:r>
              <a:rPr lang="ru-RU" sz="3200" i="1" dirty="0"/>
              <a:t>в пределах от 1 до </a:t>
            </a:r>
            <a:r>
              <a:rPr lang="ru-RU" sz="3200" i="1" dirty="0" smtClean="0"/>
              <a:t>999. </a:t>
            </a:r>
            <a:r>
              <a:rPr lang="ru-RU" sz="3200" i="1" dirty="0"/>
              <a:t>Например </a:t>
            </a:r>
            <a:r>
              <a:rPr lang="ru-RU" sz="3200" i="1" dirty="0" smtClean="0"/>
              <a:t>643 </a:t>
            </a:r>
            <a:r>
              <a:rPr lang="ru-RU" sz="3200" i="1" dirty="0"/>
              <a:t>=</a:t>
            </a:r>
            <a:r>
              <a:rPr lang="en-US" sz="3200" i="1" dirty="0"/>
              <a:t>&gt; </a:t>
            </a:r>
            <a:r>
              <a:rPr lang="ru-RU" sz="3200" i="1" dirty="0" smtClean="0"/>
              <a:t>«шестьсот </a:t>
            </a:r>
            <a:r>
              <a:rPr lang="ru-RU" sz="3200" i="1" dirty="0"/>
              <a:t>сорок три».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4149080"/>
            <a:ext cx="7869560" cy="12003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Дополнительное условие: </a:t>
            </a:r>
            <a:r>
              <a:rPr lang="ru-RU" sz="2400" i="1" dirty="0" smtClean="0"/>
              <a:t>добавлять слово гривен, гривна и т.д. в зависимости от необходимого склонения.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4945" y="188640"/>
            <a:ext cx="4954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№</a:t>
            </a:r>
            <a:r>
              <a:rPr lang="en-US" sz="3600" b="1" dirty="0" smtClean="0"/>
              <a:t>4</a:t>
            </a:r>
            <a:endParaRPr lang="ru-RU" sz="36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95536" y="1196752"/>
            <a:ext cx="84249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/>
              <a:t>Расшифровка ИНН </a:t>
            </a:r>
            <a:r>
              <a:rPr lang="en-US" sz="2800" b="1" i="1" dirty="0" smtClean="0"/>
              <a:t>v.2</a:t>
            </a:r>
            <a:endParaRPr lang="ru-RU" sz="2800" b="1" i="1" dirty="0" smtClean="0"/>
          </a:p>
          <a:p>
            <a:pPr algn="ctr"/>
            <a:endParaRPr lang="ru-RU" sz="2000" b="1" i="1" dirty="0" smtClean="0"/>
          </a:p>
          <a:p>
            <a:pPr algn="ctr"/>
            <a:r>
              <a:rPr lang="ru-RU" sz="2000" i="1" dirty="0" smtClean="0"/>
              <a:t>Человек вводит свой ИНН, определить нет ли ошибки в коде</a:t>
            </a:r>
            <a:r>
              <a:rPr lang="en-US" sz="2000" i="1" dirty="0"/>
              <a:t>.</a:t>
            </a:r>
            <a:r>
              <a:rPr lang="ru-RU" sz="2000" i="1" dirty="0" smtClean="0"/>
              <a:t> </a:t>
            </a:r>
          </a:p>
          <a:p>
            <a:pPr algn="ctr"/>
            <a:endParaRPr lang="ru-RU" sz="2000" b="1" i="1" dirty="0" smtClean="0"/>
          </a:p>
        </p:txBody>
      </p:sp>
      <p:pic>
        <p:nvPicPr>
          <p:cNvPr id="1026" name="Picture 2" descr="http://alt-brayer.ua/wp-content/uploads/2015/10/%D0%BD%D0%B0%D0%BB%D0%BE%D0%B3%D0%BE%D0%B2%D1%8B%D0%B9-%D0%BD%D0%BE%D0%BC%D0%B5%D1%80%D0%B4%D0%BB%D1%8F-%D0%B8%D0%BD%D0%BE%D1%81%D1%82%D1%80%D0%B0%D0%BD%D1%86%D0%B5%D0%B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3442"/>
            <a:ext cx="5715000" cy="338137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5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ru-RU" b="1" dirty="0" smtClean="0"/>
              <a:t>Функции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1560" y="1894180"/>
            <a:ext cx="8208912" cy="304698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С функциями мы уже сталкивались: </a:t>
            </a:r>
            <a:r>
              <a:rPr lang="en-US" sz="3200" b="1" dirty="0" smtClean="0"/>
              <a:t>alert()</a:t>
            </a:r>
            <a:r>
              <a:rPr lang="en-US" sz="3200" dirty="0" smtClean="0"/>
              <a:t>,</a:t>
            </a:r>
            <a:r>
              <a:rPr lang="en-US" sz="3200" b="1" dirty="0" smtClean="0"/>
              <a:t> prompt()</a:t>
            </a:r>
            <a:r>
              <a:rPr lang="en-US" sz="3200" dirty="0" smtClean="0"/>
              <a:t>,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parseInt</a:t>
            </a:r>
            <a:r>
              <a:rPr lang="en-US" sz="3200" b="1" dirty="0" smtClean="0"/>
              <a:t>()</a:t>
            </a:r>
            <a:r>
              <a:rPr lang="en-US" sz="3200" dirty="0" smtClean="0"/>
              <a:t> </a:t>
            </a:r>
            <a:r>
              <a:rPr lang="ru-RU" sz="3200" dirty="0" smtClean="0"/>
              <a:t>и т.д. Для нас это просто названия, мы не знаем как они устроены, но мы знаем, что передав ей определенные параметры мы получим на выходе ожидаемый результат.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753666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Основной отличительный знак </a:t>
            </a:r>
            <a:r>
              <a:rPr lang="ru-RU" sz="3200" b="1" i="1" dirty="0" smtClean="0"/>
              <a:t>функций</a:t>
            </a:r>
            <a:r>
              <a:rPr lang="ru-RU" sz="3200" i="1" dirty="0" smtClean="0"/>
              <a:t> – круглые скобки: </a:t>
            </a:r>
            <a:r>
              <a:rPr lang="en-US" sz="3200" b="1" i="1" dirty="0" smtClean="0">
                <a:solidFill>
                  <a:srgbClr val="0070C0"/>
                </a:solidFill>
              </a:rPr>
              <a:t>alert</a:t>
            </a:r>
            <a:r>
              <a:rPr lang="ru-RU" sz="3200" b="1" i="1" dirty="0" smtClean="0">
                <a:solidFill>
                  <a:srgbClr val="0070C0"/>
                </a:solidFill>
              </a:rPr>
              <a:t>() </a:t>
            </a:r>
            <a:r>
              <a:rPr lang="ru-RU" sz="3200" i="1" dirty="0" smtClean="0"/>
              <a:t>Круглые скобки делают сразу два дела: говорят браузеру что мы хотим </a:t>
            </a:r>
            <a:r>
              <a:rPr lang="ru-RU" sz="3200" b="1" i="1" dirty="0" smtClean="0"/>
              <a:t>выполнить</a:t>
            </a:r>
            <a:r>
              <a:rPr lang="ru-RU" sz="3200" i="1" dirty="0" smtClean="0"/>
              <a:t> </a:t>
            </a:r>
            <a:r>
              <a:rPr lang="ru-RU" sz="3200" b="1" i="1" dirty="0" smtClean="0"/>
              <a:t>функцию</a:t>
            </a:r>
            <a:r>
              <a:rPr lang="ru-RU" sz="3200" i="1" dirty="0" smtClean="0"/>
              <a:t> имя которой стоит перед скобками, и позволяет передать </a:t>
            </a:r>
            <a:r>
              <a:rPr lang="ru-RU" sz="3200" b="1" i="1" dirty="0" smtClean="0"/>
              <a:t>функции</a:t>
            </a:r>
            <a:r>
              <a:rPr lang="ru-RU" sz="3200" i="1" dirty="0" smtClean="0"/>
              <a:t> </a:t>
            </a:r>
            <a:r>
              <a:rPr lang="ru-RU" sz="3200" b="1" i="1" dirty="0" smtClean="0"/>
              <a:t>параметры</a:t>
            </a:r>
            <a:r>
              <a:rPr lang="ru-RU" sz="3200" i="1" dirty="0" smtClean="0"/>
              <a:t> (если они необходимы для работы функции): </a:t>
            </a:r>
            <a:endParaRPr lang="ru-RU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5796553"/>
            <a:ext cx="541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alert</a:t>
            </a: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sz="3200" b="1" dirty="0" smtClean="0"/>
              <a:t>“</a:t>
            </a:r>
            <a:r>
              <a:rPr lang="ru-RU" sz="3200" b="1" dirty="0" smtClean="0">
                <a:solidFill>
                  <a:srgbClr val="00B050"/>
                </a:solidFill>
              </a:rPr>
              <a:t>Сообщение на экран</a:t>
            </a:r>
            <a:r>
              <a:rPr lang="en-US" sz="3200" b="1" dirty="0" smtClean="0"/>
              <a:t>”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  <a:r>
              <a:rPr lang="en-US" sz="3200" b="1" dirty="0" smtClean="0"/>
              <a:t>;</a:t>
            </a:r>
            <a:endParaRPr lang="ru-RU" sz="3200" b="1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827584" y="4653136"/>
            <a:ext cx="2304256" cy="936104"/>
          </a:xfrm>
          <a:prstGeom prst="wedgeRectCallout">
            <a:avLst>
              <a:gd name="adj1" fmla="val 32035"/>
              <a:gd name="adj2" fmla="val 7324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Имя функции которую вызываем (выполняем).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3347864" y="4653136"/>
            <a:ext cx="2304256" cy="936104"/>
          </a:xfrm>
          <a:prstGeom prst="wedgeRectCallout">
            <a:avLst>
              <a:gd name="adj1" fmla="val -45678"/>
              <a:gd name="adj2" fmla="val 76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Скобки, признак того, что мы именно вызываем функцию.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5796136" y="4653136"/>
            <a:ext cx="2736304" cy="936104"/>
          </a:xfrm>
          <a:prstGeom prst="wedgeRectCallout">
            <a:avLst>
              <a:gd name="adj1" fmla="val -25836"/>
              <a:gd name="adj2" fmla="val 7731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Параметры функции (данные которые функция обрабатывает).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Заголовок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ru-RU" b="1" dirty="0" smtClean="0"/>
              <a:t>Функции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823352"/>
            <a:ext cx="4176464" cy="267765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</a:rPr>
              <a:t>Параметры функции (аргументы) </a:t>
            </a:r>
            <a:r>
              <a:rPr lang="ru-RU" sz="2400" dirty="0" smtClean="0"/>
              <a:t>– </a:t>
            </a:r>
            <a:r>
              <a:rPr lang="ru-RU" sz="2400" i="1" dirty="0" smtClean="0"/>
              <a:t>такие себе «</a:t>
            </a:r>
            <a:r>
              <a:rPr lang="ru-RU" sz="2400" b="1" i="1" dirty="0" smtClean="0"/>
              <a:t>переменные</a:t>
            </a:r>
            <a:r>
              <a:rPr lang="ru-RU" sz="2400" i="1" dirty="0" smtClean="0"/>
              <a:t>» которые передаются функции при каждом вызове, и могут влиять на результат её работы. </a:t>
            </a:r>
            <a:endParaRPr lang="ru-RU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836712"/>
            <a:ext cx="3600400" cy="26776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B050"/>
                </a:solidFill>
              </a:rPr>
              <a:t>Возвращаемое значение </a:t>
            </a:r>
            <a:r>
              <a:rPr lang="ru-RU" sz="2400" dirty="0" smtClean="0"/>
              <a:t>– </a:t>
            </a:r>
            <a:r>
              <a:rPr lang="ru-RU" sz="2400" i="1" dirty="0" smtClean="0"/>
              <a:t>возможность функции вернуть результат своей работы, при необходимости. Возврат делается оператором </a:t>
            </a:r>
            <a:r>
              <a:rPr lang="en-US" sz="2400" b="1" i="1" dirty="0" smtClean="0">
                <a:solidFill>
                  <a:srgbClr val="00B050"/>
                </a:solidFill>
              </a:rPr>
              <a:t>return</a:t>
            </a:r>
            <a:r>
              <a:rPr lang="en-US" sz="2400" i="1" dirty="0" smtClean="0"/>
              <a:t>.</a:t>
            </a:r>
            <a:endParaRPr lang="uk-UA" sz="2400" i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590872" y="-2738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Параметры функции и возвращаемое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значение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080" y="3933056"/>
            <a:ext cx="6290798" cy="208823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4427985" y="2194590"/>
            <a:ext cx="4257997" cy="3322642"/>
          </a:xfrm>
          <a:prstGeom prst="bentConnector3">
            <a:avLst>
              <a:gd name="adj1" fmla="val -5253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7" idx="1"/>
          </p:cNvCxnSpPr>
          <p:nvPr/>
        </p:nvCxnSpPr>
        <p:spPr>
          <a:xfrm rot="10800000" flipH="1" flipV="1">
            <a:off x="467543" y="2162180"/>
            <a:ext cx="1440161" cy="2058910"/>
          </a:xfrm>
          <a:prstGeom prst="bentConnector4">
            <a:avLst>
              <a:gd name="adj1" fmla="val -15873"/>
              <a:gd name="adj2" fmla="val 100093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Подробнее о параметрах функций</a:t>
            </a:r>
            <a:endParaRPr lang="uk-UA" sz="2800" i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40" y="5509681"/>
            <a:ext cx="7810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Параметры в функциях являются необязательными, все параметры которые не переданы функции (но предусмотренные заголовком устанавливаются как </a:t>
            </a:r>
            <a:r>
              <a:rPr lang="en-US" sz="2000" b="1" i="1" dirty="0" smtClean="0"/>
              <a:t>undefined</a:t>
            </a:r>
            <a:r>
              <a:rPr lang="ru-RU" sz="2000" i="1" dirty="0" smtClean="0"/>
              <a:t>)</a:t>
            </a:r>
            <a:r>
              <a:rPr lang="en-US" sz="2000" i="1" dirty="0" smtClean="0"/>
              <a:t>.</a:t>
            </a:r>
            <a:endParaRPr lang="ru-RU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4429561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smtClean="0"/>
              <a:t>Параметры</a:t>
            </a:r>
            <a:r>
              <a:rPr lang="ru-RU" sz="2000" i="1" dirty="0" smtClean="0"/>
              <a:t> внутри </a:t>
            </a:r>
            <a:r>
              <a:rPr lang="ru-RU" sz="2000" b="1" i="1" dirty="0" smtClean="0"/>
              <a:t>функции</a:t>
            </a:r>
            <a:r>
              <a:rPr lang="ru-RU" sz="2000" i="1" dirty="0" smtClean="0"/>
              <a:t> ведут себя как временные переменные, которые живут только пока </a:t>
            </a:r>
            <a:r>
              <a:rPr lang="ru-RU" sz="2000" b="1" i="1" dirty="0" smtClean="0"/>
              <a:t>функция выполняется</a:t>
            </a:r>
            <a:r>
              <a:rPr lang="ru-RU" sz="2000" i="1" dirty="0" smtClean="0"/>
              <a:t>, при старте им присваивается те значения которые </a:t>
            </a:r>
            <a:r>
              <a:rPr lang="ru-RU" sz="2000" b="1" i="1" dirty="0" smtClean="0"/>
              <a:t>переданы функции </a:t>
            </a:r>
            <a:r>
              <a:rPr lang="ru-RU" sz="2000" i="1" dirty="0" smtClean="0"/>
              <a:t>при вызове.</a:t>
            </a:r>
            <a:endParaRPr lang="uk-UA" sz="2000" i="1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69548"/>
            <a:ext cx="4593692" cy="318866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19971"/>
            <a:ext cx="3076526" cy="120497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529208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Параметры ф</a:t>
            </a:r>
            <a:r>
              <a:rPr kumimoji="0" lang="ru-RU" sz="4000" b="1" i="0" u="none" strike="noStrike" kern="1200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ункции</a:t>
            </a:r>
            <a:r>
              <a:rPr kumimoji="0" lang="en-US" sz="4000" b="1" i="0" u="none" strike="noStrike" kern="1200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4000" b="1" i="0" u="none" strike="noStrike" kern="1200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</a:t>
            </a:r>
            <a:r>
              <a:rPr kumimoji="0" lang="ru-RU" sz="4000" b="1" i="0" u="none" strike="noStrike" kern="1200" cap="none" spc="0" normalizeH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умолчанию</a:t>
            </a:r>
            <a:endParaRPr kumimoji="0" lang="en-US" sz="4000" b="1" i="0" u="none" strike="noStrike" kern="1200" cap="none" spc="0" normalizeH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baseline="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ECMAScript-2015</a:t>
            </a:r>
            <a:endParaRPr kumimoji="0" lang="ru-RU" sz="4000" b="1" i="0" u="none" strike="noStrike" kern="1200" cap="none" spc="0" normalizeH="0" baseline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261209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Можно указывать </a:t>
            </a:r>
            <a:r>
              <a:rPr lang="ru-RU" sz="2000" b="1" dirty="0" smtClean="0"/>
              <a:t>параметры</a:t>
            </a:r>
            <a:r>
              <a:rPr lang="ru-RU" sz="2000" dirty="0" smtClean="0"/>
              <a:t> по умолчанию через равенство. Параметр по умолчанию используется при отсутствующем аргументе или равном </a:t>
            </a:r>
            <a:r>
              <a:rPr lang="ru-RU" sz="2000" b="1" dirty="0" err="1" smtClean="0"/>
              <a:t>undefined</a:t>
            </a:r>
            <a:endParaRPr lang="uk-UA" sz="2000" b="1" i="1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4663" y="2420912"/>
            <a:ext cx="4115569" cy="252025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5301208"/>
            <a:ext cx="3371850" cy="7048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Подробнее о возвращаемых параметрах функций</a:t>
            </a:r>
            <a:endParaRPr lang="uk-UA" sz="2800" i="1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04428"/>
            <a:ext cx="4314825" cy="56769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700808"/>
            <a:ext cx="2828925" cy="11620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004048" y="3515524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Если в функции нет возвращаемого значения – считается что она возвращает </a:t>
            </a:r>
            <a:r>
              <a:rPr lang="en-US" sz="2400" b="1" i="1" dirty="0" smtClean="0"/>
              <a:t>undefined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1206</Words>
  <Application>Microsoft Office PowerPoint</Application>
  <PresentationFormat>Экран (4:3)</PresentationFormat>
  <Paragraphs>123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Arial</vt:lpstr>
      <vt:lpstr>Calibri</vt:lpstr>
      <vt:lpstr>Тема Office</vt:lpstr>
      <vt:lpstr>Презентация PowerPoint</vt:lpstr>
      <vt:lpstr>Презентация PowerPoint</vt:lpstr>
      <vt:lpstr>Функции – называют подпрограммами </vt:lpstr>
      <vt:lpstr>Функции</vt:lpstr>
      <vt:lpstr>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Какая польза от функций?</vt:lpstr>
      <vt:lpstr>Презентация PowerPoint</vt:lpstr>
      <vt:lpstr>Презентация PowerPoint</vt:lpstr>
      <vt:lpstr>Презентация PowerPoint</vt:lpstr>
      <vt:lpstr>Таймеры и функции в JavaScript</vt:lpstr>
      <vt:lpstr>Массивы и метод .sort()</vt:lpstr>
      <vt:lpstr>Перебирающий методы классического массива .forEach()</vt:lpstr>
      <vt:lpstr>Перебирающий методы классического массива .filter()</vt:lpstr>
      <vt:lpstr>Перебирающий методы классического массива .map()</vt:lpstr>
      <vt:lpstr>Перебирающий методы классического массива .reduce()</vt:lpstr>
      <vt:lpstr>Презентация PowerPoint</vt:lpstr>
      <vt:lpstr>Алгоритм Луна</vt:lpstr>
      <vt:lpstr>Презентация PowerPoint</vt:lpstr>
      <vt:lpstr>Домашнее задание №1</vt:lpstr>
      <vt:lpstr>Домашнее задание №2</vt:lpstr>
      <vt:lpstr>Домашнее задание №3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610</cp:revision>
  <dcterms:created xsi:type="dcterms:W3CDTF">2014-11-20T09:08:59Z</dcterms:created>
  <dcterms:modified xsi:type="dcterms:W3CDTF">2018-03-17T06:59:11Z</dcterms:modified>
</cp:coreProperties>
</file>