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7" r:id="rId2"/>
    <p:sldId id="388" r:id="rId3"/>
    <p:sldId id="387" r:id="rId4"/>
    <p:sldId id="337" r:id="rId5"/>
    <p:sldId id="344" r:id="rId6"/>
    <p:sldId id="345" r:id="rId7"/>
    <p:sldId id="338" r:id="rId8"/>
    <p:sldId id="346" r:id="rId9"/>
    <p:sldId id="347" r:id="rId10"/>
    <p:sldId id="365" r:id="rId11"/>
    <p:sldId id="349" r:id="rId12"/>
    <p:sldId id="352" r:id="rId13"/>
    <p:sldId id="353" r:id="rId14"/>
    <p:sldId id="354" r:id="rId15"/>
    <p:sldId id="355" r:id="rId16"/>
    <p:sldId id="356" r:id="rId17"/>
    <p:sldId id="376" r:id="rId18"/>
    <p:sldId id="357" r:id="rId19"/>
    <p:sldId id="341" r:id="rId20"/>
    <p:sldId id="386" r:id="rId21"/>
    <p:sldId id="360" r:id="rId22"/>
    <p:sldId id="382" r:id="rId23"/>
    <p:sldId id="394" r:id="rId24"/>
    <p:sldId id="393" r:id="rId25"/>
    <p:sldId id="383" r:id="rId26"/>
    <p:sldId id="389" r:id="rId27"/>
    <p:sldId id="373" r:id="rId28"/>
    <p:sldId id="390" r:id="rId29"/>
    <p:sldId id="374" r:id="rId30"/>
    <p:sldId id="395" r:id="rId31"/>
    <p:sldId id="375" r:id="rId3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7" autoAdjust="0"/>
    <p:restoredTop sz="95977" autoAdjust="0"/>
  </p:normalViewPr>
  <p:slideViewPr>
    <p:cSldViewPr>
      <p:cViewPr varScale="1">
        <p:scale>
          <a:sx n="111" d="100"/>
          <a:sy n="111" d="100"/>
        </p:scale>
        <p:origin x="156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22.03.2018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22.03.2018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22.03.2018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22.03.2018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22.03.2018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22.03.2018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22.03.2018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22.03.2018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22.03.2018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22.03.2018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22.03.2018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22.03.2018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22.03.2018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javascript.ru/datetime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1520" y="523420"/>
            <a:ext cx="8784976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600" b="1" dirty="0" smtClean="0">
                <a:solidFill>
                  <a:schemeClr val="bg1"/>
                </a:solidFill>
              </a:rPr>
              <a:t>Объекты</a:t>
            </a:r>
            <a:endParaRPr lang="uk-UA" sz="6600" b="1" dirty="0">
              <a:solidFill>
                <a:schemeClr val="bg1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347864" y="5805264"/>
            <a:ext cx="31387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www.courses.dp.ua</a:t>
            </a:r>
            <a:endParaRPr lang="uk-UA" sz="28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znamus.ru/images/image-23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132856"/>
            <a:ext cx="3810000" cy="2590800"/>
          </a:xfrm>
          <a:prstGeom prst="rect">
            <a:avLst/>
          </a:prstGeom>
          <a:noFill/>
        </p:spPr>
      </p:pic>
      <p:sp>
        <p:nvSpPr>
          <p:cNvPr id="9" name="Левая фигурная скобка 8"/>
          <p:cNvSpPr/>
          <p:nvPr/>
        </p:nvSpPr>
        <p:spPr>
          <a:xfrm>
            <a:off x="4427984" y="2276872"/>
            <a:ext cx="432048" cy="2088232"/>
          </a:xfrm>
          <a:prstGeom prst="leftBrac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6148" name="Picture 4" descr="http://www.reagent-ekb.ru/pic/mot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284984"/>
            <a:ext cx="2186445" cy="1121435"/>
          </a:xfrm>
          <a:prstGeom prst="rect">
            <a:avLst/>
          </a:prstGeom>
          <a:noFill/>
        </p:spPr>
      </p:pic>
      <p:pic>
        <p:nvPicPr>
          <p:cNvPr id="6150" name="Picture 6" descr="http://www.avtokuzov.net/static/images/goods_photos/2916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2204864"/>
            <a:ext cx="1513112" cy="649891"/>
          </a:xfrm>
          <a:prstGeom prst="rect">
            <a:avLst/>
          </a:prstGeom>
          <a:noFill/>
        </p:spPr>
      </p:pic>
      <p:pic>
        <p:nvPicPr>
          <p:cNvPr id="6152" name="Picture 8" descr="http://26.img.avito.st/640x480/111190172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6296" y="3140968"/>
            <a:ext cx="1041722" cy="1361728"/>
          </a:xfrm>
          <a:prstGeom prst="rect">
            <a:avLst/>
          </a:prstGeom>
          <a:noFill/>
        </p:spPr>
      </p:pic>
      <p:pic>
        <p:nvPicPr>
          <p:cNvPr id="6154" name="Picture 10" descr="http://mashintop.ru/userfiles/image/vyr_15206992314_(1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32240" y="1844824"/>
            <a:ext cx="1467166" cy="1113089"/>
          </a:xfrm>
          <a:prstGeom prst="rect">
            <a:avLst/>
          </a:prstGeom>
          <a:noFill/>
        </p:spPr>
      </p:pic>
      <p:sp>
        <p:nvSpPr>
          <p:cNvPr id="12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Заголовок 4"/>
          <p:cNvSpPr>
            <a:spLocks noGrp="1"/>
          </p:cNvSpPr>
          <p:nvPr>
            <p:ph type="title"/>
          </p:nvPr>
        </p:nvSpPr>
        <p:spPr>
          <a:xfrm>
            <a:off x="-1116632" y="18864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Объекты</a:t>
            </a:r>
            <a:endParaRPr lang="uk-UA" b="1" dirty="0"/>
          </a:p>
        </p:txBody>
      </p:sp>
      <p:sp>
        <p:nvSpPr>
          <p:cNvPr id="17" name="Левая фигурная скобка 16"/>
          <p:cNvSpPr/>
          <p:nvPr/>
        </p:nvSpPr>
        <p:spPr>
          <a:xfrm rot="5400000">
            <a:off x="5580112" y="2996952"/>
            <a:ext cx="504056" cy="3816424"/>
          </a:xfrm>
          <a:prstGeom prst="leftBrace">
            <a:avLst>
              <a:gd name="adj1" fmla="val 15117"/>
              <a:gd name="adj2" fmla="val 49251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1268" name="Picture 4" descr="http://clubturbo.ru/images/cms/data/000_2170_polnii_komplekt.jpe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16928" y="5229201"/>
            <a:ext cx="1435192" cy="108012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olid"/>
          </a:ln>
        </p:spPr>
      </p:pic>
      <p:sp>
        <p:nvSpPr>
          <p:cNvPr id="11270" name="AutoShape 6" descr="http://megabook.ru/stream/mediapreview?Key=%d0%a1%d0%b2%d0%b8%d0%bd%d0%b5%d1%86%20(%d1%85%d0%b8%d0%bc%d0%b8%d1%87%d0%b5%d1%81%d0%ba%d0%b8%d0%b9%20%d1%8d%d0%bb%d0%b5%d0%bc%d0%b5%d0%bd%d1%82)&amp;Width=20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72" name="AutoShape 8" descr="http://megabook.ru/stream/mediapreview?Key=%d0%a1%d0%b2%d0%b8%d0%bd%d0%b5%d1%86%20(%d1%85%d0%b8%d0%bc%d0%b8%d1%87%d0%b5%d1%81%d0%ba%d0%b8%d0%b9%20%d1%8d%d0%bb%d0%b5%d0%bc%d0%b5%d0%bd%d1%82)&amp;Width=20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274" name="Picture 10" descr="http://www.webelements.narod.ru/elements/pics/Pb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76256" y="332656"/>
            <a:ext cx="720080" cy="801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1276" name="Picture 12" descr="http://image.made-in-china.com/2f0j10FezTENOMkZlC/H2SO4-Sulfuric-Acid-93-98-.jpg"/>
          <p:cNvPicPr>
            <a:picLocks noChangeAspect="1" noChangeArrowheads="1"/>
          </p:cNvPicPr>
          <p:nvPr/>
        </p:nvPicPr>
        <p:blipFill>
          <a:blip r:embed="rId9" cstate="print"/>
          <a:srcRect l="44619" t="9843" r="24934" b="4921"/>
          <a:stretch>
            <a:fillRect/>
          </a:stretch>
        </p:blipFill>
        <p:spPr bwMode="auto">
          <a:xfrm>
            <a:off x="7840859" y="292914"/>
            <a:ext cx="403549" cy="90383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Прямоугольник 21"/>
          <p:cNvSpPr/>
          <p:nvPr/>
        </p:nvSpPr>
        <p:spPr>
          <a:xfrm>
            <a:off x="6732240" y="188640"/>
            <a:ext cx="1728192" cy="1080120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Левая фигурная скобка 22"/>
          <p:cNvSpPr/>
          <p:nvPr/>
        </p:nvSpPr>
        <p:spPr>
          <a:xfrm rot="16200000">
            <a:off x="7344308" y="584685"/>
            <a:ext cx="468052" cy="1980220"/>
          </a:xfrm>
          <a:prstGeom prst="lef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TextBox 23"/>
          <p:cNvSpPr txBox="1"/>
          <p:nvPr/>
        </p:nvSpPr>
        <p:spPr>
          <a:xfrm>
            <a:off x="611561" y="908720"/>
            <a:ext cx="47525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/>
              <a:t>Могут содержать в себе другие объекты.</a:t>
            </a:r>
            <a:endParaRPr lang="ru-RU" sz="2800" i="1" dirty="0"/>
          </a:p>
        </p:txBody>
      </p:sp>
      <p:pic>
        <p:nvPicPr>
          <p:cNvPr id="11278" name="Picture 14" descr="http://www.diy.ru/media/st/8f/e3/c1/25aa9ec06b381873f3d6a75af47251b610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97996" y="5229200"/>
            <a:ext cx="1582316" cy="10703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6" name="Прямоугольник 25"/>
          <p:cNvSpPr/>
          <p:nvPr/>
        </p:nvSpPr>
        <p:spPr>
          <a:xfrm>
            <a:off x="4067944" y="5085184"/>
            <a:ext cx="3456384" cy="1296144"/>
          </a:xfrm>
          <a:prstGeom prst="rect">
            <a:avLst/>
          </a:prstGeom>
          <a:noFill/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Заголовок 4"/>
          <p:cNvSpPr>
            <a:spLocks noGrp="1"/>
          </p:cNvSpPr>
          <p:nvPr>
            <p:ph type="title"/>
          </p:nvPr>
        </p:nvSpPr>
        <p:spPr>
          <a:xfrm>
            <a:off x="-144016" y="-99392"/>
            <a:ext cx="9324528" cy="710952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Объекты могут состоять из других объектов</a:t>
            </a:r>
            <a:endParaRPr lang="uk-UA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4581128"/>
            <a:ext cx="88569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i="1" dirty="0" smtClean="0"/>
              <a:t>Объекты</a:t>
            </a:r>
            <a:r>
              <a:rPr lang="ru-RU" sz="2000" i="1" dirty="0" smtClean="0"/>
              <a:t> могут состоять из множества других объектов</a:t>
            </a:r>
            <a:r>
              <a:rPr lang="en-US" sz="2000" i="1" dirty="0" smtClean="0"/>
              <a:t> (</a:t>
            </a:r>
            <a:r>
              <a:rPr lang="ru-RU" sz="2000" i="1" dirty="0" smtClean="0"/>
              <a:t>также как массив может содержать в своём составе другие массивы</a:t>
            </a:r>
            <a:r>
              <a:rPr lang="en-US" sz="2000" i="1" dirty="0" smtClean="0"/>
              <a:t>)</a:t>
            </a:r>
            <a:r>
              <a:rPr lang="ru-RU" sz="2000" i="1" dirty="0" smtClean="0"/>
              <a:t>. Обращаться к ним не составляет труда. Оператор точка «</a:t>
            </a:r>
            <a:r>
              <a:rPr lang="ru-RU" sz="2000" b="1" i="1" dirty="0" smtClean="0"/>
              <a:t>.</a:t>
            </a:r>
            <a:r>
              <a:rPr lang="ru-RU" sz="2000" i="1" dirty="0" smtClean="0"/>
              <a:t>» разделяет </a:t>
            </a:r>
            <a:r>
              <a:rPr lang="ru-RU" sz="2000" b="1" i="1" dirty="0" smtClean="0"/>
              <a:t>вложенный объект</a:t>
            </a:r>
            <a:r>
              <a:rPr lang="ru-RU" sz="2000" i="1" dirty="0" smtClean="0"/>
              <a:t> и </a:t>
            </a:r>
            <a:r>
              <a:rPr lang="ru-RU" sz="2000" b="1" i="1" dirty="0" smtClean="0"/>
              <a:t>объект «контейнер»</a:t>
            </a:r>
            <a:r>
              <a:rPr lang="ru-RU" sz="2000" i="1" dirty="0" smtClean="0"/>
              <a:t>. Такое разделение называют – цепочкой вызова, длинна такой цепочки ограничена только тем сколько объектов участвуют в «матрёшке».</a:t>
            </a:r>
            <a:endParaRPr lang="ru-RU" sz="2000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613765"/>
            <a:ext cx="7200800" cy="3967363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3016" y="3501008"/>
            <a:ext cx="5349464" cy="792088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213420" y="5733256"/>
            <a:ext cx="8229600" cy="504056"/>
          </a:xfrm>
        </p:spPr>
        <p:txBody>
          <a:bodyPr>
            <a:noAutofit/>
          </a:bodyPr>
          <a:lstStyle/>
          <a:p>
            <a:r>
              <a:rPr lang="ru-RU" sz="2300" i="1" dirty="0" smtClean="0"/>
              <a:t>Объекты, как и массивы – динамическая структура данных</a:t>
            </a:r>
            <a:endParaRPr lang="uk-UA" sz="2300" i="1" dirty="0"/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539552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Объекты / 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</a:t>
            </a:r>
            <a:r>
              <a:rPr kumimoji="0" lang="ru-RU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uk-U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6456049" cy="4176464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8" name="Скругленный прямоугольник 7"/>
          <p:cNvSpPr/>
          <p:nvPr/>
        </p:nvSpPr>
        <p:spPr>
          <a:xfrm>
            <a:off x="7452320" y="2708920"/>
            <a:ext cx="936104" cy="79208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?!?</a:t>
            </a:r>
            <a:endParaRPr lang="ru-RU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446856" y="5517232"/>
            <a:ext cx="8229600" cy="504056"/>
          </a:xfrm>
        </p:spPr>
        <p:txBody>
          <a:bodyPr>
            <a:noAutofit/>
          </a:bodyPr>
          <a:lstStyle/>
          <a:p>
            <a:r>
              <a:rPr lang="en-US" sz="3200" b="1" i="1" dirty="0" smtClean="0"/>
              <a:t>null</a:t>
            </a:r>
            <a:r>
              <a:rPr lang="en-US" sz="3200" i="1" dirty="0" smtClean="0"/>
              <a:t> – </a:t>
            </a:r>
            <a:r>
              <a:rPr lang="ru-RU" sz="3200" i="1" dirty="0" smtClean="0"/>
              <a:t>заглушка, когда объекта нет.</a:t>
            </a:r>
            <a:endParaRPr lang="uk-UA" sz="3200" i="1" dirty="0"/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539552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Объекты / 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</a:t>
            </a:r>
            <a:r>
              <a:rPr kumimoji="0" lang="ru-RU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uk-U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087" y="1196752"/>
            <a:ext cx="8344385" cy="3096344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581128"/>
            <a:ext cx="8352928" cy="72008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611560" y="6184354"/>
            <a:ext cx="8229600" cy="504056"/>
          </a:xfrm>
        </p:spPr>
        <p:txBody>
          <a:bodyPr>
            <a:noAutofit/>
          </a:bodyPr>
          <a:lstStyle/>
          <a:p>
            <a:r>
              <a:rPr lang="en-US" sz="2800" b="1" i="1" dirty="0" smtClean="0"/>
              <a:t>object</a:t>
            </a:r>
            <a:r>
              <a:rPr lang="en-US" sz="2800" i="1" dirty="0" smtClean="0"/>
              <a:t>  - </a:t>
            </a:r>
            <a:r>
              <a:rPr lang="ru-RU" sz="2800" i="1" dirty="0" smtClean="0"/>
              <a:t>ссылочная структура данных</a:t>
            </a:r>
            <a:endParaRPr lang="uk-UA" sz="2800" b="1" i="1" dirty="0"/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806896" y="-2434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Объекты</a:t>
            </a:r>
            <a:endParaRPr kumimoji="0" lang="uk-U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836712"/>
            <a:ext cx="3024336" cy="216024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8" name="Скругленный прямоугольник 7"/>
          <p:cNvSpPr/>
          <p:nvPr/>
        </p:nvSpPr>
        <p:spPr>
          <a:xfrm>
            <a:off x="6228184" y="1484784"/>
            <a:ext cx="936104" cy="79208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?!?</a:t>
            </a:r>
            <a:endParaRPr lang="ru-RU" sz="4000" b="1" dirty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212976"/>
            <a:ext cx="3039244" cy="2834994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1" name="Скругленный прямоугольник 10"/>
          <p:cNvSpPr/>
          <p:nvPr/>
        </p:nvSpPr>
        <p:spPr>
          <a:xfrm>
            <a:off x="6300192" y="4077072"/>
            <a:ext cx="936104" cy="79208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?!?</a:t>
            </a:r>
            <a:endParaRPr lang="ru-RU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446856" y="5589240"/>
            <a:ext cx="8229600" cy="504056"/>
          </a:xfrm>
        </p:spPr>
        <p:txBody>
          <a:bodyPr>
            <a:noAutofit/>
          </a:bodyPr>
          <a:lstStyle/>
          <a:p>
            <a:pPr algn="just"/>
            <a:r>
              <a:rPr lang="en-US" sz="2300" b="1" i="1" dirty="0" smtClean="0"/>
              <a:t>object</a:t>
            </a:r>
            <a:r>
              <a:rPr lang="en-US" sz="2300" i="1" dirty="0" smtClean="0"/>
              <a:t> - </a:t>
            </a:r>
            <a:r>
              <a:rPr lang="ru-RU" sz="2300" i="1" dirty="0" smtClean="0"/>
              <a:t>ссылочная структура данных, т.е сам объект находится где-то в памяти, а в переменной находится только ссылка на него, поэтому когда мы копируем такую переменную в другую, то копируются только ссылки, а сам объект остаётся одним и тем же.</a:t>
            </a:r>
            <a:endParaRPr lang="uk-UA" sz="2300" b="1" i="1" dirty="0"/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806896" y="-2434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Объекты</a:t>
            </a:r>
            <a:endParaRPr kumimoji="0" lang="uk-U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932040" y="2420888"/>
            <a:ext cx="244827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name: Ivan,</a:t>
            </a:r>
          </a:p>
          <a:p>
            <a:pPr algn="ctr"/>
            <a:r>
              <a:rPr lang="en-US" sz="2400" b="1" dirty="0" smtClean="0"/>
              <a:t>age: 33,</a:t>
            </a:r>
          </a:p>
          <a:p>
            <a:pPr algn="ctr"/>
            <a:r>
              <a:rPr lang="en-US" sz="2400" b="1" dirty="0" smtClean="0"/>
              <a:t>… </a:t>
            </a:r>
            <a:endParaRPr lang="ru-RU" sz="2400" b="1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195736" y="1700808"/>
            <a:ext cx="1224136" cy="57606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ob</a:t>
            </a:r>
            <a:endParaRPr lang="ru-RU" sz="3200" b="1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195736" y="4005064"/>
            <a:ext cx="1224136" cy="57606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ob2</a:t>
            </a:r>
            <a:endParaRPr lang="ru-RU" sz="3200" b="1" dirty="0"/>
          </a:p>
        </p:txBody>
      </p:sp>
      <p:cxnSp>
        <p:nvCxnSpPr>
          <p:cNvPr id="18" name="Прямая со стрелкой 17"/>
          <p:cNvCxnSpPr>
            <a:stCxn id="15" idx="3"/>
          </p:cNvCxnSpPr>
          <p:nvPr/>
        </p:nvCxnSpPr>
        <p:spPr>
          <a:xfrm>
            <a:off x="3419872" y="1988840"/>
            <a:ext cx="1512168" cy="936104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6" idx="3"/>
          </p:cNvCxnSpPr>
          <p:nvPr/>
        </p:nvCxnSpPr>
        <p:spPr>
          <a:xfrm flipV="1">
            <a:off x="3419872" y="3645024"/>
            <a:ext cx="1512168" cy="648072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457200" y="4869160"/>
            <a:ext cx="8229600" cy="1631158"/>
          </a:xfrm>
        </p:spPr>
        <p:txBody>
          <a:bodyPr>
            <a:noAutofit/>
          </a:bodyPr>
          <a:lstStyle/>
          <a:p>
            <a:pPr algn="just"/>
            <a:r>
              <a:rPr lang="ru-RU" sz="2000" b="1" i="1" dirty="0" smtClean="0"/>
              <a:t>Функция-конструктор </a:t>
            </a:r>
            <a:r>
              <a:rPr lang="ru-RU" sz="2000" i="1" dirty="0" smtClean="0"/>
              <a:t>-</a:t>
            </a:r>
            <a:r>
              <a:rPr lang="ru-RU" sz="2000" b="1" i="1" dirty="0" smtClean="0"/>
              <a:t> </a:t>
            </a:r>
            <a:r>
              <a:rPr lang="ru-RU" sz="2000" i="1" dirty="0" smtClean="0"/>
              <a:t>позволяет создавать много однотипных объектов.</a:t>
            </a:r>
            <a:r>
              <a:rPr lang="en-US" sz="2000" i="1" dirty="0" smtClean="0"/>
              <a:t> </a:t>
            </a:r>
            <a:r>
              <a:rPr lang="ru-RU" sz="2000" i="1" dirty="0" smtClean="0"/>
              <a:t>Функция конструктор всегда должна использоваться с оператором </a:t>
            </a:r>
            <a:r>
              <a:rPr lang="en-US" sz="2000" b="1" i="1" dirty="0" smtClean="0"/>
              <a:t>new</a:t>
            </a:r>
            <a:r>
              <a:rPr lang="ru-RU" sz="2000" i="1" dirty="0" smtClean="0"/>
              <a:t>, иначе у неё не будет доступа к </a:t>
            </a:r>
            <a:r>
              <a:rPr lang="en-US" sz="2000" b="1" i="1" dirty="0" smtClean="0"/>
              <a:t>this</a:t>
            </a:r>
            <a:r>
              <a:rPr lang="en-US" sz="2000" i="1" dirty="0" smtClean="0"/>
              <a:t> </a:t>
            </a:r>
            <a:r>
              <a:rPr lang="ru-RU" sz="2000" i="1" dirty="0" err="1" smtClean="0"/>
              <a:t>новосозданного</a:t>
            </a:r>
            <a:r>
              <a:rPr lang="ru-RU" sz="2000" i="1" dirty="0" smtClean="0"/>
              <a:t> объекта. Использовать оператор </a:t>
            </a:r>
            <a:r>
              <a:rPr lang="en-US" sz="2000" b="1" i="1" dirty="0" smtClean="0"/>
              <a:t>return</a:t>
            </a:r>
            <a:r>
              <a:rPr lang="en-US" sz="2000" i="1" dirty="0" smtClean="0"/>
              <a:t> </a:t>
            </a:r>
            <a:r>
              <a:rPr lang="ru-RU" sz="2000" i="1" dirty="0" smtClean="0"/>
              <a:t>не нужно. Конструктор может (и как правило должен) иметь параметры</a:t>
            </a:r>
            <a:endParaRPr lang="uk-UA" sz="2000" i="1" dirty="0"/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107504" y="116632"/>
            <a:ext cx="8856984" cy="6230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Конструктор – Когда нужно много однотипных</a:t>
            </a:r>
            <a:r>
              <a:rPr kumimoji="0" lang="ru-RU" sz="2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ru-RU" sz="2600" b="1" dirty="0" smtClean="0">
                <a:latin typeface="+mj-lt"/>
                <a:ea typeface="+mj-ea"/>
                <a:cs typeface="+mj-cs"/>
              </a:rPr>
              <a:t>объектов</a:t>
            </a:r>
            <a:endParaRPr kumimoji="0" lang="uk-UA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" y="793998"/>
            <a:ext cx="7486650" cy="306705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557" y="4028678"/>
            <a:ext cx="7516886" cy="55245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Прототипы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313378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705404" y="1484784"/>
            <a:ext cx="7466996" cy="1296144"/>
          </a:xfrm>
        </p:spPr>
        <p:txBody>
          <a:bodyPr>
            <a:noAutofit/>
          </a:bodyPr>
          <a:lstStyle/>
          <a:p>
            <a:pPr algn="just"/>
            <a:r>
              <a:rPr lang="ru-RU" sz="2400" b="1" i="1" dirty="0" smtClean="0"/>
              <a:t>Прототип </a:t>
            </a:r>
            <a:r>
              <a:rPr lang="ru-RU" sz="2400" i="1" dirty="0" smtClean="0"/>
              <a:t>это такой объект-«родитель» который «дополняет» своими свойствами (и методами) дочерний объект. Установить кто у объекта будет </a:t>
            </a:r>
            <a:r>
              <a:rPr lang="ru-RU" sz="2400" b="1" i="1" dirty="0" smtClean="0"/>
              <a:t>прототипом </a:t>
            </a:r>
            <a:r>
              <a:rPr lang="ru-RU" sz="2400" i="1" dirty="0" smtClean="0"/>
              <a:t> можно при помощи свойства </a:t>
            </a:r>
            <a:r>
              <a:rPr lang="en-US" sz="2400" b="1" i="1" dirty="0" smtClean="0"/>
              <a:t>__proto__</a:t>
            </a:r>
            <a:r>
              <a:rPr lang="en-US" sz="2400" i="1" dirty="0" smtClean="0"/>
              <a:t>.</a:t>
            </a:r>
            <a:endParaRPr lang="uk-UA" sz="2400" b="1" i="1" dirty="0"/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1673932" y="44624"/>
            <a:ext cx="5832648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b="1" dirty="0" smtClean="0">
                <a:latin typeface="+mj-lt"/>
                <a:ea typeface="+mj-ea"/>
                <a:cs typeface="+mj-cs"/>
              </a:rPr>
              <a:t>Прототипы</a:t>
            </a:r>
            <a:endParaRPr kumimoji="0" lang="uk-UA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9816" y="3573016"/>
            <a:ext cx="7542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У объекта может быть объект родитель, в </a:t>
            </a:r>
            <a:r>
              <a:rPr lang="en-US" sz="2400" b="1" i="1" dirty="0" smtClean="0"/>
              <a:t>JavaScript</a:t>
            </a:r>
            <a:r>
              <a:rPr lang="en-US" sz="2400" i="1" dirty="0" smtClean="0"/>
              <a:t> </a:t>
            </a:r>
            <a:r>
              <a:rPr lang="ru-RU" sz="2400" i="1" dirty="0" smtClean="0"/>
              <a:t>его называют </a:t>
            </a:r>
            <a:r>
              <a:rPr lang="ru-RU" sz="2400" b="1" i="1" dirty="0" smtClean="0"/>
              <a:t>прототипом</a:t>
            </a:r>
            <a:r>
              <a:rPr lang="ru-RU" sz="2400" i="1" dirty="0" smtClean="0"/>
              <a:t>. Если требуемое свойство (или метод) не найден в объекте, то оно ищется у </a:t>
            </a:r>
            <a:r>
              <a:rPr lang="ru-RU" sz="2400" b="1" i="1" dirty="0" smtClean="0"/>
              <a:t>прототипа</a:t>
            </a:r>
            <a:r>
              <a:rPr lang="ru-RU" sz="2400" i="1" dirty="0" smtClean="0"/>
              <a:t>.</a:t>
            </a:r>
            <a:endParaRPr lang="ru-RU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4"/>
          <p:cNvSpPr txBox="1">
            <a:spLocks/>
          </p:cNvSpPr>
          <p:nvPr/>
        </p:nvSpPr>
        <p:spPr>
          <a:xfrm>
            <a:off x="1673932" y="125760"/>
            <a:ext cx="5832648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b="1" dirty="0" smtClean="0">
                <a:latin typeface="+mj-lt"/>
                <a:ea typeface="+mj-ea"/>
                <a:cs typeface="+mj-cs"/>
              </a:rPr>
              <a:t>Прототипы</a:t>
            </a:r>
            <a:endParaRPr kumimoji="0" lang="uk-UA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02" y="908720"/>
            <a:ext cx="7057307" cy="3901805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5157192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5096" y="2348880"/>
            <a:ext cx="5257465" cy="52322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ru-RU" sz="2800" b="1" dirty="0"/>
              <a:t>Переменные / Типы / Операции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5096" y="2996952"/>
            <a:ext cx="543604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2800" b="1" dirty="0"/>
              <a:t>Ветвления (условные операторы)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75096" y="3625860"/>
            <a:ext cx="6153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Циклы / Массивы</a:t>
            </a:r>
            <a:r>
              <a:rPr lang="en-US" sz="2800" b="1" dirty="0"/>
              <a:t> (</a:t>
            </a:r>
            <a:r>
              <a:rPr lang="ru-RU" sz="2800" b="1" dirty="0"/>
              <a:t>структуры данных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75096" y="4221088"/>
            <a:ext cx="159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Функции</a:t>
            </a:r>
            <a:endParaRPr lang="uk-UA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875096" y="4777988"/>
            <a:ext cx="157126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ru-RU" sz="2800" b="1" dirty="0"/>
              <a:t>Объекты</a:t>
            </a:r>
            <a:endParaRPr lang="uk-UA" sz="2800" b="1" dirty="0"/>
          </a:p>
        </p:txBody>
      </p:sp>
      <p:sp>
        <p:nvSpPr>
          <p:cNvPr id="11" name="Заголовок 19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JavaScript</a:t>
            </a:r>
            <a:r>
              <a:rPr lang="ru-RU" sz="3600" b="1" dirty="0"/>
              <a:t> как язык программирования</a:t>
            </a:r>
            <a:endParaRPr lang="uk-UA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364105" y="1412776"/>
            <a:ext cx="2415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/>
              <a:t>его концепции</a:t>
            </a:r>
            <a:endParaRPr lang="uk-UA" sz="2800" i="1" dirty="0"/>
          </a:p>
        </p:txBody>
      </p:sp>
    </p:spTree>
    <p:extLst>
      <p:ext uri="{BB962C8B-B14F-4D97-AF65-F5344CB8AC3E}">
        <p14:creationId xmlns:p14="http://schemas.microsoft.com/office/powerpoint/2010/main" val="780120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4"/>
          <p:cNvSpPr txBox="1">
            <a:spLocks/>
          </p:cNvSpPr>
          <p:nvPr/>
        </p:nvSpPr>
        <p:spPr>
          <a:xfrm>
            <a:off x="1673932" y="125760"/>
            <a:ext cx="5832648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b="1" dirty="0" smtClean="0">
                <a:latin typeface="+mj-lt"/>
                <a:ea typeface="+mj-ea"/>
                <a:cs typeface="+mj-cs"/>
              </a:rPr>
              <a:t>Прототипы</a:t>
            </a:r>
            <a:endParaRPr kumimoji="0" lang="uk-UA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918718"/>
            <a:ext cx="5029200" cy="3857625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187624" y="5013176"/>
            <a:ext cx="7272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 smtClean="0"/>
              <a:t>Прототип дополнил объекты «</a:t>
            </a:r>
            <a:r>
              <a:rPr lang="en-US" sz="2000" i="1" dirty="0" smtClean="0"/>
              <a:t>User</a:t>
            </a:r>
            <a:r>
              <a:rPr lang="ru-RU" sz="2000" i="1" dirty="0" smtClean="0"/>
              <a:t>»</a:t>
            </a:r>
            <a:r>
              <a:rPr lang="en-US" sz="2000" i="1" dirty="0" smtClean="0"/>
              <a:t> </a:t>
            </a:r>
            <a:r>
              <a:rPr lang="ru-RU" sz="2000" i="1" dirty="0" smtClean="0"/>
              <a:t>своими свойствами, при этом изменения свойств в прототипе автоматически приведёт к изменению свойств у «потомков» прототипа.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320599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1403648" y="197768"/>
            <a:ext cx="6336704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b="1" noProof="0" dirty="0" smtClean="0">
                <a:latin typeface="+mj-lt"/>
                <a:ea typeface="+mj-ea"/>
                <a:cs typeface="+mj-cs"/>
              </a:rPr>
              <a:t>Доступ к свойствам прототипа</a:t>
            </a:r>
            <a:endParaRPr kumimoji="0" lang="uk-UA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268760"/>
            <a:ext cx="4886325" cy="3933825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8" name="Скругленный прямоугольник 7"/>
          <p:cNvSpPr/>
          <p:nvPr/>
        </p:nvSpPr>
        <p:spPr>
          <a:xfrm>
            <a:off x="7020272" y="2924944"/>
            <a:ext cx="936104" cy="79208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?!?</a:t>
            </a:r>
            <a:endParaRPr lang="ru-RU" sz="4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5517232"/>
            <a:ext cx="792088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300" i="1" dirty="0" smtClean="0"/>
              <a:t>У объекта может быть объект родитель, в </a:t>
            </a:r>
            <a:r>
              <a:rPr lang="en-US" sz="2300" b="1" i="1" dirty="0" smtClean="0"/>
              <a:t>JavaScript</a:t>
            </a:r>
            <a:r>
              <a:rPr lang="en-US" sz="2300" i="1" dirty="0" smtClean="0"/>
              <a:t> </a:t>
            </a:r>
            <a:r>
              <a:rPr lang="ru-RU" sz="2300" i="1" dirty="0" smtClean="0"/>
              <a:t>его называют </a:t>
            </a:r>
            <a:r>
              <a:rPr lang="ru-RU" sz="2300" b="1" i="1" dirty="0" smtClean="0"/>
              <a:t>прототипом</a:t>
            </a:r>
            <a:r>
              <a:rPr lang="ru-RU" sz="2300" i="1" dirty="0" smtClean="0"/>
              <a:t>. Если требуемое свойство (или метод) не найден в объекте, то оно ищется у </a:t>
            </a:r>
            <a:r>
              <a:rPr lang="ru-RU" sz="2300" b="1" i="1" dirty="0" smtClean="0"/>
              <a:t>прототипа</a:t>
            </a:r>
            <a:r>
              <a:rPr lang="ru-RU" sz="2300" i="1" dirty="0" smtClean="0"/>
              <a:t>.</a:t>
            </a:r>
            <a:endParaRPr lang="ru-RU" sz="23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Классы / </a:t>
            </a:r>
            <a:r>
              <a:rPr lang="en-US" sz="6000" dirty="0" smtClean="0"/>
              <a:t>ES2015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897458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462372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b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Классы в </a:t>
            </a:r>
            <a:r>
              <a:rPr lang="en-US" sz="3600" b="1" baseline="0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ECMAScript-2015</a:t>
            </a:r>
            <a:endParaRPr kumimoji="0" lang="ru-RU" sz="3600" b="1" i="0" u="none" strike="noStrike" kern="1200" cap="none" spc="0" normalizeH="0" baseline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1" y="5517232"/>
            <a:ext cx="81369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600" i="1" dirty="0" smtClean="0">
                <a:solidFill>
                  <a:srgbClr val="7030A0"/>
                </a:solidFill>
              </a:rPr>
              <a:t>В </a:t>
            </a:r>
            <a:r>
              <a:rPr lang="en-US" sz="2600" i="1" dirty="0" smtClean="0">
                <a:solidFill>
                  <a:srgbClr val="7030A0"/>
                </a:solidFill>
              </a:rPr>
              <a:t>ES2015 </a:t>
            </a:r>
            <a:r>
              <a:rPr lang="ru-RU" sz="2600" i="1" dirty="0" smtClean="0">
                <a:solidFill>
                  <a:srgbClr val="7030A0"/>
                </a:solidFill>
              </a:rPr>
              <a:t>появились классы, однако они лишь обёртка над идеей прототипов и функций-конструкторов.</a:t>
            </a:r>
            <a:endParaRPr lang="ru-RU" sz="2600" i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634" y="836712"/>
            <a:ext cx="5924550" cy="325755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3212976"/>
            <a:ext cx="3562350" cy="2066925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387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Немного практики </a:t>
            </a:r>
            <a:r>
              <a:rPr lang="en-US" sz="6000" dirty="0" smtClean="0"/>
              <a:t>#1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44808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251520" y="197768"/>
            <a:ext cx="8712968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b="1" noProof="0" dirty="0" smtClean="0">
                <a:latin typeface="+mj-lt"/>
                <a:ea typeface="+mj-ea"/>
                <a:cs typeface="+mj-cs"/>
              </a:rPr>
              <a:t>Прототип – обычный объект, его можно дополнить нужными нам свойствами и методами.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6019" y="5229200"/>
            <a:ext cx="79208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300" i="1" dirty="0" smtClean="0"/>
              <a:t>Дополнив прототип массива, мы можем в любом массиве использовать новые методы.</a:t>
            </a:r>
            <a:endParaRPr lang="ru-RU" sz="23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19" y="1268760"/>
            <a:ext cx="7923970" cy="3816424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67234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Немного практики </a:t>
            </a:r>
            <a:r>
              <a:rPr lang="en-US" sz="6000" dirty="0" smtClean="0"/>
              <a:t>#2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358877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960382"/>
            <a:ext cx="4240127" cy="1944206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590872" y="184186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/>
              <a:t>Дата/Время в </a:t>
            </a:r>
            <a:r>
              <a:rPr lang="en-US" sz="4000" b="1" dirty="0" smtClean="0"/>
              <a:t>JavaScript</a:t>
            </a:r>
            <a:endParaRPr lang="uk-U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3032712"/>
            <a:ext cx="2679014" cy="1057766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17240" y="4941168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В </a:t>
            </a:r>
            <a:r>
              <a:rPr lang="en-US" sz="2400" i="1" dirty="0" smtClean="0"/>
              <a:t>JavaScript </a:t>
            </a:r>
            <a:r>
              <a:rPr lang="ru-RU" sz="2400" i="1" dirty="0" smtClean="0"/>
              <a:t>есть удобные возможность работы с датой и временем</a:t>
            </a:r>
            <a:r>
              <a:rPr lang="en-US" sz="2400" i="1" dirty="0" smtClean="0"/>
              <a:t> – </a:t>
            </a:r>
            <a:r>
              <a:rPr lang="ru-RU" sz="2400" i="1" dirty="0" smtClean="0"/>
              <a:t>объект </a:t>
            </a:r>
            <a:r>
              <a:rPr lang="en-US" sz="2400" b="1" i="1" dirty="0" smtClean="0"/>
              <a:t>Date</a:t>
            </a:r>
            <a:r>
              <a:rPr lang="en-US" sz="2400" i="1" dirty="0" smtClean="0"/>
              <a:t>.</a:t>
            </a:r>
            <a:endParaRPr lang="ru-RU" sz="24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105272" y="5877272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 smtClean="0"/>
              <a:t>Две даты можно вычитать одну из другой, в результате мы можем получить разницу в миллисекундах между этими датами.</a:t>
            </a:r>
            <a:endParaRPr lang="ru-RU" b="1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23728" y="4284990"/>
            <a:ext cx="4811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hlinkClick r:id="rId4"/>
              </a:rPr>
              <a:t>https://</a:t>
            </a:r>
            <a:r>
              <a:rPr lang="ru-RU" sz="2400" b="1" dirty="0" smtClean="0">
                <a:hlinkClick r:id="rId4"/>
              </a:rPr>
              <a:t>learn.javascript.ru/datetime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6971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590872" y="184186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/>
              <a:t>Дата/Время в </a:t>
            </a:r>
            <a:r>
              <a:rPr lang="en-US" sz="4000" b="1" dirty="0" smtClean="0"/>
              <a:t>JavaScript</a:t>
            </a:r>
            <a:endParaRPr lang="uk-U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5616" y="5301208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Две даты можно вычитать одну из другой, в результате мы можем получить разницу в миллисекундах между этими датами.</a:t>
            </a:r>
            <a:endParaRPr lang="ru-RU" sz="2400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052736"/>
            <a:ext cx="7247684" cy="3944665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293552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Домашнее задание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75722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Объекты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916769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94945" y="188640"/>
            <a:ext cx="4954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/>
              <a:t>Домашнее задание №</a:t>
            </a:r>
            <a:r>
              <a:rPr lang="en-US" sz="3600" b="1" dirty="0" smtClean="0"/>
              <a:t>1</a:t>
            </a:r>
            <a:endParaRPr lang="ru-RU" sz="36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95536" y="1196752"/>
            <a:ext cx="84249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i="1" dirty="0" smtClean="0"/>
              <a:t>Расшифровка ИНН </a:t>
            </a:r>
            <a:r>
              <a:rPr lang="en-US" sz="2800" b="1" i="1" smtClean="0"/>
              <a:t>v.2</a:t>
            </a:r>
            <a:endParaRPr lang="ru-RU" sz="2800" b="1" i="1" dirty="0" smtClean="0"/>
          </a:p>
          <a:p>
            <a:pPr algn="ctr"/>
            <a:endParaRPr lang="ru-RU" sz="2000" b="1" i="1" dirty="0" smtClean="0"/>
          </a:p>
          <a:p>
            <a:pPr algn="ctr"/>
            <a:r>
              <a:rPr lang="ru-RU" sz="2000" i="1" dirty="0" smtClean="0"/>
              <a:t>Человек вводит свой ИНН, определить: нет ли ошибки в коде, </a:t>
            </a:r>
            <a:r>
              <a:rPr lang="ru-RU" sz="2000" b="1" i="1" dirty="0" smtClean="0">
                <a:solidFill>
                  <a:srgbClr val="FF0000"/>
                </a:solidFill>
              </a:rPr>
              <a:t>дату рождения и пол человека</a:t>
            </a:r>
            <a:r>
              <a:rPr lang="ru-RU" sz="2000" i="1" dirty="0" smtClean="0"/>
              <a:t>.</a:t>
            </a:r>
          </a:p>
          <a:p>
            <a:pPr algn="ctr"/>
            <a:endParaRPr lang="ru-RU" sz="2000" b="1" i="1" dirty="0" smtClean="0"/>
          </a:p>
        </p:txBody>
      </p:sp>
      <p:pic>
        <p:nvPicPr>
          <p:cNvPr id="1026" name="Picture 2" descr="http://alt-brayer.ua/wp-content/uploads/2015/10/%D0%BD%D0%B0%D0%BB%D0%BE%D0%B3%D0%BE%D0%B2%D1%8B%D0%B9-%D0%BD%D0%BE%D0%BC%D0%B5%D1%80%D0%B4%D0%BB%D1%8F-%D0%B8%D0%BD%D0%BE%D1%81%D1%82%D1%80%D0%B0%D0%BD%D1%86%D0%B5%D0%B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853442"/>
            <a:ext cx="5715000" cy="3381375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73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341784"/>
            <a:ext cx="8229600" cy="710952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Домашнее задание №</a:t>
            </a:r>
            <a:r>
              <a:rPr lang="en-US" sz="3200" b="1" smtClean="0"/>
              <a:t>2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1663640"/>
            <a:ext cx="8136904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Разработать </a:t>
            </a:r>
            <a:r>
              <a:rPr lang="ru-RU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скрипт</a:t>
            </a: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проверяющий знания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таблицы умножения двузначных чисел. </a:t>
            </a:r>
            <a:r>
              <a:rPr lang="ru-RU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Скрипт</a:t>
            </a: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должен задать пользователю 12 задач на умножение двузначных чисел. По результатам проверки, пользователю выставляется оценка, а также выводиться два списка: верных ответов, и ошибочных ответов, указанием какой ответ был правильный.</a:t>
            </a:r>
            <a:endParaRPr lang="ru-R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4509120"/>
            <a:ext cx="8136904" cy="83099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i="1" dirty="0" smtClean="0"/>
              <a:t>Дополнительное условие: </a:t>
            </a:r>
            <a:r>
              <a:rPr lang="ru-RU" sz="2400" i="1" dirty="0" smtClean="0"/>
              <a:t>если ответ был дан более чем через 15 секунд – считать его не верным.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196920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4624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В нашем восприятии любой предмет – цельная сущность, свойства и действия, которые он выполняет, неразделимы.</a:t>
            </a:r>
            <a:endParaRPr lang="ru-RU" sz="2000" b="1" dirty="0"/>
          </a:p>
        </p:txBody>
      </p:sp>
      <p:pic>
        <p:nvPicPr>
          <p:cNvPr id="12290" name="Picture 2" descr="http://prosekrety.ru/images/post/solaris.jpg"/>
          <p:cNvPicPr>
            <a:picLocks noChangeAspect="1" noChangeArrowheads="1"/>
          </p:cNvPicPr>
          <p:nvPr/>
        </p:nvPicPr>
        <p:blipFill>
          <a:blip r:embed="rId2" cstate="print"/>
          <a:srcRect l="7655" t="17060" r="7655" b="12248"/>
          <a:stretch>
            <a:fillRect/>
          </a:stretch>
        </p:blipFill>
        <p:spPr bwMode="auto">
          <a:xfrm>
            <a:off x="1835696" y="1844824"/>
            <a:ext cx="1440160" cy="75135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71600" y="1340768"/>
            <a:ext cx="167706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ru-RU" sz="1400" b="1" dirty="0" smtClean="0"/>
              <a:t>Мощность: 120 л.с.</a:t>
            </a:r>
            <a:endParaRPr lang="ru-RU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987824" y="1556792"/>
            <a:ext cx="1138773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ru-RU" sz="1400" b="1" dirty="0" smtClean="0"/>
              <a:t>Вес: 1200 кг.</a:t>
            </a:r>
            <a:endParaRPr lang="ru-RU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771800" y="1124744"/>
            <a:ext cx="713016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ru-RU" sz="1400" b="1" dirty="0" smtClean="0"/>
              <a:t>Ехать()</a:t>
            </a:r>
            <a:endParaRPr lang="ru-RU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67544" y="1835532"/>
            <a:ext cx="11221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ru-RU" sz="1400" b="1" dirty="0" smtClean="0"/>
              <a:t>Тормозить()</a:t>
            </a:r>
            <a:endParaRPr lang="ru-RU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91680" y="2708920"/>
            <a:ext cx="110479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ru-RU" sz="1400" b="1" dirty="0" err="1" smtClean="0"/>
              <a:t>Вкл_фары</a:t>
            </a:r>
            <a:r>
              <a:rPr lang="ru-RU" sz="1400" b="1" dirty="0" smtClean="0"/>
              <a:t>()</a:t>
            </a:r>
            <a:endParaRPr lang="ru-RU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83568" y="2348880"/>
            <a:ext cx="1096903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ru-RU" sz="1400" b="1" dirty="0" smtClean="0"/>
              <a:t>Сидений: 5.</a:t>
            </a:r>
            <a:endParaRPr lang="ru-RU" sz="1400" b="1" dirty="0"/>
          </a:p>
        </p:txBody>
      </p:sp>
      <p:sp>
        <p:nvSpPr>
          <p:cNvPr id="16" name="Овал 15"/>
          <p:cNvSpPr/>
          <p:nvPr/>
        </p:nvSpPr>
        <p:spPr>
          <a:xfrm>
            <a:off x="179512" y="836712"/>
            <a:ext cx="4176464" cy="237626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3131840" y="3573016"/>
            <a:ext cx="167706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ru-RU" sz="1400" b="1" dirty="0" smtClean="0"/>
              <a:t>Мощность: 280 л.с.</a:t>
            </a:r>
            <a:endParaRPr lang="ru-RU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932040" y="3356992"/>
            <a:ext cx="713016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ru-RU" sz="1400" b="1" dirty="0" smtClean="0"/>
              <a:t>Ехать()</a:t>
            </a:r>
            <a:endParaRPr lang="ru-RU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627784" y="4067780"/>
            <a:ext cx="11221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ru-RU" sz="1400" b="1" dirty="0" smtClean="0"/>
              <a:t>Тормозить()</a:t>
            </a:r>
            <a:endParaRPr lang="ru-RU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851920" y="4941168"/>
            <a:ext cx="110479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ru-RU" sz="1400" b="1" dirty="0" err="1" smtClean="0"/>
              <a:t>Вкл_фары</a:t>
            </a:r>
            <a:r>
              <a:rPr lang="ru-RU" sz="1400" b="1" dirty="0" smtClean="0"/>
              <a:t>()</a:t>
            </a:r>
            <a:endParaRPr lang="ru-RU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43808" y="4581128"/>
            <a:ext cx="1096903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ru-RU" sz="1400" b="1" dirty="0" smtClean="0"/>
              <a:t>Сидений: 8.</a:t>
            </a:r>
            <a:endParaRPr lang="ru-RU" sz="1400" b="1" dirty="0"/>
          </a:p>
        </p:txBody>
      </p:sp>
      <p:sp>
        <p:nvSpPr>
          <p:cNvPr id="26" name="Овал 25"/>
          <p:cNvSpPr/>
          <p:nvPr/>
        </p:nvSpPr>
        <p:spPr>
          <a:xfrm>
            <a:off x="2123728" y="3068960"/>
            <a:ext cx="4536504" cy="237626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292" name="Picture 4" descr="http://pictures.topspeed.com/IMG/crop/200807/hummer-h3-sensation_1600x0w.jpg"/>
          <p:cNvPicPr>
            <a:picLocks noChangeAspect="1" noChangeArrowheads="1"/>
          </p:cNvPicPr>
          <p:nvPr/>
        </p:nvPicPr>
        <p:blipFill>
          <a:blip r:embed="rId3" cstate="print"/>
          <a:srcRect l="4626" t="6815" r="3469" b="10223"/>
          <a:stretch>
            <a:fillRect/>
          </a:stretch>
        </p:blipFill>
        <p:spPr bwMode="auto">
          <a:xfrm>
            <a:off x="4108451" y="4003509"/>
            <a:ext cx="1399653" cy="857591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5148064" y="3789040"/>
            <a:ext cx="1138773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ru-RU" sz="1400" b="1" dirty="0" smtClean="0"/>
              <a:t>Вес: 2700 кг.</a:t>
            </a:r>
            <a:endParaRPr lang="ru-RU" sz="1400" b="1" dirty="0"/>
          </a:p>
        </p:txBody>
      </p:sp>
      <p:pic>
        <p:nvPicPr>
          <p:cNvPr id="12294" name="Picture 6" descr="http://i2.rozetka.ua/goods/1490312/tassimo-tas-4011-ee_images_149031217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0352" y="1368152"/>
            <a:ext cx="912809" cy="1196752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5992053" y="1052736"/>
            <a:ext cx="1748299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ru-RU" sz="1400" b="1" dirty="0" err="1" smtClean="0"/>
              <a:t>Сделать_капучино</a:t>
            </a:r>
            <a:r>
              <a:rPr lang="ru-RU" sz="1400" b="1" dirty="0" smtClean="0"/>
              <a:t>()</a:t>
            </a:r>
            <a:endParaRPr lang="ru-RU" sz="1400" b="1" dirty="0"/>
          </a:p>
        </p:txBody>
      </p:sp>
      <p:sp>
        <p:nvSpPr>
          <p:cNvPr id="33" name="Овал 32"/>
          <p:cNvSpPr/>
          <p:nvPr/>
        </p:nvSpPr>
        <p:spPr>
          <a:xfrm>
            <a:off x="4644008" y="836712"/>
            <a:ext cx="4392488" cy="237626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6732240" y="1484784"/>
            <a:ext cx="8646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ru-RU" sz="1400" b="1" dirty="0" smtClean="0"/>
              <a:t>Вес: 3 кг.</a:t>
            </a:r>
            <a:endParaRPr lang="ru-RU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076056" y="1484784"/>
            <a:ext cx="142340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ru-RU" sz="1400" b="1" dirty="0" err="1" smtClean="0"/>
              <a:t>Сделать_латте</a:t>
            </a:r>
            <a:r>
              <a:rPr lang="ru-RU" sz="1400" b="1" dirty="0" smtClean="0"/>
              <a:t>()</a:t>
            </a:r>
            <a:endParaRPr lang="ru-RU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860032" y="1988840"/>
            <a:ext cx="170469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ru-RU" sz="1400" b="1" dirty="0" err="1" smtClean="0"/>
              <a:t>Сделать_еспрессо</a:t>
            </a:r>
            <a:r>
              <a:rPr lang="ru-RU" sz="1400" b="1" dirty="0" smtClean="0"/>
              <a:t>()</a:t>
            </a:r>
            <a:endParaRPr lang="ru-RU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881764" y="2617167"/>
            <a:ext cx="171457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ru-RU" sz="1400" b="1" dirty="0" smtClean="0"/>
              <a:t>Мощность: 1200 Вт.</a:t>
            </a:r>
            <a:endParaRPr lang="ru-RU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95536" y="5517232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Почему бы в программировании не использовать такой подход? Почему бы не объединить данные и функции их обрабатывающие?</a:t>
            </a:r>
            <a:endParaRPr lang="ru-RU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3808" y="908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/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457200" y="92569"/>
            <a:ext cx="8229600" cy="672135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Объекты</a:t>
            </a:r>
            <a:endParaRPr lang="uk-UA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810106"/>
            <a:ext cx="8496944" cy="8002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300" b="1" i="1" dirty="0" smtClean="0"/>
              <a:t>Объекты</a:t>
            </a:r>
            <a:r>
              <a:rPr lang="ru-RU" sz="2300" i="1" dirty="0" smtClean="0"/>
              <a:t> в программировании — объединение в одной структуре данных  переменных и функций их обрабатывающих. </a:t>
            </a:r>
            <a:endParaRPr lang="uk-UA" sz="23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702894"/>
            <a:ext cx="8496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i="1" dirty="0" smtClean="0"/>
              <a:t>В </a:t>
            </a:r>
            <a:r>
              <a:rPr lang="en-US" sz="2200" i="1" dirty="0" smtClean="0"/>
              <a:t>JavaScript – </a:t>
            </a:r>
            <a:r>
              <a:rPr lang="ru-RU" sz="2200" i="1" dirty="0" smtClean="0"/>
              <a:t>объекты построены на базе ассоциативных массивов (можно и наоборот: ассоциативный массив это объект).</a:t>
            </a:r>
            <a:endParaRPr lang="ru-RU" sz="22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99058" y="2843644"/>
            <a:ext cx="578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С объектами мы уже сталкивались, например строки: </a:t>
            </a:r>
            <a:endParaRPr lang="ru-RU" i="1" dirty="0"/>
          </a:p>
        </p:txBody>
      </p:sp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2" cstate="print"/>
          <a:srcRect t="17444" b="9303"/>
          <a:stretch>
            <a:fillRect/>
          </a:stretch>
        </p:blipFill>
        <p:spPr bwMode="auto">
          <a:xfrm>
            <a:off x="359532" y="3356992"/>
            <a:ext cx="8424936" cy="2232248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 l="760" t="22233" b="19056"/>
          <a:stretch>
            <a:fillRect/>
          </a:stretch>
        </p:blipFill>
        <p:spPr bwMode="auto">
          <a:xfrm>
            <a:off x="1772456" y="5794145"/>
            <a:ext cx="5599088" cy="803207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cxnSp>
        <p:nvCxnSpPr>
          <p:cNvPr id="14" name="Прямая соединительная линия 13"/>
          <p:cNvCxnSpPr/>
          <p:nvPr/>
        </p:nvCxnSpPr>
        <p:spPr>
          <a:xfrm>
            <a:off x="161764" y="2708920"/>
            <a:ext cx="882047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457200" y="-51447"/>
            <a:ext cx="8229600" cy="672135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Объекты</a:t>
            </a:r>
            <a:endParaRPr lang="uk-UA" b="1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831" y="635812"/>
            <a:ext cx="7911569" cy="4720487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3672" y="3933056"/>
            <a:ext cx="5138808" cy="1512168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79512" y="5469031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smtClean="0"/>
              <a:t>Объект</a:t>
            </a:r>
            <a:r>
              <a:rPr lang="ru-RU" sz="2400" i="1" dirty="0" smtClean="0"/>
              <a:t> в </a:t>
            </a:r>
            <a:r>
              <a:rPr lang="en-US" sz="2400" i="1" dirty="0" smtClean="0"/>
              <a:t>JavaScript </a:t>
            </a:r>
            <a:r>
              <a:rPr lang="ru-RU" sz="2400" i="1" dirty="0" smtClean="0"/>
              <a:t>представляет собой ассоциативный массив содержащий данные (свойства) и функции (методы) которые эти данные обрабатывают.</a:t>
            </a:r>
            <a:endParaRPr lang="ru-RU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66986"/>
            <a:ext cx="5791200" cy="188595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3140968"/>
            <a:ext cx="5070386" cy="2016224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457200" y="20561"/>
            <a:ext cx="8229600" cy="672135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Объекты</a:t>
            </a:r>
            <a:endParaRPr lang="uk-UA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5559623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/>
              <a:t>Объект</a:t>
            </a:r>
            <a:r>
              <a:rPr lang="ru-RU" sz="2400" i="1" dirty="0" smtClean="0"/>
              <a:t> в </a:t>
            </a:r>
            <a:r>
              <a:rPr lang="en-US" sz="2400" i="1" dirty="0" smtClean="0"/>
              <a:t>JavaScript </a:t>
            </a:r>
            <a:r>
              <a:rPr lang="ru-RU" sz="2400" i="1" dirty="0" smtClean="0"/>
              <a:t>один из пяти базовых типов данных. </a:t>
            </a:r>
            <a:endParaRPr lang="ru-RU" sz="2400" i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187624" y="1988840"/>
            <a:ext cx="374441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Заголовок 4"/>
          <p:cNvSpPr>
            <a:spLocks noGrp="1"/>
          </p:cNvSpPr>
          <p:nvPr>
            <p:ph type="title"/>
          </p:nvPr>
        </p:nvSpPr>
        <p:spPr>
          <a:xfrm>
            <a:off x="446856" y="-315416"/>
            <a:ext cx="8229600" cy="136815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Ключевое слово </a:t>
            </a:r>
            <a:r>
              <a:rPr lang="en-US" sz="3600" b="1" dirty="0" smtClean="0"/>
              <a:t>this</a:t>
            </a:r>
            <a:endParaRPr lang="uk-UA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5085184"/>
            <a:ext cx="88569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 smtClean="0"/>
              <a:t>Ключевое слово </a:t>
            </a:r>
            <a:r>
              <a:rPr lang="en-US" sz="2000" b="1" i="1" dirty="0" smtClean="0"/>
              <a:t>this</a:t>
            </a:r>
            <a:r>
              <a:rPr lang="en-US" sz="2000" i="1" dirty="0" smtClean="0"/>
              <a:t> – </a:t>
            </a:r>
            <a:r>
              <a:rPr lang="ru-RU" sz="2000" i="1" dirty="0" smtClean="0"/>
              <a:t>ссылка на сам объект. Другими словами </a:t>
            </a:r>
            <a:r>
              <a:rPr lang="en-US" sz="2000" b="1" i="1" dirty="0" smtClean="0"/>
              <a:t>this</a:t>
            </a:r>
            <a:r>
              <a:rPr lang="ru-RU" sz="2000" i="1" dirty="0" smtClean="0"/>
              <a:t> указывает на тот ассоциативный массив (объект) которому принадлежит функция, в которой </a:t>
            </a:r>
            <a:r>
              <a:rPr lang="en-US" sz="2000" b="1" i="1" dirty="0" smtClean="0"/>
              <a:t>this</a:t>
            </a:r>
            <a:r>
              <a:rPr lang="en-US" sz="2000" i="1" dirty="0" smtClean="0"/>
              <a:t> </a:t>
            </a:r>
            <a:r>
              <a:rPr lang="ru-RU" sz="2000" i="1" dirty="0" smtClean="0"/>
              <a:t>используется встречается.</a:t>
            </a:r>
            <a:r>
              <a:rPr lang="en-US" sz="2000" i="1" dirty="0" smtClean="0"/>
              <a:t> </a:t>
            </a:r>
            <a:r>
              <a:rPr lang="en-US" sz="2000" b="1" i="1" dirty="0" smtClean="0"/>
              <a:t>This</a:t>
            </a:r>
            <a:r>
              <a:rPr lang="en-US" sz="2000" i="1" dirty="0" smtClean="0"/>
              <a:t> </a:t>
            </a:r>
            <a:r>
              <a:rPr lang="ru-RU" sz="2000" i="1" dirty="0" smtClean="0"/>
              <a:t>используется только в функциях объекта.</a:t>
            </a:r>
            <a:endParaRPr lang="ru-RU" sz="2000" i="1" dirty="0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 cstate="print"/>
          <a:srcRect t="737"/>
          <a:stretch>
            <a:fillRect/>
          </a:stretch>
        </p:blipFill>
        <p:spPr bwMode="auto">
          <a:xfrm>
            <a:off x="539552" y="764704"/>
            <a:ext cx="8208912" cy="4248471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 t="4724"/>
          <a:stretch>
            <a:fillRect/>
          </a:stretch>
        </p:blipFill>
        <p:spPr bwMode="auto">
          <a:xfrm>
            <a:off x="5074197" y="2926717"/>
            <a:ext cx="3386235" cy="1726419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46856" y="-1714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Объекты / </a:t>
            </a:r>
            <a:r>
              <a:rPr lang="en-US" dirty="0" smtClean="0"/>
              <a:t>Objects</a:t>
            </a:r>
            <a:r>
              <a:rPr lang="ru-RU" dirty="0" smtClean="0"/>
              <a:t> </a:t>
            </a:r>
            <a:endParaRPr lang="uk-UA" dirty="0"/>
          </a:p>
        </p:txBody>
      </p:sp>
      <p:pic>
        <p:nvPicPr>
          <p:cNvPr id="6146" name="Picture 2" descr="http://znamus.ru/images/image-23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84784"/>
            <a:ext cx="3810000" cy="2590800"/>
          </a:xfrm>
          <a:prstGeom prst="rect">
            <a:avLst/>
          </a:prstGeom>
          <a:noFill/>
        </p:spPr>
      </p:pic>
      <p:sp>
        <p:nvSpPr>
          <p:cNvPr id="9" name="Левая фигурная скобка 8"/>
          <p:cNvSpPr/>
          <p:nvPr/>
        </p:nvSpPr>
        <p:spPr>
          <a:xfrm>
            <a:off x="4716016" y="1268760"/>
            <a:ext cx="936104" cy="3168352"/>
          </a:xfrm>
          <a:prstGeom prst="leftBrac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6148" name="Picture 4" descr="http://www.reagent-ekb.ru/pic/mot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011421"/>
            <a:ext cx="2186445" cy="1121435"/>
          </a:xfrm>
          <a:prstGeom prst="rect">
            <a:avLst/>
          </a:prstGeom>
          <a:noFill/>
        </p:spPr>
      </p:pic>
      <p:pic>
        <p:nvPicPr>
          <p:cNvPr id="6150" name="Picture 6" descr="http://www.avtokuzov.net/static/images/goods_photos/2916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3501008"/>
            <a:ext cx="1513112" cy="649891"/>
          </a:xfrm>
          <a:prstGeom prst="rect">
            <a:avLst/>
          </a:prstGeom>
          <a:noFill/>
        </p:spPr>
      </p:pic>
      <p:pic>
        <p:nvPicPr>
          <p:cNvPr id="6152" name="Picture 8" descr="http://26.img.avito.st/640x480/111190172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152" y="3147392"/>
            <a:ext cx="1041722" cy="1361728"/>
          </a:xfrm>
          <a:prstGeom prst="rect">
            <a:avLst/>
          </a:prstGeom>
          <a:noFill/>
        </p:spPr>
      </p:pic>
      <p:pic>
        <p:nvPicPr>
          <p:cNvPr id="6154" name="Picture 10" descr="http://mashintop.ru/userfiles/image/vyr_15206992314_(1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80312" y="980728"/>
            <a:ext cx="1467166" cy="1113089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6845683" y="1916832"/>
            <a:ext cx="822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 smtClean="0"/>
              <a:t>…</a:t>
            </a:r>
            <a:endParaRPr lang="uk-UA" sz="7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4869160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 smtClean="0"/>
              <a:t>Объект может состоять из множества других объектов. Внутренне устройство составляющих объектов не так важно, соблюдается принцип чёрного ящика.</a:t>
            </a:r>
            <a:endParaRPr lang="uk-UA" sz="2800" i="1" dirty="0"/>
          </a:p>
        </p:txBody>
      </p:sp>
      <p:sp>
        <p:nvSpPr>
          <p:cNvPr id="12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5590</TotalTime>
  <Words>850</Words>
  <Application>Microsoft Office PowerPoint</Application>
  <PresentationFormat>Экран (4:3)</PresentationFormat>
  <Paragraphs>120</Paragraphs>
  <Slides>31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4" baseType="lpstr">
      <vt:lpstr>Arial</vt:lpstr>
      <vt:lpstr>Calibri</vt:lpstr>
      <vt:lpstr>Тема Office</vt:lpstr>
      <vt:lpstr>Презентация PowerPoint</vt:lpstr>
      <vt:lpstr>JavaScript как язык программирования</vt:lpstr>
      <vt:lpstr>Презентация PowerPoint</vt:lpstr>
      <vt:lpstr>Презентация PowerPoint</vt:lpstr>
      <vt:lpstr>Объекты</vt:lpstr>
      <vt:lpstr>Объекты</vt:lpstr>
      <vt:lpstr>Объекты</vt:lpstr>
      <vt:lpstr>Ключевое слово this</vt:lpstr>
      <vt:lpstr>Объекты / Objects </vt:lpstr>
      <vt:lpstr>Объекты</vt:lpstr>
      <vt:lpstr>Объекты могут состоять из других объектов</vt:lpstr>
      <vt:lpstr>Объекты, как и массивы – динамическая структура данных</vt:lpstr>
      <vt:lpstr>null – заглушка, когда объекта нет.</vt:lpstr>
      <vt:lpstr>object  - ссылочная структура данных</vt:lpstr>
      <vt:lpstr>object - ссылочная структура данных, т.е сам объект находится где-то в памяти, а в переменной находится только ссылка на него, поэтому когда мы копируем такую переменную в другую, то копируются только ссылки, а сам объект остаётся одним и тем же.</vt:lpstr>
      <vt:lpstr>Функция-конструктор - позволяет создавать много однотипных объектов. Функция конструктор всегда должна использоваться с оператором new, иначе у неё не будет доступа к this новосозданного объекта. Использовать оператор return не нужно. Конструктор может (и как правило должен) иметь параметры</vt:lpstr>
      <vt:lpstr>Презентация PowerPoint</vt:lpstr>
      <vt:lpstr>Прототип это такой объект-«родитель» который «дополняет» своими свойствами (и методами) дочерний объект. Установить кто у объекта будет прототипом  можно при помощи свойства __proto__.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Дата/Время в JavaScript</vt:lpstr>
      <vt:lpstr>Дата/Время в JavaScript</vt:lpstr>
      <vt:lpstr>Презентация PowerPoint</vt:lpstr>
      <vt:lpstr>Презентация PowerPoint</vt:lpstr>
      <vt:lpstr>Домашнее задание №2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user</cp:lastModifiedBy>
  <cp:revision>722</cp:revision>
  <dcterms:created xsi:type="dcterms:W3CDTF">2014-11-20T09:08:59Z</dcterms:created>
  <dcterms:modified xsi:type="dcterms:W3CDTF">2018-03-22T05:46:16Z</dcterms:modified>
</cp:coreProperties>
</file>