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405" r:id="rId3"/>
    <p:sldId id="302" r:id="rId4"/>
    <p:sldId id="304" r:id="rId5"/>
    <p:sldId id="305" r:id="rId6"/>
    <p:sldId id="306" r:id="rId7"/>
    <p:sldId id="303" r:id="rId8"/>
    <p:sldId id="307" r:id="rId9"/>
    <p:sldId id="308" r:id="rId10"/>
    <p:sldId id="309" r:id="rId11"/>
    <p:sldId id="411" r:id="rId12"/>
    <p:sldId id="432" r:id="rId13"/>
    <p:sldId id="311" r:id="rId14"/>
    <p:sldId id="312" r:id="rId15"/>
    <p:sldId id="315" r:id="rId16"/>
    <p:sldId id="413" r:id="rId17"/>
    <p:sldId id="317" r:id="rId18"/>
    <p:sldId id="412" r:id="rId19"/>
    <p:sldId id="444" r:id="rId20"/>
    <p:sldId id="437" r:id="rId21"/>
    <p:sldId id="419" r:id="rId22"/>
    <p:sldId id="441" r:id="rId23"/>
    <p:sldId id="442" r:id="rId24"/>
    <p:sldId id="443" r:id="rId25"/>
    <p:sldId id="445" r:id="rId26"/>
    <p:sldId id="438" r:id="rId27"/>
    <p:sldId id="439" r:id="rId28"/>
    <p:sldId id="420" r:id="rId29"/>
    <p:sldId id="435" r:id="rId30"/>
    <p:sldId id="388" r:id="rId31"/>
    <p:sldId id="327" r:id="rId32"/>
    <p:sldId id="329" r:id="rId33"/>
    <p:sldId id="403" r:id="rId34"/>
    <p:sldId id="425" r:id="rId35"/>
    <p:sldId id="429" r:id="rId36"/>
    <p:sldId id="430" r:id="rId37"/>
    <p:sldId id="428" r:id="rId38"/>
    <p:sldId id="431" r:id="rId39"/>
    <p:sldId id="339" r:id="rId40"/>
    <p:sldId id="409" r:id="rId4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257"/>
            <p14:sldId id="405"/>
            <p14:sldId id="302"/>
            <p14:sldId id="304"/>
            <p14:sldId id="305"/>
            <p14:sldId id="306"/>
            <p14:sldId id="303"/>
            <p14:sldId id="307"/>
            <p14:sldId id="308"/>
            <p14:sldId id="309"/>
            <p14:sldId id="411"/>
            <p14:sldId id="432"/>
            <p14:sldId id="311"/>
            <p14:sldId id="312"/>
            <p14:sldId id="315"/>
            <p14:sldId id="413"/>
            <p14:sldId id="317"/>
            <p14:sldId id="412"/>
            <p14:sldId id="444"/>
            <p14:sldId id="437"/>
            <p14:sldId id="419"/>
            <p14:sldId id="441"/>
            <p14:sldId id="442"/>
            <p14:sldId id="443"/>
            <p14:sldId id="445"/>
            <p14:sldId id="438"/>
            <p14:sldId id="439"/>
            <p14:sldId id="420"/>
            <p14:sldId id="435"/>
            <p14:sldId id="388"/>
            <p14:sldId id="327"/>
            <p14:sldId id="329"/>
            <p14:sldId id="403"/>
            <p14:sldId id="425"/>
            <p14:sldId id="429"/>
            <p14:sldId id="430"/>
            <p14:sldId id="428"/>
            <p14:sldId id="431"/>
            <p14:sldId id="339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08/ex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files.courses.dp.ua/js/08/ex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://files.courses.dp.ua/js/08/ex02_complete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files.courses.dp.ua/js/08/ex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les.courses.dp.ua/js/08/ex02_complete_2.html" TargetMode="Externa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332656"/>
            <a:ext cx="878497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DOM</a:t>
            </a:r>
            <a:r>
              <a:rPr lang="ru-RU" sz="4400" b="1" smtClean="0">
                <a:solidFill>
                  <a:schemeClr val="bg1"/>
                </a:solidFill>
              </a:rPr>
              <a:t>, часть 1</a:t>
            </a:r>
            <a:r>
              <a:rPr lang="en-US" sz="4400" b="1" smtClean="0">
                <a:solidFill>
                  <a:schemeClr val="bg1"/>
                </a:solidFill>
              </a:rPr>
              <a:t> </a:t>
            </a:r>
            <a:endParaRPr lang="ru-RU" sz="44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или</a:t>
            </a:r>
          </a:p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Браузер, Окно, Документ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347864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88640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016" y="6165304"/>
            <a:ext cx="874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/>
              <a:t>window.navigator</a:t>
            </a:r>
            <a:r>
              <a:rPr lang="ru-RU" sz="2800" i="1" dirty="0" smtClean="0"/>
              <a:t> – информация о браузере.</a:t>
            </a:r>
            <a:endParaRPr lang="ru-RU" sz="28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07699" y="280973"/>
            <a:ext cx="4680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Свойство: </a:t>
            </a:r>
            <a:r>
              <a:rPr lang="en-US" sz="2800" b="1" i="1" dirty="0" err="1" smtClean="0"/>
              <a:t>window.navigator</a:t>
            </a:r>
            <a:r>
              <a:rPr lang="en-US" sz="2800" i="1" dirty="0" smtClean="0"/>
              <a:t> 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6015"/>
          <a:stretch>
            <a:fillRect/>
          </a:stretch>
        </p:blipFill>
        <p:spPr bwMode="auto">
          <a:xfrm>
            <a:off x="302760" y="980728"/>
            <a:ext cx="8366924" cy="511256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window.document</a:t>
            </a:r>
            <a:r>
              <a:rPr lang="ru-RU" sz="7200" b="1" dirty="0" smtClean="0"/>
              <a:t/>
            </a:r>
            <a:br>
              <a:rPr lang="ru-RU" sz="7200" b="1" dirty="0" smtClean="0"/>
            </a:br>
            <a:r>
              <a:rPr lang="ru-RU" sz="4000" i="1" dirty="0" smtClean="0"/>
              <a:t>Хранилище </a:t>
            </a:r>
            <a:r>
              <a:rPr lang="en-US" sz="4000" i="1" dirty="0" smtClean="0"/>
              <a:t>HTML-</a:t>
            </a:r>
            <a:r>
              <a:rPr lang="ru-RU" sz="4000" i="1" dirty="0" smtClean="0"/>
              <a:t>документа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934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7255" y="414908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899592" y="6074132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</a:t>
            </a:r>
            <a:r>
              <a:rPr lang="ru-RU" sz="2800" b="1" dirty="0" smtClean="0">
                <a:hlinkClick r:id="rId3"/>
              </a:rPr>
              <a:t>files.courses.dp.ua/js/08/ex01.html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8629" y="5693186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620688"/>
            <a:ext cx="5954837" cy="33843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255" y="1343661"/>
            <a:ext cx="3786672" cy="41590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994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3469" y="336017"/>
            <a:ext cx="633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Структура </a:t>
            </a:r>
            <a:r>
              <a:rPr lang="en-US" sz="4000" b="1" dirty="0" smtClean="0"/>
              <a:t>HTML-</a:t>
            </a:r>
            <a:r>
              <a:rPr lang="ru-RU" sz="4000" b="1" dirty="0" smtClean="0"/>
              <a:t>документа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640994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0070C0"/>
                </a:solidFill>
              </a:rPr>
              <a:t>&lt;tag </a:t>
            </a:r>
            <a:r>
              <a:rPr lang="sv-SE" sz="4000" b="1" dirty="0" smtClean="0">
                <a:solidFill>
                  <a:srgbClr val="00B050"/>
                </a:solidFill>
              </a:rPr>
              <a:t>attr="value”</a:t>
            </a:r>
            <a:r>
              <a:rPr lang="sv-SE" sz="4000" b="1" dirty="0" smtClean="0">
                <a:solidFill>
                  <a:srgbClr val="0070C0"/>
                </a:solidFill>
              </a:rPr>
              <a:t>&gt;</a:t>
            </a:r>
            <a:r>
              <a:rPr lang="sv-SE" sz="4000" b="1" dirty="0" smtClean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 smtClean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925" y="3287886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 smtClean="0">
                <a:solidFill>
                  <a:srgbClr val="0070C0"/>
                </a:solidFill>
              </a:rPr>
              <a:t>Теги</a:t>
            </a:r>
            <a:r>
              <a:rPr lang="ru-RU" sz="3200" dirty="0" smtClean="0"/>
              <a:t> как контейнер для информации </a:t>
            </a:r>
          </a:p>
          <a:p>
            <a:pPr marL="342900" indent="-342900"/>
            <a:r>
              <a:rPr lang="ru-RU" sz="3200" dirty="0" smtClean="0"/>
              <a:t>	+</a:t>
            </a:r>
            <a:r>
              <a:rPr lang="ru-RU" sz="3200" b="1" dirty="0" smtClean="0">
                <a:solidFill>
                  <a:srgbClr val="00B050"/>
                </a:solidFill>
              </a:rPr>
              <a:t>атрибуты</a:t>
            </a:r>
            <a:endParaRPr lang="ru-RU" sz="32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725144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 smtClean="0"/>
              <a:t> данные (содержимое, </a:t>
            </a:r>
            <a:r>
              <a:rPr lang="ru-RU" sz="3200" dirty="0" err="1" smtClean="0"/>
              <a:t>контент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19675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состоит из: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546" y="2060848"/>
            <a:ext cx="7620000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02060" y="5661248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Древовидная структура </a:t>
            </a:r>
            <a:r>
              <a:rPr lang="en-US" sz="2800" i="1" dirty="0" smtClean="0"/>
              <a:t>HTML</a:t>
            </a:r>
            <a:r>
              <a:rPr lang="ru-RU" sz="2800" i="1" dirty="0" smtClean="0"/>
              <a:t>-документа</a:t>
            </a:r>
            <a:endParaRPr lang="ru-RU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8619" y="560874"/>
            <a:ext cx="633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Структура </a:t>
            </a:r>
            <a:r>
              <a:rPr lang="en-US" sz="4000" b="1" dirty="0" smtClean="0"/>
              <a:t>HTML-</a:t>
            </a:r>
            <a:r>
              <a:rPr lang="ru-RU" sz="4000" b="1" dirty="0" smtClean="0"/>
              <a:t>документа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4624"/>
            <a:ext cx="665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Древовидная структура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298" y="908720"/>
            <a:ext cx="5567006" cy="33843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451628"/>
            <a:ext cx="79208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 </a:t>
            </a:r>
            <a:r>
              <a:rPr lang="en-US" sz="2400" i="1" dirty="0" smtClean="0"/>
              <a:t>JavaScript </a:t>
            </a:r>
            <a:r>
              <a:rPr lang="ru-RU" sz="2400" b="1" i="1" dirty="0" smtClean="0"/>
              <a:t>каждый тег </a:t>
            </a:r>
            <a:r>
              <a:rPr lang="ru-RU" sz="2400" i="1" dirty="0" smtClean="0"/>
              <a:t>дерева</a:t>
            </a:r>
            <a:r>
              <a:rPr lang="en-US" sz="2400" i="1" dirty="0" smtClean="0"/>
              <a:t> </a:t>
            </a:r>
            <a:r>
              <a:rPr lang="ru-RU" sz="2400" i="1" dirty="0" smtClean="0"/>
              <a:t>представлен </a:t>
            </a:r>
            <a:r>
              <a:rPr lang="ru-RU" sz="2400" b="1" i="1" dirty="0" smtClean="0"/>
              <a:t>объектом </a:t>
            </a:r>
            <a:r>
              <a:rPr lang="ru-RU" sz="2400" i="1" dirty="0" smtClean="0"/>
              <a:t>(часто используется термин: узел, </a:t>
            </a:r>
            <a:r>
              <a:rPr lang="en-US" sz="2400" i="1" dirty="0" smtClean="0"/>
              <a:t>node</a:t>
            </a:r>
            <a:r>
              <a:rPr lang="ru-RU" sz="2400" i="1" dirty="0" smtClean="0"/>
              <a:t>). </a:t>
            </a:r>
            <a:r>
              <a:rPr lang="ru-RU" sz="2400" i="1" dirty="0"/>
              <a:t>У каждого элемента есть один родительский элемент, и</a:t>
            </a:r>
            <a:r>
              <a:rPr lang="en-US" sz="2400" i="1" dirty="0"/>
              <a:t> </a:t>
            </a:r>
            <a:r>
              <a:rPr lang="ru-RU" sz="2400" i="1" dirty="0"/>
              <a:t>множество дочерних элементов (от </a:t>
            </a:r>
            <a:r>
              <a:rPr lang="en-US" sz="2400" i="1" dirty="0"/>
              <a:t>0</a:t>
            </a:r>
            <a:r>
              <a:rPr lang="ru-RU" sz="2400" i="1" dirty="0"/>
              <a:t> до ∞</a:t>
            </a:r>
            <a:r>
              <a:rPr lang="ru-RU" sz="2400" i="1" dirty="0" smtClean="0"/>
              <a:t>).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44624"/>
            <a:ext cx="6088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Свойства элементов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1" y="620688"/>
            <a:ext cx="5040559" cy="3064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3" y="3861048"/>
            <a:ext cx="8352927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Свойство </a:t>
            </a:r>
            <a:r>
              <a:rPr lang="en-US" sz="2800" i="1" dirty="0" smtClean="0"/>
              <a:t>.</a:t>
            </a:r>
            <a:r>
              <a:rPr lang="en-US" sz="2800" b="1" i="1" dirty="0" err="1" smtClean="0"/>
              <a:t>parentNode</a:t>
            </a:r>
            <a:r>
              <a:rPr lang="en-US" sz="2800" i="1" dirty="0" smtClean="0"/>
              <a:t> – </a:t>
            </a:r>
            <a:r>
              <a:rPr lang="ru-RU" sz="2800" i="1" dirty="0" smtClean="0"/>
              <a:t>ссылка на родительский элемент.</a:t>
            </a:r>
            <a:endParaRPr lang="ru-RU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352928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Свойство </a:t>
            </a:r>
            <a:r>
              <a:rPr lang="en-US" sz="2800" i="1" dirty="0" smtClean="0"/>
              <a:t>.</a:t>
            </a:r>
            <a:r>
              <a:rPr lang="en-US" sz="2800" b="1" i="1" dirty="0" err="1" smtClean="0"/>
              <a:t>childNodes</a:t>
            </a:r>
            <a:r>
              <a:rPr lang="en-US" sz="2800" i="1" dirty="0" smtClean="0"/>
              <a:t> –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псевдомассив</a:t>
            </a:r>
            <a:r>
              <a:rPr lang="ru-RU" sz="2800" i="1" dirty="0" smtClean="0"/>
              <a:t> содержащий ссылки на дочерние элементы.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2976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5" y="548680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b="1" dirty="0" err="1" smtClean="0"/>
              <a:t>window.document</a:t>
            </a:r>
            <a:r>
              <a:rPr lang="en-US" sz="3200" b="1" dirty="0" smtClean="0"/>
              <a:t> – </a:t>
            </a:r>
            <a:r>
              <a:rPr lang="ru-RU" sz="3200" b="1" dirty="0" smtClean="0"/>
              <a:t>корень дерева документа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51723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/>
              <a:t>window.document.childNodes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массив с тегами верхнего уровня (т.е. </a:t>
            </a:r>
            <a:r>
              <a:rPr lang="en-US" sz="2400" b="1" i="1" dirty="0" smtClean="0"/>
              <a:t>html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</a:t>
            </a:r>
            <a:r>
              <a:rPr lang="en-US" sz="2400" b="1" i="1" dirty="0" err="1" smtClean="0"/>
              <a:t>doctype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819" y="392448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6" y="2095929"/>
            <a:ext cx="8208912" cy="13897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1663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Свойство</a:t>
            </a:r>
            <a:r>
              <a:rPr lang="en-US" sz="3200" b="1" dirty="0" smtClean="0"/>
              <a:t> .children – </a:t>
            </a:r>
            <a:r>
              <a:rPr lang="ru-RU" sz="3200" b="1" dirty="0" smtClean="0"/>
              <a:t>тоже что и .</a:t>
            </a:r>
            <a:r>
              <a:rPr lang="en-US" sz="3200" b="1" dirty="0" err="1" smtClean="0"/>
              <a:t>childNodes</a:t>
            </a:r>
            <a:r>
              <a:rPr lang="ru-RU" sz="3200" b="1" dirty="0" smtClean="0"/>
              <a:t>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но без «текстового мусора»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00" y="2726407"/>
            <a:ext cx="2057400" cy="27908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4633" y="3806924"/>
            <a:ext cx="2009775" cy="16383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587477" y="1385033"/>
            <a:ext cx="2352675" cy="146790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5576" y="5733256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.</a:t>
            </a:r>
            <a:r>
              <a:rPr lang="en-US" sz="2800" b="1" i="1" dirty="0" err="1" smtClean="0"/>
              <a:t>childNodes</a:t>
            </a:r>
            <a:endParaRPr lang="ru-RU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09284" y="5733256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.children</a:t>
            </a:r>
            <a:endParaRPr lang="ru-RU" sz="2800" b="1" i="1" dirty="0"/>
          </a:p>
        </p:txBody>
      </p:sp>
      <p:sp>
        <p:nvSpPr>
          <p:cNvPr id="14" name="Стрелка вправо 13"/>
          <p:cNvSpPr/>
          <p:nvPr/>
        </p:nvSpPr>
        <p:spPr>
          <a:xfrm rot="2462286">
            <a:off x="6128682" y="1979760"/>
            <a:ext cx="792088" cy="43204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7977926">
            <a:off x="2659746" y="1921829"/>
            <a:ext cx="792088" cy="43204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548680"/>
            <a:ext cx="626469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 smtClean="0"/>
              <a:t>Элемент, его предки и потомки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5636" t="35047" r="2076" b="56708"/>
          <a:stretch/>
        </p:blipFill>
        <p:spPr bwMode="auto">
          <a:xfrm>
            <a:off x="467544" y="2823319"/>
            <a:ext cx="8424936" cy="3600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1720" y="3609595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 &gt;&gt; HTML &gt;&gt; BODY &gt;&gt; P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47663" y="4437112"/>
            <a:ext cx="640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Подобный вариант доступа к тегам хоть и работает, но крайне неудобный.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917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Инфраструктура браузера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8640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Теги у которых есть атрибут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2800" b="1" dirty="0" smtClean="0"/>
              <a:t>доступны сразу из объекта </a:t>
            </a:r>
            <a:r>
              <a:rPr lang="en-US" sz="2800" b="1" dirty="0" smtClean="0">
                <a:solidFill>
                  <a:srgbClr val="0070C0"/>
                </a:solidFill>
              </a:rPr>
              <a:t>window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870880"/>
            <a:ext cx="2520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 smtClean="0"/>
              <a:t>Но только если </a:t>
            </a:r>
            <a:r>
              <a:rPr lang="en-US" sz="2500" b="1" i="1" dirty="0" smtClean="0"/>
              <a:t>id</a:t>
            </a:r>
            <a:r>
              <a:rPr lang="en-US" sz="2500" i="1" dirty="0" smtClean="0"/>
              <a:t> </a:t>
            </a:r>
            <a:r>
              <a:rPr lang="ru-RU" sz="2500" i="1" dirty="0" smtClean="0"/>
              <a:t>состоит из допустимых в </a:t>
            </a:r>
            <a:r>
              <a:rPr lang="en-US" sz="2500" b="1" i="1" dirty="0" smtClean="0"/>
              <a:t>JavaScript</a:t>
            </a:r>
            <a:r>
              <a:rPr lang="en-US" sz="2500" i="1" dirty="0" smtClean="0"/>
              <a:t> </a:t>
            </a:r>
            <a:r>
              <a:rPr lang="ru-RU" sz="2500" i="1" dirty="0" smtClean="0"/>
              <a:t>символов</a:t>
            </a:r>
            <a:r>
              <a:rPr lang="en-US" sz="2500" i="1" dirty="0" smtClean="0"/>
              <a:t>.</a:t>
            </a:r>
            <a:endParaRPr lang="ru-RU" sz="2500" i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7855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12" y="3619488"/>
            <a:ext cx="5376138" cy="226732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104" y="1576836"/>
            <a:ext cx="6508446" cy="1378636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502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А когда выполняется </a:t>
            </a:r>
          </a:p>
          <a:p>
            <a:pPr algn="ctr"/>
            <a:r>
              <a:rPr lang="ru-RU" sz="6000" b="1" dirty="0" smtClean="0"/>
              <a:t>код в теге </a:t>
            </a:r>
            <a:r>
              <a:rPr lang="en-US" sz="6000" b="1" dirty="0" smtClean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5258" y="344850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JavaScript </a:t>
            </a:r>
            <a:r>
              <a:rPr lang="ru-RU" sz="4000" b="1" dirty="0" smtClean="0"/>
              <a:t>в </a:t>
            </a:r>
            <a:r>
              <a:rPr lang="en-US" sz="4000" b="1" dirty="0" smtClean="0"/>
              <a:t>HTML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35696" y="1700808"/>
            <a:ext cx="60676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 smtClean="0">
                <a:solidFill>
                  <a:srgbClr val="00B050"/>
                </a:solidFill>
              </a:rPr>
              <a:t>&lt;script&gt;&lt;/script&gt;</a:t>
            </a:r>
            <a:endParaRPr lang="ru-RU" sz="6600" b="1" i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335699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Тег скрипт может быть размещен в любом месте </a:t>
            </a:r>
            <a:r>
              <a:rPr lang="en-US" sz="2400" i="1" dirty="0" smtClean="0"/>
              <a:t>HTML</a:t>
            </a:r>
            <a:r>
              <a:rPr lang="ru-RU" sz="2400" i="1" dirty="0" smtClean="0"/>
              <a:t>-документа, с помощью него можно либо непосредственно писать </a:t>
            </a:r>
            <a:r>
              <a:rPr lang="en-US" sz="2400" i="1" dirty="0" smtClean="0"/>
              <a:t>JS </a:t>
            </a:r>
            <a:r>
              <a:rPr lang="ru-RU" sz="2400" i="1" dirty="0" smtClean="0"/>
              <a:t>код, либо подключать внешний файл с кодом.</a:t>
            </a:r>
            <a:r>
              <a:rPr lang="en-US" sz="2400" i="1" dirty="0" smtClean="0"/>
              <a:t> </a:t>
            </a:r>
            <a:r>
              <a:rPr lang="ru-RU" sz="2400" i="1" dirty="0" smtClean="0"/>
              <a:t>Однако….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5258" y="116632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JavaScript </a:t>
            </a:r>
            <a:r>
              <a:rPr lang="ru-RU" sz="4000" b="1" dirty="0" smtClean="0"/>
              <a:t>в </a:t>
            </a:r>
            <a:r>
              <a:rPr lang="en-US" sz="4000" b="1" dirty="0" smtClean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8347" y="4667652"/>
            <a:ext cx="7470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Код из тега </a:t>
            </a:r>
            <a:r>
              <a:rPr lang="en-US" sz="2400" i="1" dirty="0" smtClean="0"/>
              <a:t>script </a:t>
            </a:r>
            <a:r>
              <a:rPr lang="ru-RU" sz="2400" i="1" dirty="0" smtClean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5184576" cy="1459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03" y="2931678"/>
            <a:ext cx="5175950" cy="14768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60232" y="1484784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3162272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5258" y="44624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JavaScript </a:t>
            </a:r>
            <a:r>
              <a:rPr lang="ru-RU" sz="4000" b="1" dirty="0" smtClean="0"/>
              <a:t>в </a:t>
            </a:r>
            <a:r>
              <a:rPr lang="en-US" sz="4000" b="1" dirty="0" smtClean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4" y="776317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73073" y="198108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Разместить весь код во внешнем файле и подключить его с атрибутом </a:t>
            </a:r>
            <a:r>
              <a:rPr lang="en-US" sz="2000" b="1" dirty="0" smtClean="0"/>
              <a:t>defer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Использовать события </a:t>
            </a:r>
            <a:r>
              <a:rPr lang="en-US" sz="2000" b="1" dirty="0" err="1" smtClean="0"/>
              <a:t>onLoad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err="1" smtClean="0"/>
              <a:t>onDOMContentLoaded</a:t>
            </a:r>
            <a:r>
              <a:rPr lang="en-US" sz="2000" dirty="0" smtClean="0"/>
              <a:t> (</a:t>
            </a:r>
            <a:r>
              <a:rPr lang="ru-RU" sz="2000" dirty="0" smtClean="0"/>
              <a:t>эти варианты мы рассмотрим детальнее когда будет говорить о событиях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899592" y="4088745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&lt;script</a:t>
              </a:r>
              <a:r>
                <a:rPr lang="en-US" sz="2800" dirty="0" smtClean="0"/>
                <a:t> </a:t>
              </a:r>
              <a:r>
                <a:rPr lang="en-US" sz="2800" b="1" dirty="0" smtClean="0">
                  <a:solidFill>
                    <a:srgbClr val="7030A0"/>
                  </a:solidFill>
                </a:rPr>
                <a:t>defer</a:t>
              </a:r>
              <a:r>
                <a:rPr lang="en-US" sz="2800" dirty="0" smtClean="0"/>
                <a:t> </a:t>
              </a:r>
              <a:r>
                <a:rPr lang="en-US" sz="28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800" dirty="0" smtClean="0"/>
                <a:t>="scripts/async.js</a:t>
              </a:r>
              <a:r>
                <a:rPr lang="en-US" sz="2800" dirty="0" smtClean="0">
                  <a:solidFill>
                    <a:srgbClr val="00B050"/>
                  </a:solidFill>
                </a:rPr>
                <a:t>"</a:t>
              </a:r>
              <a:r>
                <a:rPr lang="en-US" sz="2800" b="1" dirty="0" smtClean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 smtClean="0"/>
                <a:t>Атрибут </a:t>
              </a:r>
              <a:r>
                <a:rPr lang="ru-RU" sz="1600" b="1" i="1" dirty="0" err="1" smtClean="0"/>
                <a:t>defer</a:t>
              </a:r>
              <a:r>
                <a:rPr lang="ru-RU" sz="1600" i="1" dirty="0" smtClean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 smtClean="0"/>
                <a:t> </a:t>
              </a:r>
              <a:r>
                <a:rPr lang="ru-RU" sz="1600" i="1" dirty="0" smtClean="0"/>
                <a:t>Работает только для внешних (подключаемых) файлов</a:t>
              </a:r>
              <a:r>
                <a:rPr lang="en-US" sz="1600" i="1" dirty="0" smtClean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1917702"/>
            <a:ext cx="782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 smtClean="0"/>
              <a:t>Каждый тег представлен объектом</a:t>
            </a:r>
            <a:endParaRPr lang="ru-RU" sz="36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28498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 smtClean="0"/>
              <a:t>Воздействие на свойства и методы которого позволяют управлять внешним видом тега на странице.</a:t>
            </a:r>
            <a:endParaRPr lang="ru-RU" sz="36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6241" y="404664"/>
            <a:ext cx="3431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Node/</a:t>
            </a:r>
            <a:r>
              <a:rPr lang="ru-RU" sz="4000" b="1" dirty="0"/>
              <a:t>Узел/Тег</a:t>
            </a:r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4150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8864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Свойство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 smtClean="0"/>
              <a:t>хранит содержимое тега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4042" y="333915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5373216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Свойство .</a:t>
            </a:r>
            <a:r>
              <a:rPr lang="en-US" sz="2000" b="1" i="1" dirty="0" err="1" smtClean="0"/>
              <a:t>innerHTML</a:t>
            </a:r>
            <a:r>
              <a:rPr lang="ru-RU" sz="2000" i="1" dirty="0" smtClean="0"/>
              <a:t> – можно не только считывать но и устанавливать.</a:t>
            </a:r>
            <a:r>
              <a:rPr lang="en-US" sz="2000" i="1" dirty="0" smtClean="0"/>
              <a:t> </a:t>
            </a:r>
            <a:r>
              <a:rPr lang="ru-RU" sz="2000" i="1" dirty="0"/>
              <a:t>Изменение свойства .</a:t>
            </a:r>
            <a:r>
              <a:rPr lang="en-US" sz="2000" b="1" i="1" dirty="0" err="1"/>
              <a:t>innerHTML</a:t>
            </a:r>
            <a:r>
              <a:rPr lang="ru-RU" sz="2000" i="1" dirty="0"/>
              <a:t> – автоматически влечёт </a:t>
            </a:r>
            <a:r>
              <a:rPr lang="ru-RU" sz="2000" i="1" dirty="0" smtClean="0"/>
              <a:t>перерисовку документа</a:t>
            </a:r>
            <a:r>
              <a:rPr lang="ru-RU" sz="2000" i="1" dirty="0" smtClean="0"/>
              <a:t>.</a:t>
            </a:r>
            <a:endParaRPr lang="ru-RU" sz="26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37" y="2852936"/>
            <a:ext cx="5206727" cy="2202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1151539"/>
            <a:ext cx="6362700" cy="11525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1922" y="116632"/>
            <a:ext cx="71801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b="1" i="1" dirty="0"/>
              <a:t>Не менее полезные свойства объектов-тегов!</a:t>
            </a:r>
            <a:endParaRPr lang="ru-RU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parentNode</a:t>
            </a:r>
            <a:r>
              <a:rPr lang="en-US" sz="2400" i="1" dirty="0"/>
              <a:t> – </a:t>
            </a:r>
            <a:r>
              <a:rPr lang="ru-RU" sz="2400" i="1" dirty="0"/>
              <a:t>свойство, которое содержит ссылку на родительский элемент (тег).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02193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278092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0100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497426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733256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>
                <a:solidFill>
                  <a:schemeClr val="accent6"/>
                </a:solidFill>
              </a:rPr>
              <a:t>.style</a:t>
            </a:r>
            <a:r>
              <a:rPr lang="en-US" sz="2200" i="1" dirty="0">
                <a:solidFill>
                  <a:schemeClr val="accent6"/>
                </a:solidFill>
              </a:rPr>
              <a:t> </a:t>
            </a:r>
            <a:r>
              <a:rPr lang="en-US" sz="2200" i="1" dirty="0"/>
              <a:t>– </a:t>
            </a:r>
            <a:r>
              <a:rPr lang="ru-RU" sz="2200" i="1" dirty="0"/>
              <a:t>свойство определяющее объект со всеми поддерживаемыми браузером стилевые </a:t>
            </a:r>
            <a:r>
              <a:rPr lang="ru-RU" sz="2200" i="1" dirty="0" smtClean="0"/>
              <a:t>свойства</a:t>
            </a:r>
            <a:r>
              <a:rPr lang="en-US" sz="2200" i="1" dirty="0" smtClean="0"/>
              <a:t> (CSS)</a:t>
            </a:r>
            <a:r>
              <a:rPr lang="ru-RU" sz="2200" i="1" dirty="0" smtClean="0"/>
              <a:t>.</a:t>
            </a:r>
            <a:endParaRPr lang="ru-RU" sz="2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3292" y="423735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 smtClean="0"/>
              <a:t>classList.toggle</a:t>
            </a:r>
            <a:r>
              <a:rPr lang="en-US" sz="2400" b="1" i="1" dirty="0" smtClean="0"/>
              <a:t>(‘</a:t>
            </a:r>
            <a:r>
              <a:rPr lang="en-US" sz="2400" b="1" i="1" dirty="0"/>
              <a:t>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</a:t>
            </a:r>
            <a:r>
              <a:rPr lang="ru-RU" sz="2400" i="1" dirty="0" smtClean="0"/>
              <a:t>тегу, если он есть, или добавляет класс, если его нет.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116632"/>
            <a:ext cx="511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Атрибуты тоже входят в дерево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1038"/>
            <a:ext cx="903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Свойство </a:t>
            </a:r>
            <a:r>
              <a:rPr lang="en-US" sz="2400" b="1" i="1" dirty="0" smtClean="0"/>
              <a:t>.attributes </a:t>
            </a:r>
            <a:r>
              <a:rPr lang="ru-RU" sz="2400" i="1" dirty="0" smtClean="0"/>
              <a:t>содержит перечень атрибутов элементов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3016"/>
            <a:ext cx="3528392" cy="192004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7187257" cy="150720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856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74" y="116632"/>
            <a:ext cx="802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Свойства элементов можно менять, динамически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190324"/>
            <a:ext cx="7885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У каждого элемента есть множество свойств</a:t>
            </a:r>
            <a:r>
              <a:rPr lang="en-US" sz="2400" i="1" dirty="0" smtClean="0"/>
              <a:t> (</a:t>
            </a:r>
            <a:r>
              <a:rPr lang="ru-RU" sz="2400" i="1" dirty="0" smtClean="0"/>
              <a:t>атрибутов</a:t>
            </a:r>
            <a:r>
              <a:rPr lang="en-US" sz="2400" i="1" dirty="0" smtClean="0"/>
              <a:t>)</a:t>
            </a:r>
            <a:r>
              <a:rPr lang="ru-RU" sz="2400" i="1" dirty="0" smtClean="0"/>
              <a:t>, которые можно изменять, и это сразу же отразиться на документе. Большая часть атрибутов </a:t>
            </a:r>
            <a:r>
              <a:rPr lang="ru-RU" sz="2400" b="1" i="1" dirty="0" smtClean="0"/>
              <a:t>доступно по их названиям</a:t>
            </a:r>
            <a:r>
              <a:rPr lang="ru-RU" sz="2400" i="1" dirty="0" smtClean="0"/>
              <a:t>, но есть и методы. </a:t>
            </a:r>
            <a:endParaRPr lang="en-US" sz="2400" i="1" dirty="0" smtClean="0"/>
          </a:p>
          <a:p>
            <a:pPr algn="just"/>
            <a:endParaRPr lang="ru-RU" sz="2400" i="1" dirty="0" smtClean="0"/>
          </a:p>
          <a:p>
            <a:pPr algn="ctr"/>
            <a:r>
              <a:rPr lang="en-US" sz="2400" i="1" dirty="0" smtClean="0"/>
              <a:t>.</a:t>
            </a:r>
            <a:r>
              <a:rPr lang="en-US" sz="2400" b="1" i="1" dirty="0" err="1" smtClean="0"/>
              <a:t>setAttribute</a:t>
            </a:r>
            <a:r>
              <a:rPr lang="en-US" sz="2400" b="1" i="1" dirty="0" smtClean="0"/>
              <a:t>(“</a:t>
            </a:r>
            <a:r>
              <a:rPr lang="en-US" sz="2400" b="1" i="1" dirty="0" err="1" smtClean="0"/>
              <a:t>src</a:t>
            </a:r>
            <a:r>
              <a:rPr lang="en-US" sz="2400" b="1" i="1" dirty="0" smtClean="0"/>
              <a:t>",</a:t>
            </a:r>
            <a:r>
              <a:rPr lang="en-US" sz="2400" b="1" i="1" dirty="0"/>
              <a:t> </a:t>
            </a:r>
            <a:r>
              <a:rPr lang="en-US" sz="2400" b="1" i="1" dirty="0" smtClean="0"/>
              <a:t>“image.jpg");</a:t>
            </a:r>
            <a:r>
              <a:rPr lang="ru-RU" sz="2400" b="1" i="1" dirty="0" smtClean="0"/>
              <a:t> </a:t>
            </a:r>
            <a:endParaRPr lang="en-US" sz="2400" b="1" i="1" dirty="0" smtClean="0"/>
          </a:p>
          <a:p>
            <a:pPr algn="ctr"/>
            <a:r>
              <a:rPr lang="en-US" sz="2400" b="1" i="1" dirty="0" smtClean="0"/>
              <a:t>.</a:t>
            </a:r>
            <a:r>
              <a:rPr lang="en-US" sz="2400" b="1" i="1" dirty="0" err="1" smtClean="0"/>
              <a:t>getAttribute</a:t>
            </a:r>
            <a:r>
              <a:rPr lang="en-US" sz="2400" b="1" i="1" dirty="0" smtClean="0"/>
              <a:t>(“</a:t>
            </a:r>
            <a:r>
              <a:rPr lang="en-US" sz="2400" b="1" i="1" dirty="0" err="1" smtClean="0"/>
              <a:t>src</a:t>
            </a:r>
            <a:r>
              <a:rPr lang="en-US" sz="2400" b="1" i="1" dirty="0" smtClean="0"/>
              <a:t>");</a:t>
            </a:r>
          </a:p>
          <a:p>
            <a:pPr algn="ctr"/>
            <a:r>
              <a:rPr lang="en-US" sz="2400" b="1" i="1" dirty="0"/>
              <a:t>. </a:t>
            </a:r>
            <a:r>
              <a:rPr lang="en-US" sz="2400" b="1" i="1" dirty="0" err="1"/>
              <a:t>hasAttribute</a:t>
            </a:r>
            <a:r>
              <a:rPr lang="en-US" sz="2400" b="1" i="1" dirty="0"/>
              <a:t>(name</a:t>
            </a:r>
            <a:r>
              <a:rPr lang="en-US" sz="2400" b="1" i="1" dirty="0" smtClean="0"/>
              <a:t>);</a:t>
            </a:r>
            <a:endParaRPr lang="ru-RU" sz="32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885357" cy="194828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215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5258" y="704890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2476053"/>
            <a:ext cx="87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Браузер добавляет в </a:t>
            </a:r>
            <a:r>
              <a:rPr lang="en-US" sz="2800" i="1" dirty="0" smtClean="0"/>
              <a:t>JavaScript </a:t>
            </a:r>
            <a:r>
              <a:rPr lang="ru-RU" sz="2800" i="1" dirty="0" smtClean="0"/>
              <a:t>всего один объект –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. </a:t>
            </a:r>
            <a:r>
              <a:rPr lang="ru-RU" sz="2800" i="1" dirty="0" smtClean="0"/>
              <a:t>Но этот объект содержит все необходимые инструменты для манипуляции </a:t>
            </a:r>
            <a:r>
              <a:rPr lang="en-US" sz="2800" i="1" dirty="0" smtClean="0"/>
              <a:t>HTML-</a:t>
            </a:r>
            <a:r>
              <a:rPr lang="ru-RU" sz="2800" i="1" dirty="0" smtClean="0"/>
              <a:t>документом.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584" y="116632"/>
            <a:ext cx="683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элементов из дерева документа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8635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Удалить элемент из дерева документа можно вызывав у него метод </a:t>
            </a:r>
            <a:r>
              <a:rPr lang="ru-RU" sz="2400" b="1" i="1" dirty="0" smtClean="0"/>
              <a:t>.</a:t>
            </a:r>
            <a:r>
              <a:rPr lang="en-US" sz="2400" b="1" i="1" dirty="0" smtClean="0"/>
              <a:t>remove()</a:t>
            </a:r>
            <a:r>
              <a:rPr lang="ru-RU" sz="2400" i="1" dirty="0" smtClean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8" y="844614"/>
            <a:ext cx="4949751" cy="208033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69" y="2420888"/>
            <a:ext cx="3291631" cy="199540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t="25836" r="20589" b="836"/>
          <a:stretch/>
        </p:blipFill>
        <p:spPr bwMode="auto">
          <a:xfrm>
            <a:off x="6084168" y="1374828"/>
            <a:ext cx="2688261" cy="792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6228184" y="1977214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6343625" y="3232026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644008" y="1916832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004048" y="4221088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5698438" y="2829205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6684059" y="3871129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6588224" y="1124744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6228184" y="5733256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7092280" y="2060848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 (Node, </a:t>
            </a:r>
            <a:r>
              <a:rPr lang="ru-RU" b="1" dirty="0" smtClean="0">
                <a:solidFill>
                  <a:schemeClr val="tx1"/>
                </a:solidFill>
              </a:rPr>
              <a:t>узел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3206" y="116632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 – Document Object Model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6021288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(объектная модель документа)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260648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 – Document Object Model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0406" y="908720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1700808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Стандарт который определяет из каких объектов браузер собирает дерево документа, и какие свойства есть у этих объектов у этих.</a:t>
            </a:r>
            <a:endParaRPr lang="ru-RU" sz="32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501213" y="4221088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hlinkClick r:id="rId2"/>
              </a:rPr>
              <a:t>https://learn.javascript.ru/document</a:t>
            </a:r>
            <a:endParaRPr lang="ru-RU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12470" y="5229200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Всё, что мы рассмотрели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</a:t>
            </a:r>
            <a:r>
              <a:rPr lang="ru-RU" sz="2400" i="1" dirty="0" smtClean="0"/>
              <a:t>есть</a:t>
            </a:r>
            <a:r>
              <a:rPr lang="en-US" sz="2400" i="1" dirty="0" smtClean="0"/>
              <a:t> </a:t>
            </a:r>
            <a:r>
              <a:rPr lang="ru-RU" sz="2400" i="1" dirty="0" smtClean="0"/>
              <a:t>частью стандарта </a:t>
            </a:r>
            <a:r>
              <a:rPr lang="en-US" sz="2400" b="1" i="1" dirty="0" smtClean="0"/>
              <a:t>DOM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698" y="620688"/>
            <a:ext cx="788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</a:t>
            </a:r>
            <a:r>
              <a:rPr lang="en-US" sz="2800" b="1" dirty="0" smtClean="0"/>
              <a:t>JavaScript</a:t>
            </a:r>
            <a:r>
              <a:rPr lang="ru-RU" sz="2800" b="1" dirty="0" smtClean="0"/>
              <a:t> – изменение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3426" y="1412776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 smtClean="0"/>
              <a:t>Добавление нового элемента</a:t>
            </a:r>
            <a:r>
              <a:rPr lang="en-US" sz="2400" i="1" dirty="0" smtClean="0"/>
              <a:t>:</a:t>
            </a:r>
          </a:p>
          <a:p>
            <a:pPr marL="914400" lvl="1" indent="-457200"/>
            <a:r>
              <a:rPr lang="en-US" sz="2400" i="1" dirty="0" smtClean="0"/>
              <a:t>	</a:t>
            </a:r>
            <a:r>
              <a:rPr lang="ru-RU" sz="2400" i="1" dirty="0" smtClean="0"/>
              <a:t>Создать новый элемент и присоединить его, в качестве дочернего, к одному из существующих элементов;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3426" y="2906360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Изменение элемента:</a:t>
            </a:r>
          </a:p>
          <a:p>
            <a:r>
              <a:rPr lang="ru-RU" sz="2400" i="1" dirty="0" smtClean="0"/>
              <a:t>	Изменение свойств элемента (в т.ч. содержимого);</a:t>
            </a:r>
          </a:p>
          <a:p>
            <a:r>
              <a:rPr lang="ru-RU" sz="2400" i="1" dirty="0" smtClean="0"/>
              <a:t>	Изменение его позиции в дереве документа;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3426" y="4293096"/>
            <a:ext cx="65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3. Удаление элемента (из дерева документа).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085184"/>
            <a:ext cx="815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Чтобы с тегом что-то сделать нужно его, для начала найти!</a:t>
            </a:r>
            <a:r>
              <a:rPr lang="en-US" sz="2400" b="1" dirty="0" smtClean="0"/>
              <a:t> </a:t>
            </a:r>
            <a:endParaRPr lang="ru-RU" sz="24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4629642" y="5733256"/>
            <a:ext cx="3974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Но это уже совсем другая история…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37125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15895" y="5995771"/>
            <a:ext cx="58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hlinkClick r:id="rId2"/>
              </a:rPr>
              <a:t>http</a:t>
            </a:r>
            <a:r>
              <a:rPr lang="ru-RU" sz="2400" b="1" dirty="0">
                <a:hlinkClick r:id="rId2"/>
              </a:rPr>
              <a:t>://</a:t>
            </a:r>
            <a:r>
              <a:rPr lang="ru-RU" sz="2400" b="1" dirty="0" smtClean="0">
                <a:hlinkClick r:id="rId2"/>
              </a:rPr>
              <a:t>files.courses.dp.ua/js/08/ex02.html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5895" y="5625278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7" y="908720"/>
            <a:ext cx="2948775" cy="324036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43608" y="4470535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Попробуем сделать баннер который будет показывать предложения из списка </a:t>
            </a:r>
            <a:r>
              <a:rPr lang="ru-RU" sz="2000" i="1" dirty="0"/>
              <a:t>товаров. Наша цель: </a:t>
            </a:r>
            <a:r>
              <a:rPr lang="en-US" sz="2000" i="1" dirty="0">
                <a:hlinkClick r:id="rId4"/>
              </a:rPr>
              <a:t>http://</a:t>
            </a:r>
            <a:r>
              <a:rPr lang="en-US" sz="2000" i="1" dirty="0" smtClean="0">
                <a:hlinkClick r:id="rId4"/>
              </a:rPr>
              <a:t>files.courses.dp.ua/js/08/ex02_complete_</a:t>
            </a:r>
            <a:r>
              <a:rPr lang="ru-RU" sz="2000" i="1" dirty="0" smtClean="0">
                <a:hlinkClick r:id="rId4"/>
              </a:rPr>
              <a:t>1</a:t>
            </a:r>
            <a:r>
              <a:rPr lang="en-US" sz="2000" i="1" dirty="0" smtClean="0">
                <a:hlinkClick r:id="rId4"/>
              </a:rPr>
              <a:t>.html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908720"/>
            <a:ext cx="3187631" cy="324036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91680" y="164638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«Переключающийся баннер»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97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706" y="260648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«Переключающийся баннер»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992888" cy="43330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948" y="5661248"/>
            <a:ext cx="864096" cy="8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2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7812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15895" y="5995771"/>
            <a:ext cx="58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hlinkClick r:id="rId2"/>
              </a:rPr>
              <a:t>http</a:t>
            </a:r>
            <a:r>
              <a:rPr lang="ru-RU" sz="2400" b="1" dirty="0">
                <a:hlinkClick r:id="rId2"/>
              </a:rPr>
              <a:t>://</a:t>
            </a:r>
            <a:r>
              <a:rPr lang="ru-RU" sz="2400" b="1" dirty="0" smtClean="0">
                <a:hlinkClick r:id="rId2"/>
              </a:rPr>
              <a:t>files.courses.dp.ua/js/08/ex02.html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5895" y="5625278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2948775" cy="324036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13044" y="164638"/>
            <a:ext cx="6399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«Переключающийся баннер </a:t>
            </a:r>
            <a:r>
              <a:rPr lang="en-US" sz="3200" b="1" dirty="0" smtClean="0"/>
              <a:t>v1.1</a:t>
            </a:r>
            <a:r>
              <a:rPr lang="ru-RU" sz="3200" b="1" dirty="0" smtClean="0"/>
              <a:t>»</a:t>
            </a:r>
            <a:endParaRPr lang="ru-RU" sz="32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908720"/>
            <a:ext cx="4628380" cy="324036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403648" y="4509120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ru-RU" i="1" dirty="0" smtClean="0"/>
              <a:t>делайте баннер который будет «выезжать/уезжать» с предложениями из списка товаров.  Наша цель: </a:t>
            </a:r>
            <a:r>
              <a:rPr lang="en-US" i="1" dirty="0">
                <a:hlinkClick r:id="rId5"/>
              </a:rPr>
              <a:t>http://</a:t>
            </a:r>
            <a:r>
              <a:rPr lang="en-US" i="1" dirty="0" smtClean="0">
                <a:hlinkClick r:id="rId5"/>
              </a:rPr>
              <a:t>files.courses.dp.ua/js/08/ex02_complete_</a:t>
            </a:r>
            <a:r>
              <a:rPr lang="ru-RU" i="1" dirty="0" smtClean="0">
                <a:hlinkClick r:id="rId5"/>
              </a:rPr>
              <a:t>2</a:t>
            </a:r>
            <a:r>
              <a:rPr lang="en-US" i="1" dirty="0" smtClean="0">
                <a:hlinkClick r:id="rId5"/>
              </a:rPr>
              <a:t>.html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677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94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Узнать о следующих свойствах:</a:t>
            </a:r>
            <a:endParaRPr lang="ru-RU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68048" y="1124744"/>
            <a:ext cx="54399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.</a:t>
            </a:r>
            <a:r>
              <a:rPr lang="en-US" sz="4000" b="1" i="1" dirty="0" err="1" smtClean="0"/>
              <a:t>firstChild</a:t>
            </a:r>
            <a:r>
              <a:rPr lang="en-US" sz="4000" b="1" i="1" dirty="0" smtClean="0"/>
              <a:t>;</a:t>
            </a:r>
          </a:p>
          <a:p>
            <a:r>
              <a:rPr lang="en-US" sz="4000" b="1" i="1" dirty="0" smtClean="0"/>
              <a:t>.</a:t>
            </a:r>
            <a:r>
              <a:rPr lang="en-US" sz="4000" b="1" i="1" dirty="0" err="1" smtClean="0"/>
              <a:t>lastChild</a:t>
            </a:r>
            <a:r>
              <a:rPr lang="en-US" sz="4000" b="1" i="1" dirty="0" smtClean="0"/>
              <a:t>;</a:t>
            </a:r>
          </a:p>
          <a:p>
            <a:r>
              <a:rPr lang="en-US" sz="4000" b="1" i="1" dirty="0" smtClean="0"/>
              <a:t>.</a:t>
            </a:r>
            <a:r>
              <a:rPr lang="en-US" sz="4000" b="1" i="1" dirty="0" err="1" smtClean="0"/>
              <a:t>nextSibling</a:t>
            </a:r>
            <a:r>
              <a:rPr lang="en-US" sz="4000" b="1" i="1" dirty="0" smtClean="0"/>
              <a:t>;</a:t>
            </a:r>
          </a:p>
          <a:p>
            <a:r>
              <a:rPr lang="en-US" sz="4000" b="1" i="1" dirty="0" smtClean="0"/>
              <a:t>.</a:t>
            </a:r>
            <a:r>
              <a:rPr lang="en-US" sz="4000" b="1" i="1" dirty="0" err="1" smtClean="0"/>
              <a:t>previousSibling</a:t>
            </a:r>
            <a:r>
              <a:rPr lang="en-US" sz="4000" b="1" i="1" dirty="0" smtClean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 smtClean="0"/>
              <a:t>nextElementSibling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 smtClean="0"/>
              <a:t>previousElementSibling</a:t>
            </a:r>
            <a:r>
              <a:rPr lang="en-US" sz="4000" b="1" i="1" dirty="0" smtClean="0"/>
              <a:t>;</a:t>
            </a:r>
            <a:endParaRPr lang="ru-RU" sz="4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08518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hlinkClick r:id="rId2"/>
              </a:rPr>
              <a:t>https://developer.mozilla.org/ru/docs/Web/JavaScript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3574" y="-27384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620688"/>
            <a:ext cx="874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Объект </a:t>
            </a:r>
            <a:r>
              <a:rPr lang="en-US" sz="2800" b="1" i="1" dirty="0" smtClean="0"/>
              <a:t>window</a:t>
            </a:r>
            <a:r>
              <a:rPr lang="ru-RU" sz="2800" i="1" dirty="0" smtClean="0"/>
              <a:t> можно использовать неявно, т.е. опускать его имя при написании кода. А все переменные которые создаются в коде – автоматически становиться свойствами и методами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.</a:t>
            </a:r>
            <a:endParaRPr lang="ru-RU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550364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0633" y="2996952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Свойства и методы </a:t>
            </a:r>
            <a:r>
              <a:rPr lang="en-US" sz="2800" b="1" dirty="0" smtClean="0"/>
              <a:t>window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179929"/>
            <a:ext cx="6432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Дэвид </a:t>
            </a:r>
            <a:r>
              <a:rPr lang="ru-RU" sz="3200" b="1" dirty="0" err="1" smtClean="0"/>
              <a:t>Флэнаган</a:t>
            </a:r>
            <a:r>
              <a:rPr lang="ru-RU" sz="3200" b="1" dirty="0" smtClean="0"/>
              <a:t> </a:t>
            </a:r>
          </a:p>
          <a:p>
            <a:pPr algn="ctr"/>
            <a:r>
              <a:rPr lang="en-US" sz="3200" b="1" dirty="0" smtClean="0"/>
              <a:t>JavaScript: </a:t>
            </a:r>
            <a:r>
              <a:rPr lang="ru-RU" sz="3200" b="1" dirty="0" smtClean="0"/>
              <a:t>Подробное руководство</a:t>
            </a:r>
            <a:endParaRPr lang="ru-RU" sz="3200" b="1" dirty="0"/>
          </a:p>
        </p:txBody>
      </p:sp>
      <p:pic>
        <p:nvPicPr>
          <p:cNvPr id="3074" name="Picture 2" descr="http://files.books.ru/pic/1814001-1815000/1814274/160019601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213" y="1484784"/>
            <a:ext cx="3251979" cy="45917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620688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Все переменные которые создаются в коде – автоматически становиться свойствами и методами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. </a:t>
            </a:r>
            <a:r>
              <a:rPr lang="ru-RU" sz="2800" i="1" dirty="0" smtClean="0"/>
              <a:t>Объект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 </a:t>
            </a:r>
            <a:r>
              <a:rPr lang="ru-RU" sz="2800" i="1" dirty="0" smtClean="0"/>
              <a:t>является глобальным для всего кода.</a:t>
            </a:r>
            <a:endParaRPr lang="ru-RU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43574" y="44624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4042" y="353695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31873"/>
            <a:ext cx="6676383" cy="278535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620688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Все переменные которые создаются в коде – автоматически становиться свойствами и методами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. </a:t>
            </a:r>
            <a:r>
              <a:rPr lang="ru-RU" sz="2800" i="1" dirty="0" smtClean="0"/>
              <a:t>Объект </a:t>
            </a:r>
            <a:r>
              <a:rPr lang="en-US" sz="2800" b="1" i="1" dirty="0" smtClean="0"/>
              <a:t>window</a:t>
            </a:r>
            <a:r>
              <a:rPr lang="en-US" sz="2800" i="1" dirty="0" smtClean="0"/>
              <a:t> </a:t>
            </a:r>
            <a:r>
              <a:rPr lang="ru-RU" sz="2800" i="1" dirty="0" smtClean="0"/>
              <a:t>является глобальным для всего кода.</a:t>
            </a:r>
            <a:endParaRPr lang="ru-RU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43574" y="44624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6093296"/>
            <a:ext cx="68407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Поэтому вопрос засорения глобальной области имён – актуален!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62" y="2852936"/>
            <a:ext cx="5829300" cy="26860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13671" y="257682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7768" y="5517232"/>
            <a:ext cx="874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err="1" smtClean="0"/>
              <a:t>window.location</a:t>
            </a:r>
            <a:r>
              <a:rPr lang="ru-RU" sz="2800" i="1" dirty="0" smtClean="0"/>
              <a:t> – свойство определяющее какую страницу содержит окно браузера.</a:t>
            </a:r>
            <a:r>
              <a:rPr lang="en-US" sz="2800" i="1" dirty="0" smtClean="0"/>
              <a:t> </a:t>
            </a:r>
            <a:endParaRPr lang="ru-RU" sz="28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55271" y="1105580"/>
            <a:ext cx="4433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Свойство: </a:t>
            </a:r>
            <a:r>
              <a:rPr lang="en-US" sz="2800" b="1" i="1" dirty="0" err="1" smtClean="0"/>
              <a:t>window.location</a:t>
            </a:r>
            <a:r>
              <a:rPr lang="en-US" sz="2800" b="1" i="1" dirty="0" smtClean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61162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1" y="2281278"/>
            <a:ext cx="7969829" cy="24147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10" y="56818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169476"/>
            <a:ext cx="4433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Свойство: </a:t>
            </a:r>
            <a:r>
              <a:rPr lang="en-US" sz="2800" b="1" i="1" dirty="0" err="1" smtClean="0"/>
              <a:t>window.location</a:t>
            </a:r>
            <a:r>
              <a:rPr lang="en-US" sz="2800" b="1" i="1" dirty="0" smtClean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121" y="1052736"/>
            <a:ext cx="6894317" cy="424847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7504" y="5589240"/>
            <a:ext cx="8857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err="1" smtClean="0"/>
              <a:t>window.location</a:t>
            </a:r>
            <a:r>
              <a:rPr lang="en-US" sz="2600" i="1" dirty="0" smtClean="0"/>
              <a:t> – </a:t>
            </a:r>
            <a:r>
              <a:rPr lang="ru-RU" sz="2600" i="1" dirty="0" smtClean="0"/>
              <a:t>содержит подробную информацию о </a:t>
            </a:r>
            <a:r>
              <a:rPr lang="en-US" sz="2600" b="1" i="1" dirty="0" smtClean="0"/>
              <a:t>URL</a:t>
            </a:r>
            <a:endParaRPr lang="ru-RU" sz="2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260648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Объект </a:t>
            </a:r>
            <a:r>
              <a:rPr lang="en-US" sz="4000" b="1" dirty="0" smtClean="0"/>
              <a:t>Window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5379255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err="1" smtClean="0"/>
              <a:t>window.screen</a:t>
            </a:r>
            <a:r>
              <a:rPr lang="ru-RU" sz="2800" i="1" dirty="0" smtClean="0"/>
              <a:t> – информация об экране, размерах, ориентации и т.д.</a:t>
            </a:r>
            <a:r>
              <a:rPr lang="en-US" sz="2800" i="1" dirty="0" smtClean="0"/>
              <a:t> </a:t>
            </a:r>
            <a:endParaRPr lang="ru-RU" sz="28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67159" y="980728"/>
            <a:ext cx="418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Свойство: </a:t>
            </a:r>
            <a:r>
              <a:rPr lang="en-US" sz="2800" b="1" i="1" dirty="0" err="1" smtClean="0"/>
              <a:t>window.screen</a:t>
            </a:r>
            <a:r>
              <a:rPr lang="en-US" sz="2800" i="1" dirty="0" smtClean="0"/>
              <a:t> 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8" y="1671638"/>
            <a:ext cx="3667125" cy="35147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1088</Words>
  <Application>Microsoft Office PowerPoint</Application>
  <PresentationFormat>Экран (4:3)</PresentationFormat>
  <Paragraphs>174</Paragraphs>
  <Slides>40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795</cp:revision>
  <dcterms:created xsi:type="dcterms:W3CDTF">2014-11-20T09:08:59Z</dcterms:created>
  <dcterms:modified xsi:type="dcterms:W3CDTF">2018-03-29T11:07:12Z</dcterms:modified>
</cp:coreProperties>
</file>