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7" r:id="rId2"/>
    <p:sldId id="366" r:id="rId3"/>
    <p:sldId id="346" r:id="rId4"/>
    <p:sldId id="343" r:id="rId5"/>
    <p:sldId id="347" r:id="rId6"/>
    <p:sldId id="386" r:id="rId7"/>
    <p:sldId id="385" r:id="rId8"/>
    <p:sldId id="382" r:id="rId9"/>
    <p:sldId id="368" r:id="rId10"/>
    <p:sldId id="340" r:id="rId11"/>
    <p:sldId id="341" r:id="rId12"/>
    <p:sldId id="353" r:id="rId13"/>
    <p:sldId id="388" r:id="rId14"/>
    <p:sldId id="355" r:id="rId15"/>
    <p:sldId id="389" r:id="rId16"/>
    <p:sldId id="400" r:id="rId17"/>
    <p:sldId id="364" r:id="rId18"/>
    <p:sldId id="390" r:id="rId19"/>
    <p:sldId id="359" r:id="rId20"/>
    <p:sldId id="391" r:id="rId21"/>
    <p:sldId id="392" r:id="rId22"/>
    <p:sldId id="394" r:id="rId23"/>
    <p:sldId id="395" r:id="rId24"/>
    <p:sldId id="402" r:id="rId25"/>
    <p:sldId id="403" r:id="rId26"/>
    <p:sldId id="404" r:id="rId27"/>
    <p:sldId id="405" r:id="rId28"/>
    <p:sldId id="393" r:id="rId29"/>
    <p:sldId id="399" r:id="rId30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97" autoAdjust="0"/>
    <p:restoredTop sz="95977" autoAdjust="0"/>
  </p:normalViewPr>
  <p:slideViewPr>
    <p:cSldViewPr>
      <p:cViewPr varScale="1">
        <p:scale>
          <a:sx n="111" d="100"/>
          <a:sy n="111" d="100"/>
        </p:scale>
        <p:origin x="75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31.03.2018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31.03.2018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31.03.2018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31.03.2018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31.03.2018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31.03.2018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31.03.2018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31.03.2018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31.03.2018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31.03.2018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31.03.2018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31.03.2018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31.03.2018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files.courses.dp.ua/js/09/ex01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files.courses.dp.ua/js/09/ex01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files.courses.dp.ua/js/09/ex01_result.html" TargetMode="Externa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files.courses.dp.ua/js/08/ex01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8"/>
          <p:cNvSpPr txBox="1"/>
          <p:nvPr/>
        </p:nvSpPr>
        <p:spPr>
          <a:xfrm>
            <a:off x="3347864" y="5805264"/>
            <a:ext cx="313874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www.courses.dp.ua</a:t>
            </a:r>
            <a:endParaRPr lang="uk-UA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363434"/>
            <a:ext cx="8784976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DOM</a:t>
            </a:r>
            <a:r>
              <a:rPr lang="ru-RU" sz="4400" b="1" dirty="0" smtClean="0">
                <a:solidFill>
                  <a:schemeClr val="bg1"/>
                </a:solidFill>
              </a:rPr>
              <a:t>, часть </a:t>
            </a:r>
            <a:r>
              <a:rPr lang="en-US" sz="4400" b="1" dirty="0" smtClean="0">
                <a:solidFill>
                  <a:schemeClr val="bg1"/>
                </a:solidFill>
              </a:rPr>
              <a:t>2 </a:t>
            </a:r>
            <a:endParaRPr lang="ru-RU" sz="4400" b="1" dirty="0" smtClean="0">
              <a:solidFill>
                <a:schemeClr val="bg1"/>
              </a:solidFill>
            </a:endParaRPr>
          </a:p>
          <a:p>
            <a:pPr algn="ctr"/>
            <a:r>
              <a:rPr lang="ru-RU" sz="2400" b="1" dirty="0" smtClean="0">
                <a:solidFill>
                  <a:schemeClr val="bg1"/>
                </a:solidFill>
              </a:rPr>
              <a:t>или</a:t>
            </a:r>
          </a:p>
          <a:p>
            <a:pPr algn="ctr"/>
            <a:r>
              <a:rPr lang="ru-RU" sz="4000" b="1" dirty="0" smtClean="0">
                <a:solidFill>
                  <a:schemeClr val="bg1"/>
                </a:solidFill>
              </a:rPr>
              <a:t>поиск, создание и изменение тегов</a:t>
            </a:r>
            <a:endParaRPr lang="uk-UA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716" y="362616"/>
            <a:ext cx="8220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 Добавление новых элементов к дереву документа</a:t>
            </a:r>
            <a:endParaRPr lang="ru-RU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1124744"/>
            <a:ext cx="8352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/>
              <a:t>Вставить новый элемент в документ, можно прикрепив его к какому-либо существующему элементу. Т.е. прикрепить его к родительскому элементу (другими словами: сделать его дочерним для существующего элемента).</a:t>
            </a:r>
            <a:endParaRPr lang="ru-RU" sz="2400" i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924944"/>
            <a:ext cx="5422990" cy="329682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1708" y="157358"/>
            <a:ext cx="8220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 Добавление новых элементов к дереву документа</a:t>
            </a:r>
            <a:endParaRPr lang="ru-RU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00087" y="764704"/>
            <a:ext cx="65201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/>
              <a:t>Простейший вариант: просто добавить текстовую строку с нужными данным к свойству </a:t>
            </a:r>
            <a:r>
              <a:rPr lang="en-US" sz="2400" b="1" i="1" dirty="0" smtClean="0"/>
              <a:t>.</a:t>
            </a:r>
            <a:r>
              <a:rPr lang="en-US" sz="2400" b="1" i="1" dirty="0" err="1" smtClean="0"/>
              <a:t>innerHTML</a:t>
            </a:r>
            <a:r>
              <a:rPr lang="en-US" sz="2400" i="1" dirty="0" smtClean="0"/>
              <a:t>. </a:t>
            </a:r>
            <a:r>
              <a:rPr lang="ru-RU" sz="2400" i="1" dirty="0" smtClean="0"/>
              <a:t>Однако это не самый удобный вариант.</a:t>
            </a:r>
            <a:endParaRPr lang="ru-RU" sz="2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935596" y="5301208"/>
            <a:ext cx="727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i="1" dirty="0"/>
              <a:t>И</a:t>
            </a:r>
            <a:r>
              <a:rPr lang="ru-RU" sz="2000" b="1" i="1" dirty="0" smtClean="0"/>
              <a:t>зменение свойств элементов документа – влечет за собой перерисовку документа!</a:t>
            </a:r>
            <a:endParaRPr lang="ru-RU" sz="2000" b="1" i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18918" t="35497" r="463" b="35842"/>
          <a:stretch/>
        </p:blipFill>
        <p:spPr>
          <a:xfrm>
            <a:off x="611561" y="2571853"/>
            <a:ext cx="8070732" cy="599060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2300" y="908720"/>
            <a:ext cx="1044116" cy="102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0577" y="3408402"/>
            <a:ext cx="2552700" cy="1562100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5340" y="316963"/>
            <a:ext cx="8220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dirty="0" smtClean="0"/>
              <a:t> Добавление новых элементов к дереву документа</a:t>
            </a:r>
            <a:endParaRPr lang="ru-RU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39551" y="3933056"/>
            <a:ext cx="8136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 err="1" smtClean="0"/>
              <a:t>document.createElement</a:t>
            </a:r>
            <a:r>
              <a:rPr lang="ru-RU" sz="2400" b="1" i="1" dirty="0" smtClean="0"/>
              <a:t>()</a:t>
            </a:r>
            <a:r>
              <a:rPr lang="en-US" sz="2400" i="1" dirty="0" smtClean="0"/>
              <a:t> – </a:t>
            </a:r>
            <a:r>
              <a:rPr lang="ru-RU" sz="2400" i="1" dirty="0" smtClean="0"/>
              <a:t>создаёт новый элемент (по имени тега). Этот элемент, после создания, еще не включен в дерево. Но его свойства уже можно изменять. </a:t>
            </a:r>
            <a:endParaRPr lang="ru-RU" sz="24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539552" y="5334307"/>
            <a:ext cx="8136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 smtClean="0"/>
              <a:t>.</a:t>
            </a:r>
            <a:r>
              <a:rPr lang="en-US" sz="2400" b="1" i="1" dirty="0" err="1" smtClean="0"/>
              <a:t>appendChild</a:t>
            </a:r>
            <a:r>
              <a:rPr lang="ru-RU" sz="2400" b="1" i="1" dirty="0" smtClean="0"/>
              <a:t>()</a:t>
            </a:r>
            <a:r>
              <a:rPr lang="en-US" sz="2400" i="1" dirty="0" smtClean="0"/>
              <a:t> – </a:t>
            </a:r>
            <a:r>
              <a:rPr lang="ru-RU" sz="2400" i="1" dirty="0" smtClean="0"/>
              <a:t>добавляет элемент к существующему, в качестве последнего потомка. </a:t>
            </a:r>
            <a:endParaRPr lang="ru-RU" sz="2400" i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052736"/>
            <a:ext cx="8136904" cy="2679989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0272" y="2132856"/>
            <a:ext cx="1044116" cy="1025604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5340" y="316963"/>
            <a:ext cx="8220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dirty="0" smtClean="0"/>
              <a:t> </a:t>
            </a:r>
            <a:r>
              <a:rPr lang="ru-RU" sz="2800" b="1" dirty="0" smtClean="0"/>
              <a:t>Добавление </a:t>
            </a:r>
            <a:r>
              <a:rPr lang="ru-RU" sz="2800" b="1" dirty="0" smtClean="0"/>
              <a:t>новых элементов к дереву документа</a:t>
            </a:r>
            <a:endParaRPr lang="ru-RU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3529" y="3717032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 err="1" smtClean="0"/>
              <a:t>document.createElement</a:t>
            </a:r>
            <a:r>
              <a:rPr lang="ru-RU" sz="2400" b="1" i="1" dirty="0" smtClean="0"/>
              <a:t>()</a:t>
            </a:r>
            <a:r>
              <a:rPr lang="en-US" sz="2400" i="1" dirty="0" smtClean="0"/>
              <a:t> – </a:t>
            </a:r>
            <a:r>
              <a:rPr lang="ru-RU" sz="2400" i="1" dirty="0" smtClean="0"/>
              <a:t>создаёт новый элемент (по имени тега). Этот элемент, после создания, еще не включен в дерево. Но его свойства уже можно изменять. </a:t>
            </a:r>
            <a:endParaRPr lang="ru-RU" sz="24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323530" y="5046275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 smtClean="0"/>
              <a:t>.</a:t>
            </a:r>
            <a:r>
              <a:rPr lang="en-US" sz="2400" b="1" i="1" dirty="0" err="1" smtClean="0"/>
              <a:t>appendChild</a:t>
            </a:r>
            <a:r>
              <a:rPr lang="ru-RU" sz="2400" b="1" i="1" dirty="0" smtClean="0"/>
              <a:t>()</a:t>
            </a:r>
            <a:r>
              <a:rPr lang="en-US" sz="2400" i="1" dirty="0" smtClean="0"/>
              <a:t> – </a:t>
            </a:r>
            <a:r>
              <a:rPr lang="ru-RU" sz="2400" i="1" dirty="0" smtClean="0"/>
              <a:t>добавляет элемент к существующему, в качестве последнего потомка. </a:t>
            </a:r>
            <a:endParaRPr lang="ru-RU" sz="2400" i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65" y="1484784"/>
            <a:ext cx="7839075" cy="1552575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325229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544" y="1545754"/>
            <a:ext cx="835292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i="1" dirty="0" smtClean="0"/>
              <a:t>.</a:t>
            </a:r>
            <a:r>
              <a:rPr lang="en-US" sz="3200" b="1" i="1" dirty="0" err="1" smtClean="0"/>
              <a:t>appendChild</a:t>
            </a:r>
            <a:r>
              <a:rPr lang="ru-RU" sz="3200" b="1" i="1" dirty="0" smtClean="0"/>
              <a:t>()</a:t>
            </a:r>
            <a:r>
              <a:rPr lang="en-US" sz="3200" i="1" dirty="0" smtClean="0"/>
              <a:t> – </a:t>
            </a:r>
            <a:r>
              <a:rPr lang="ru-RU" sz="3200" i="1" dirty="0" smtClean="0"/>
              <a:t>добавляет элемент к существующему, в качестве последнего потомка.  Может быть вызвана для любого существующего тега (даже если он не входит в дерево – другими словами можно формировать ветку еще до того как «присоединять» её к дереву).</a:t>
            </a:r>
            <a:endParaRPr lang="ru-RU" sz="32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447" y="628998"/>
            <a:ext cx="8220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dirty="0" smtClean="0"/>
              <a:t> Добавление новых элементов к дереву документа</a:t>
            </a:r>
            <a:endParaRPr lang="ru-RU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19781" y="4159704"/>
            <a:ext cx="7776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 smtClean="0"/>
              <a:t>.</a:t>
            </a:r>
            <a:r>
              <a:rPr lang="en-US" sz="2400" b="1" i="1" dirty="0" err="1" smtClean="0"/>
              <a:t>insertBefore</a:t>
            </a:r>
            <a:r>
              <a:rPr lang="ru-RU" sz="2400" b="1" i="1" dirty="0" smtClean="0"/>
              <a:t>()</a:t>
            </a:r>
            <a:r>
              <a:rPr lang="en-US" sz="2400" b="1" i="1" dirty="0" smtClean="0"/>
              <a:t> </a:t>
            </a:r>
            <a:r>
              <a:rPr lang="en-US" sz="2400" i="1" dirty="0" smtClean="0"/>
              <a:t>– </a:t>
            </a:r>
            <a:r>
              <a:rPr lang="ru-RU" sz="2400" i="1" dirty="0" smtClean="0"/>
              <a:t>добавляет элемент в качестве дочернего, при этом позволяет указать перед каким из, уже существующих, потомков новый элемент должен быть размещён.</a:t>
            </a:r>
            <a:endParaRPr lang="ru-RU" sz="2400" i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t="22477" b="20727"/>
          <a:stretch/>
        </p:blipFill>
        <p:spPr>
          <a:xfrm>
            <a:off x="594619" y="1628800"/>
            <a:ext cx="7802026" cy="1980000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308647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61125" y="190381"/>
            <a:ext cx="6173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/>
              <a:t>Несколько полезных методов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971600" y="1628800"/>
            <a:ext cx="74061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element.</a:t>
            </a:r>
            <a:r>
              <a:rPr lang="en-US" sz="2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insertAdjacentElement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(position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, element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30328" y="2204864"/>
            <a:ext cx="4035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Варианты параметра </a:t>
            </a:r>
            <a:r>
              <a:rPr lang="en-US" sz="2400" b="1" i="1" dirty="0" smtClean="0"/>
              <a:t>position</a:t>
            </a:r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2852936"/>
            <a:ext cx="2295525" cy="1838325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1021249" y="980728"/>
            <a:ext cx="7122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Вставка элемента в произвольное место документа</a:t>
            </a:r>
            <a:endParaRPr lang="ru-RU" sz="24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691680" y="5661248"/>
            <a:ext cx="58326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i="1" dirty="0" smtClean="0">
                <a:latin typeface="Arial" panose="020B0604020202020204" pitchFamily="34" charset="0"/>
                <a:cs typeface="Arial" panose="020B0604020202020204" pitchFamily="34" charset="0"/>
              </a:rPr>
              <a:t>Есть также метод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element.</a:t>
            </a:r>
            <a:r>
              <a:rPr lang="en-US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insertAdjacentHTML</a:t>
            </a:r>
            <a:r>
              <a:rPr lang="ru-RU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i="1" dirty="0" smtClean="0">
                <a:latin typeface="Arial" panose="020B0604020202020204" pitchFamily="34" charset="0"/>
                <a:cs typeface="Arial" panose="020B0604020202020204" pitchFamily="34" charset="0"/>
              </a:rPr>
              <a:t> который позволяет вставить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i="1" dirty="0" smtClean="0">
                <a:latin typeface="Arial" panose="020B0604020202020204" pitchFamily="34" charset="0"/>
                <a:cs typeface="Arial" panose="020B0604020202020204" pitchFamily="34" charset="0"/>
              </a:rPr>
              <a:t>в произвольное место фрагмент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HTML-</a:t>
            </a:r>
            <a:r>
              <a:rPr lang="ru-RU" i="1" dirty="0" smtClean="0">
                <a:latin typeface="Arial" panose="020B0604020202020204" pitchFamily="34" charset="0"/>
                <a:cs typeface="Arial" panose="020B0604020202020204" pitchFamily="34" charset="0"/>
              </a:rPr>
              <a:t>кода.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72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03688" y="404664"/>
            <a:ext cx="47526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/>
              <a:t>Перемещение элементов</a:t>
            </a:r>
            <a:endParaRPr lang="ru-RU" sz="3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39552" y="1974319"/>
            <a:ext cx="82809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i="1" dirty="0" err="1" smtClean="0">
                <a:latin typeface="+mj-lt"/>
              </a:rPr>
              <a:t>appendChild</a:t>
            </a:r>
            <a:r>
              <a:rPr lang="en-US" sz="2800" i="1" dirty="0" smtClean="0">
                <a:latin typeface="+mj-lt"/>
              </a:rPr>
              <a:t>,</a:t>
            </a:r>
            <a:r>
              <a:rPr lang="en-US" sz="2800" b="1" i="1" dirty="0" smtClean="0">
                <a:latin typeface="+mj-lt"/>
              </a:rPr>
              <a:t> </a:t>
            </a:r>
            <a:r>
              <a:rPr lang="en-US" sz="2800" b="1" i="1" dirty="0" err="1" smtClean="0">
                <a:latin typeface="+mj-lt"/>
              </a:rPr>
              <a:t>insertBefore</a:t>
            </a:r>
            <a:r>
              <a:rPr lang="en-US" sz="2800" i="1" dirty="0" smtClean="0">
                <a:latin typeface="+mj-lt"/>
              </a:rPr>
              <a:t>, </a:t>
            </a:r>
            <a:r>
              <a:rPr lang="en-US" sz="2800" b="1" i="1" dirty="0" err="1">
                <a:latin typeface="+mj-lt"/>
                <a:cs typeface="Arial" panose="020B0604020202020204" pitchFamily="34" charset="0"/>
              </a:rPr>
              <a:t>insertAdjacentElement</a:t>
            </a:r>
            <a:r>
              <a:rPr lang="en-US" sz="28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ru-RU" sz="2800" b="1" i="1" dirty="0" smtClean="0">
                <a:latin typeface="+mj-lt"/>
              </a:rPr>
              <a:t> </a:t>
            </a:r>
            <a:r>
              <a:rPr lang="ru-RU" sz="2800" i="1" dirty="0" smtClean="0">
                <a:latin typeface="+mj-lt"/>
              </a:rPr>
              <a:t>– могут перемещать элемент по дереву документа. Т.е. при помощи этих методов можно «перемещать» элемент который уже в дереве, предварительно удалять его со старой позиции нет необходимости.</a:t>
            </a:r>
            <a:endParaRPr lang="ru-RU" sz="2800" i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53017" y="182236"/>
            <a:ext cx="66611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/>
              <a:t>Новые элементы, свойства и классы</a:t>
            </a:r>
            <a:endParaRPr lang="ru-RU" sz="3200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0921" y="977280"/>
            <a:ext cx="4905375" cy="13716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8434" y="2654424"/>
            <a:ext cx="4791075" cy="990600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91597" y="2498973"/>
            <a:ext cx="2428875" cy="1362075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95536" y="3861048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/>
              <a:t>Установка атрибута «класс» для элемента, снимает необходимость задавать в коде 100500 свойств.</a:t>
            </a:r>
            <a:endParaRPr lang="ru-RU" sz="24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1115616" y="4869160"/>
            <a:ext cx="6984776" cy="13849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 smtClean="0"/>
              <a:t>!Изменение свойств элемента который еще не вставлен в дерево, не влечёт перерисовку страницы!</a:t>
            </a:r>
            <a:endParaRPr lang="ru-RU" sz="2800" i="1" dirty="0"/>
          </a:p>
        </p:txBody>
      </p:sp>
    </p:spTree>
    <p:extLst>
      <p:ext uri="{BB962C8B-B14F-4D97-AF65-F5344CB8AC3E}">
        <p14:creationId xmlns:p14="http://schemas.microsoft.com/office/powerpoint/2010/main" val="319189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91680" y="260648"/>
            <a:ext cx="6449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/>
              <a:t>«Живые» и статические коллекции</a:t>
            </a:r>
            <a:endParaRPr lang="ru-RU" sz="32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24744"/>
            <a:ext cx="8505045" cy="2376264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5298439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872" y="4040484"/>
            <a:ext cx="2505075" cy="828675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8848" y="519063"/>
            <a:ext cx="788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Задача </a:t>
            </a:r>
            <a:r>
              <a:rPr lang="en-US" sz="2800" b="1" dirty="0" smtClean="0"/>
              <a:t>JavaScript</a:t>
            </a:r>
            <a:r>
              <a:rPr lang="ru-RU" sz="2800" b="1" dirty="0" smtClean="0"/>
              <a:t> – изменение </a:t>
            </a:r>
            <a:r>
              <a:rPr lang="en-US" sz="2800" b="1" dirty="0" smtClean="0"/>
              <a:t>HTML</a:t>
            </a:r>
            <a:r>
              <a:rPr lang="ru-RU" sz="2800" b="1" dirty="0" smtClean="0"/>
              <a:t>-документа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311151"/>
            <a:ext cx="7920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ru-RU" sz="2400" i="1" dirty="0" smtClean="0"/>
              <a:t>Добавление нового элемента</a:t>
            </a:r>
            <a:r>
              <a:rPr lang="en-US" sz="2400" i="1" dirty="0" smtClean="0"/>
              <a:t>:</a:t>
            </a:r>
          </a:p>
          <a:p>
            <a:pPr marL="914400" lvl="1" indent="-457200"/>
            <a:r>
              <a:rPr lang="en-US" sz="2400" i="1" dirty="0" smtClean="0"/>
              <a:t>	</a:t>
            </a:r>
            <a:r>
              <a:rPr lang="ru-RU" sz="2400" i="1" dirty="0" smtClean="0"/>
              <a:t>Создать новый элемент и присоединить его, в качестве дочернего, к одному из существующих элементов;</a:t>
            </a:r>
            <a:endParaRPr lang="ru-RU" sz="24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804735"/>
            <a:ext cx="81476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2. Изменение элемента:</a:t>
            </a:r>
          </a:p>
          <a:p>
            <a:r>
              <a:rPr lang="ru-RU" sz="2400" i="1" dirty="0" smtClean="0"/>
              <a:t>	Изменение свойств элемента (в т.ч. содержимого);</a:t>
            </a:r>
          </a:p>
          <a:p>
            <a:r>
              <a:rPr lang="ru-RU" sz="2400" i="1" dirty="0" smtClean="0"/>
              <a:t>	Изменение его позиции в дереве документа;</a:t>
            </a:r>
            <a:endParaRPr lang="ru-RU" sz="24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4191471"/>
            <a:ext cx="6539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 smtClean="0"/>
              <a:t>3. Удаление элемента (из дерева документа).</a:t>
            </a:r>
            <a:endParaRPr lang="ru-RU" sz="24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61702" y="5127575"/>
            <a:ext cx="8302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Чтобы с тегом что-то сделать нужно его, для начала найти!</a:t>
            </a:r>
            <a:endParaRPr lang="ru-RU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1166" y="116632"/>
            <a:ext cx="6765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smtClean="0"/>
              <a:t>Живые и статические коллекции</a:t>
            </a:r>
            <a:endParaRPr lang="ru-RU" sz="3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547664" y="908720"/>
            <a:ext cx="6264696" cy="58477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/>
              <a:t>.</a:t>
            </a:r>
            <a:r>
              <a:rPr lang="en-US" sz="3200" i="1" dirty="0" err="1" smtClean="0"/>
              <a:t>querySelector</a:t>
            </a:r>
            <a:r>
              <a:rPr lang="en-US" sz="3200" i="1" dirty="0" smtClean="0"/>
              <a:t>()</a:t>
            </a:r>
            <a:r>
              <a:rPr lang="ru-RU" sz="3200" i="1" dirty="0" smtClean="0"/>
              <a:t> и </a:t>
            </a:r>
            <a:r>
              <a:rPr lang="en-US" sz="3200" i="1" dirty="0" smtClean="0"/>
              <a:t>.</a:t>
            </a:r>
            <a:r>
              <a:rPr lang="en-US" sz="3200" i="1" dirty="0" err="1" smtClean="0"/>
              <a:t>querySelectorAll</a:t>
            </a:r>
            <a:r>
              <a:rPr lang="en-US" sz="3200" i="1" dirty="0" smtClean="0"/>
              <a:t>()</a:t>
            </a:r>
            <a:endParaRPr lang="ru-RU" sz="32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395536" y="1628800"/>
            <a:ext cx="84249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 smtClean="0"/>
              <a:t>Возвращают статические  коллекции, т.е. «слепок» на момент вызова функции.</a:t>
            </a:r>
            <a:endParaRPr lang="ru-RU" sz="28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1547664" y="2906941"/>
            <a:ext cx="6264696" cy="58477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/>
              <a:t>.</a:t>
            </a:r>
            <a:r>
              <a:rPr lang="en-US" sz="3200" i="1" dirty="0" err="1" smtClean="0"/>
              <a:t>getElementsBy</a:t>
            </a:r>
            <a:r>
              <a:rPr lang="en-US" sz="3200" i="1" dirty="0" smtClean="0"/>
              <a:t>…()</a:t>
            </a:r>
            <a:endParaRPr lang="ru-RU" sz="32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395536" y="3627021"/>
            <a:ext cx="84249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i="1" dirty="0" smtClean="0"/>
              <a:t>Возвращают живые коллекции, которые всегда актуальны. Т.е. массив с результатом работы этих функций всегда будет содержать актуальное количество результатов, что бы не происходило с документом.</a:t>
            </a:r>
            <a:r>
              <a:rPr lang="ru-RU" sz="2800" i="1" dirty="0"/>
              <a:t> </a:t>
            </a:r>
            <a:r>
              <a:rPr lang="ru-RU" sz="2800" i="1" dirty="0" err="1" smtClean="0"/>
              <a:t>Псевдомассив</a:t>
            </a:r>
            <a:r>
              <a:rPr lang="ru-RU" sz="2800" i="1" dirty="0" smtClean="0"/>
              <a:t> </a:t>
            </a:r>
            <a:r>
              <a:rPr lang="en-US" sz="2800" b="1" i="1" dirty="0" smtClean="0"/>
              <a:t>.children </a:t>
            </a:r>
            <a:r>
              <a:rPr lang="ru-RU" sz="2800" i="1" dirty="0" smtClean="0"/>
              <a:t>также относится к «живым» коллекциям.</a:t>
            </a:r>
            <a:endParaRPr lang="ru-RU" sz="2800" i="1" dirty="0"/>
          </a:p>
        </p:txBody>
      </p:sp>
    </p:spTree>
    <p:extLst>
      <p:ext uri="{BB962C8B-B14F-4D97-AF65-F5344CB8AC3E}">
        <p14:creationId xmlns:p14="http://schemas.microsoft.com/office/powerpoint/2010/main" val="409726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1768748"/>
            <a:ext cx="79928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600" b="1" i="1" dirty="0" smtClean="0"/>
              <a:t>С живыми коллекциями нужно быть осторожным</a:t>
            </a:r>
            <a:r>
              <a:rPr lang="ru-RU" sz="3600" i="1" dirty="0" smtClean="0"/>
              <a:t> в том случае если вы перебираете её в цикле и изменяете её состав.</a:t>
            </a:r>
            <a:endParaRPr lang="ru-RU" sz="3600" i="1" dirty="0"/>
          </a:p>
        </p:txBody>
      </p:sp>
    </p:spTree>
    <p:extLst>
      <p:ext uri="{BB962C8B-B14F-4D97-AF65-F5344CB8AC3E}">
        <p14:creationId xmlns:p14="http://schemas.microsoft.com/office/powerpoint/2010/main" val="166101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Немного практики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356108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55576" y="4005064"/>
            <a:ext cx="65492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hlinkClick r:id="rId2"/>
              </a:rPr>
              <a:t>http://</a:t>
            </a:r>
            <a:r>
              <a:rPr lang="ru-RU" sz="2800" b="1" dirty="0" smtClean="0">
                <a:hlinkClick r:id="rId2"/>
              </a:rPr>
              <a:t>files.courses.dp.ua/js/09/ex01.html</a:t>
            </a:r>
            <a:endParaRPr lang="ru-RU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576" y="3645024"/>
            <a:ext cx="3951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i="1" dirty="0" smtClean="0"/>
              <a:t>Скопируйте заготовку по адресу:</a:t>
            </a:r>
            <a:endParaRPr lang="ru-RU" sz="20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1403648" y="44624"/>
            <a:ext cx="68375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cs typeface="Courier New" pitchFamily="49" charset="0"/>
              </a:rPr>
              <a:t>Добавление элементов и сортировка</a:t>
            </a:r>
            <a:endParaRPr lang="ru-RU" sz="3200" b="1" dirty="0">
              <a:cs typeface="Courier New" pitchFamily="49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5" y="771917"/>
            <a:ext cx="4079046" cy="2513067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88" y="771917"/>
            <a:ext cx="2825954" cy="3044343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55576" y="4771018"/>
            <a:ext cx="70567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 smtClean="0"/>
              <a:t>Задание: </a:t>
            </a:r>
          </a:p>
          <a:p>
            <a:pPr algn="just"/>
            <a:r>
              <a:rPr lang="ru-RU" i="1" dirty="0" smtClean="0"/>
              <a:t>1) На основе массива </a:t>
            </a:r>
            <a:r>
              <a:rPr lang="en-US" b="1" i="1" dirty="0" smtClean="0"/>
              <a:t>phones</a:t>
            </a:r>
            <a:r>
              <a:rPr lang="en-US" i="1" dirty="0" smtClean="0"/>
              <a:t> </a:t>
            </a:r>
            <a:r>
              <a:rPr lang="ru-RU" i="1" dirty="0" smtClean="0"/>
              <a:t>сгенерировать и вывести разметку со списком телефонов на страницу;</a:t>
            </a:r>
          </a:p>
          <a:p>
            <a:pPr algn="just"/>
            <a:r>
              <a:rPr lang="en-US" i="1" dirty="0" smtClean="0"/>
              <a:t>2</a:t>
            </a:r>
            <a:r>
              <a:rPr lang="ru-RU" i="1" dirty="0" smtClean="0"/>
              <a:t>) Реализовать сортировку по возрастанию цены (после того как пользователь нажмёт</a:t>
            </a:r>
            <a:r>
              <a:rPr lang="en-US" i="1" dirty="0" smtClean="0"/>
              <a:t> </a:t>
            </a:r>
            <a:r>
              <a:rPr lang="ru-RU" i="1" dirty="0" smtClean="0"/>
              <a:t>любую из кнопок).</a:t>
            </a:r>
            <a:endParaRPr lang="ru-RU" i="1" dirty="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V="1">
            <a:off x="755576" y="4625916"/>
            <a:ext cx="7704855" cy="272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76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1123" y="4705980"/>
            <a:ext cx="6646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 smtClean="0"/>
              <a:t>На основе массива создаём разметку...</a:t>
            </a:r>
            <a:endParaRPr lang="ru-RU" sz="28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1262879" y="116632"/>
            <a:ext cx="68375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cs typeface="Courier New" pitchFamily="49" charset="0"/>
              </a:rPr>
              <a:t>Добавление элементов и сортировка</a:t>
            </a:r>
            <a:endParaRPr lang="ru-RU" sz="3200" b="1" dirty="0">
              <a:cs typeface="Courier New" pitchFamily="49" charset="0"/>
            </a:endParaRPr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76206" y="5388463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34" y="1124744"/>
            <a:ext cx="8074154" cy="3384376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339638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68396" y="3861048"/>
            <a:ext cx="66465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 smtClean="0"/>
              <a:t>Сортируем список телефонов по нажатию кнопки, но есть проблема…</a:t>
            </a:r>
          </a:p>
          <a:p>
            <a:pPr algn="ctr"/>
            <a:r>
              <a:rPr lang="ru-RU" sz="2000" i="1" dirty="0" smtClean="0"/>
              <a:t>Статическая коллекция не изменяет порядок элементов в себе, в то время как документ изменяет.</a:t>
            </a:r>
            <a:endParaRPr lang="ru-RU" sz="20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1262879" y="116632"/>
            <a:ext cx="68375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cs typeface="Courier New" pitchFamily="49" charset="0"/>
              </a:rPr>
              <a:t>Добавление элементов и сортировка</a:t>
            </a:r>
            <a:endParaRPr lang="ru-RU" sz="3200" b="1" dirty="0">
              <a:cs typeface="Courier New" pitchFamily="49" charset="0"/>
            </a:endParaRPr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5488000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10" y="870327"/>
            <a:ext cx="7644749" cy="2702689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103147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9102" y="4653136"/>
            <a:ext cx="66465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i="1" dirty="0" smtClean="0"/>
              <a:t>Сортируем список телефонов по нажатию кнопки (версия 2.0), замена статической коллекции на динамическую.</a:t>
            </a:r>
            <a:endParaRPr lang="ru-RU" sz="20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1262879" y="116632"/>
            <a:ext cx="68375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cs typeface="Courier New" pitchFamily="49" charset="0"/>
              </a:rPr>
              <a:t>Добавление элементов и сортировка</a:t>
            </a:r>
            <a:endParaRPr lang="ru-RU" sz="3200" b="1" dirty="0">
              <a:cs typeface="Courier New" pitchFamily="49" charset="0"/>
            </a:endParaRPr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2187" y="4855900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63" y="1053252"/>
            <a:ext cx="8302885" cy="3167835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186711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7" y="5622339"/>
            <a:ext cx="6646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/>
              <a:t>Сортируем сначала сам массив и выводим его на место старого списка (версия </a:t>
            </a:r>
            <a:r>
              <a:rPr lang="en-US" sz="2400" i="1" dirty="0" smtClean="0"/>
              <a:t>3</a:t>
            </a:r>
            <a:r>
              <a:rPr lang="ru-RU" sz="2400" i="1" dirty="0" smtClean="0"/>
              <a:t>.0).</a:t>
            </a:r>
            <a:endParaRPr lang="ru-RU" i="1" dirty="0"/>
          </a:p>
        </p:txBody>
      </p:sp>
      <p:sp>
        <p:nvSpPr>
          <p:cNvPr id="9" name="TextBox 8"/>
          <p:cNvSpPr txBox="1"/>
          <p:nvPr/>
        </p:nvSpPr>
        <p:spPr>
          <a:xfrm>
            <a:off x="1262879" y="116632"/>
            <a:ext cx="68375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cs typeface="Courier New" pitchFamily="49" charset="0"/>
              </a:rPr>
              <a:t>Добавление элементов и сортировка</a:t>
            </a:r>
            <a:endParaRPr lang="ru-RU" sz="3200" b="1" dirty="0">
              <a:cs typeface="Courier New" pitchFamily="49" charset="0"/>
            </a:endParaRPr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73297" y="2693299"/>
            <a:ext cx="886237" cy="870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27" y="980728"/>
            <a:ext cx="7050857" cy="4295667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268821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Домашнее задание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327343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03648" y="0"/>
            <a:ext cx="68375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cs typeface="Courier New" pitchFamily="49" charset="0"/>
              </a:rPr>
              <a:t>Добавление элементов и сортировка</a:t>
            </a:r>
            <a:endParaRPr lang="ru-RU" sz="3200" b="1" dirty="0">
              <a:cs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55576" y="4005064"/>
            <a:ext cx="65492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hlinkClick r:id="rId2"/>
              </a:rPr>
              <a:t>http://</a:t>
            </a:r>
            <a:r>
              <a:rPr lang="ru-RU" sz="2800" b="1" dirty="0" smtClean="0">
                <a:hlinkClick r:id="rId2"/>
              </a:rPr>
              <a:t>files.courses.dp.ua/js/09/ex01.html</a:t>
            </a:r>
            <a:endParaRPr lang="ru-RU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3645024"/>
            <a:ext cx="3951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i="1" dirty="0" smtClean="0"/>
              <a:t>Скопируйте заготовку по адресу:</a:t>
            </a:r>
            <a:endParaRPr lang="ru-RU" sz="2000" i="1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5" y="771917"/>
            <a:ext cx="4079046" cy="2513067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88" y="771917"/>
            <a:ext cx="2825954" cy="3044343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cxnSp>
        <p:nvCxnSpPr>
          <p:cNvPr id="13" name="Прямая соединительная линия 12"/>
          <p:cNvCxnSpPr/>
          <p:nvPr/>
        </p:nvCxnSpPr>
        <p:spPr>
          <a:xfrm flipV="1">
            <a:off x="755576" y="4625916"/>
            <a:ext cx="7704855" cy="272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55576" y="4797152"/>
            <a:ext cx="77048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i="1" dirty="0" smtClean="0"/>
              <a:t>Задание: </a:t>
            </a:r>
            <a:r>
              <a:rPr lang="ru-RU" i="1" dirty="0" smtClean="0"/>
              <a:t>доделайте учебный пример, а именно:</a:t>
            </a:r>
            <a:r>
              <a:rPr lang="ru-RU" b="1" i="1" dirty="0" smtClean="0"/>
              <a:t> </a:t>
            </a:r>
            <a:r>
              <a:rPr lang="ru-RU" i="1" dirty="0" smtClean="0"/>
              <a:t>реализуйте сортировку как по возрастанию цены и по убыванию, так чтобы кнопками-переключателями пользователь мог выбрать направление сортировки (и по состоянию кнопок было понятно какое направление выбрано).</a:t>
            </a:r>
          </a:p>
          <a:p>
            <a:pPr algn="just"/>
            <a:r>
              <a:rPr lang="ru-RU" b="1" i="1" dirty="0" smtClean="0"/>
              <a:t>Пример:</a:t>
            </a:r>
            <a:r>
              <a:rPr lang="ru-RU" i="1" dirty="0" smtClean="0"/>
              <a:t> </a:t>
            </a:r>
            <a:r>
              <a:rPr lang="en-US" i="1" dirty="0">
                <a:hlinkClick r:id="rId5"/>
              </a:rPr>
              <a:t>http://</a:t>
            </a:r>
            <a:r>
              <a:rPr lang="en-US" i="1" dirty="0" smtClean="0">
                <a:hlinkClick r:id="rId5"/>
              </a:rPr>
              <a:t>files.courses.dp.ua/js/09/ex01_result.html</a:t>
            </a:r>
            <a:r>
              <a:rPr lang="en-US" i="1" dirty="0" smtClean="0"/>
              <a:t> </a:t>
            </a:r>
            <a:r>
              <a:rPr lang="ru-RU" i="1" dirty="0" smtClean="0"/>
              <a:t> 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66524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8848" y="404664"/>
            <a:ext cx="788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Задача </a:t>
            </a:r>
            <a:r>
              <a:rPr lang="en-US" sz="2800" b="1" dirty="0" smtClean="0"/>
              <a:t>JavaScript</a:t>
            </a:r>
            <a:r>
              <a:rPr lang="ru-RU" sz="2800" b="1" dirty="0" smtClean="0"/>
              <a:t> – изменение </a:t>
            </a:r>
            <a:r>
              <a:rPr lang="en-US" sz="2800" b="1" dirty="0" smtClean="0"/>
              <a:t>HTML</a:t>
            </a:r>
            <a:r>
              <a:rPr lang="ru-RU" sz="2800" b="1" dirty="0" smtClean="0"/>
              <a:t>-документа</a:t>
            </a:r>
            <a:endParaRPr lang="ru-RU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61702" y="5301208"/>
            <a:ext cx="8302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Чтобы с тегом что-то сделать нужно его, для начала найти!</a:t>
            </a:r>
            <a:endParaRPr lang="ru-RU" sz="2400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3266" y="1268760"/>
            <a:ext cx="6575118" cy="399724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912210" y="6002124"/>
            <a:ext cx="7476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 smtClean="0"/>
              <a:t>Перебирать массив </a:t>
            </a:r>
            <a:r>
              <a:rPr lang="en-US" sz="2800" i="1" dirty="0" err="1" smtClean="0"/>
              <a:t>childNodes</a:t>
            </a:r>
            <a:r>
              <a:rPr lang="ru-RU" sz="2800" i="1" dirty="0" smtClean="0"/>
              <a:t> – плохая идея!</a:t>
            </a:r>
            <a:r>
              <a:rPr lang="en-US" sz="2800" i="1" dirty="0" smtClean="0"/>
              <a:t> </a:t>
            </a:r>
            <a:endParaRPr lang="ru-RU" sz="2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17867" y="241484"/>
            <a:ext cx="4908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Поиск элементов в документе</a:t>
            </a:r>
            <a:endParaRPr lang="ru-RU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1013827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/>
              <a:t>Выбор элемента с которым проводить манипуляции самая часто выполняемая операция в </a:t>
            </a:r>
            <a:r>
              <a:rPr lang="en-US" sz="2400" i="1" dirty="0" smtClean="0"/>
              <a:t>JS.</a:t>
            </a:r>
            <a:endParaRPr lang="ru-RU" sz="2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827584" y="3121804"/>
            <a:ext cx="770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some_id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”);</a:t>
            </a:r>
            <a:endParaRPr lang="ru-RU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544" y="381284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/>
              <a:t>Возвращает один элемент</a:t>
            </a:r>
            <a:r>
              <a:rPr lang="en-US" sz="2400" i="1" dirty="0" smtClean="0"/>
              <a:t> </a:t>
            </a:r>
            <a:r>
              <a:rPr lang="ru-RU" sz="2400" i="1" dirty="0" smtClean="0"/>
              <a:t>атрибут (свойство) </a:t>
            </a:r>
            <a:r>
              <a:rPr lang="en-US" sz="2400" b="1" i="1" dirty="0" smtClean="0"/>
              <a:t>id</a:t>
            </a:r>
            <a:r>
              <a:rPr lang="ru-RU" sz="2400" i="1" dirty="0" smtClean="0"/>
              <a:t> равно «</a:t>
            </a:r>
            <a:r>
              <a:rPr lang="en-US" sz="2400" b="1" i="1" dirty="0" err="1" smtClean="0"/>
              <a:t>some_id</a:t>
            </a:r>
            <a:r>
              <a:rPr lang="ru-RU" sz="2400" i="1" dirty="0" smtClean="0"/>
              <a:t>»</a:t>
            </a:r>
            <a:r>
              <a:rPr lang="en-US" sz="2400" i="1" dirty="0" smtClean="0"/>
              <a:t>. </a:t>
            </a:r>
            <a:r>
              <a:rPr lang="ru-RU" sz="2400" i="1" dirty="0" smtClean="0"/>
              <a:t>Если такого элемента</a:t>
            </a:r>
            <a:r>
              <a:rPr lang="en-US" sz="2400" i="1" dirty="0" smtClean="0"/>
              <a:t> </a:t>
            </a:r>
            <a:r>
              <a:rPr lang="ru-RU" sz="2400" i="1" dirty="0" smtClean="0"/>
              <a:t>нет в документе, то возвращается </a:t>
            </a:r>
            <a:r>
              <a:rPr lang="en-US" sz="2400" b="1" i="1" dirty="0" smtClean="0"/>
              <a:t>null</a:t>
            </a:r>
            <a:r>
              <a:rPr lang="en-US" sz="2400" i="1" dirty="0" smtClean="0"/>
              <a:t>.</a:t>
            </a:r>
            <a:r>
              <a:rPr lang="ru-RU" sz="2400" i="1" dirty="0" smtClean="0"/>
              <a:t>  </a:t>
            </a:r>
            <a:endParaRPr lang="ru-RU" sz="24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539552" y="2473732"/>
            <a:ext cx="5153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Выбор элемента по атрибуту </a:t>
            </a:r>
            <a:r>
              <a:rPr lang="en-US" sz="2800" b="1" dirty="0" smtClean="0"/>
              <a:t>id:</a:t>
            </a:r>
            <a:endParaRPr lang="ru-RU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17867" y="241484"/>
            <a:ext cx="4908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Поиск элементов в документе</a:t>
            </a:r>
            <a:endParaRPr lang="ru-RU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2773491"/>
            <a:ext cx="819968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document.getElementsByName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attr_name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”);</a:t>
            </a:r>
            <a:endParaRPr lang="ru-RU" sz="2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4797152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/>
              <a:t>Все эти функции возвращают </a:t>
            </a:r>
            <a:r>
              <a:rPr lang="ru-RU" sz="2400" i="1" dirty="0" err="1" smtClean="0"/>
              <a:t>псевдомассив</a:t>
            </a:r>
            <a:r>
              <a:rPr lang="ru-RU" sz="2400" i="1" dirty="0" smtClean="0"/>
              <a:t> с теми элементами которые подошли под условие.  </a:t>
            </a:r>
            <a:endParaRPr lang="ru-RU" sz="24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251520" y="2216477"/>
            <a:ext cx="5905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Выбор элементов по</a:t>
            </a:r>
            <a:r>
              <a:rPr lang="en-US" sz="2800" b="1" dirty="0" smtClean="0"/>
              <a:t> </a:t>
            </a:r>
            <a:r>
              <a:rPr lang="ru-RU" sz="2800" b="1" dirty="0" smtClean="0"/>
              <a:t>атрибуту </a:t>
            </a:r>
            <a:r>
              <a:rPr lang="en-US" sz="2800" b="1" dirty="0" smtClean="0"/>
              <a:t>name:</a:t>
            </a:r>
            <a:endParaRPr lang="ru-RU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51520" y="3913539"/>
            <a:ext cx="8664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document.getElementsByClassName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class_name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”);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3375575"/>
            <a:ext cx="5764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Выбор элементов по</a:t>
            </a:r>
            <a:r>
              <a:rPr lang="en-US" sz="2800" b="1" dirty="0" smtClean="0"/>
              <a:t> </a:t>
            </a:r>
            <a:r>
              <a:rPr lang="ru-RU" sz="2800" b="1" dirty="0" smtClean="0"/>
              <a:t>атрибуту </a:t>
            </a:r>
            <a:r>
              <a:rPr lang="en-US" sz="2800" b="1" dirty="0" smtClean="0"/>
              <a:t>class:</a:t>
            </a:r>
            <a:endParaRPr lang="ru-RU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51520" y="1556792"/>
            <a:ext cx="860043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document.getElementsByTagName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tag_name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”);</a:t>
            </a:r>
            <a:endParaRPr lang="ru-RU" sz="2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1520" y="1010924"/>
            <a:ext cx="5858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Выбор элементов по</a:t>
            </a:r>
            <a:r>
              <a:rPr lang="en-US" sz="2800" b="1" dirty="0" smtClean="0"/>
              <a:t> </a:t>
            </a:r>
            <a:r>
              <a:rPr lang="ru-RU" sz="2800" b="1" dirty="0" smtClean="0"/>
              <a:t>названию тега</a:t>
            </a:r>
            <a:r>
              <a:rPr lang="en-US" sz="2800" b="1" dirty="0" smtClean="0"/>
              <a:t>:</a:t>
            </a:r>
            <a:endParaRPr lang="ru-RU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17867" y="241484"/>
            <a:ext cx="4908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Поиск элементов в документе</a:t>
            </a:r>
            <a:endParaRPr lang="ru-RU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51520" y="2000453"/>
            <a:ext cx="860043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document.querySelectorAll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css_selector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”);</a:t>
            </a:r>
            <a:endParaRPr lang="ru-RU" sz="2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1521" y="908720"/>
            <a:ext cx="74888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Выбор всех элементов которые соответствуют </a:t>
            </a:r>
            <a:r>
              <a:rPr lang="en-US" sz="2800" b="1" dirty="0" smtClean="0"/>
              <a:t>CSS </a:t>
            </a:r>
            <a:r>
              <a:rPr lang="ru-RU" sz="2800" b="1" dirty="0" smtClean="0"/>
              <a:t>селектору</a:t>
            </a:r>
            <a:r>
              <a:rPr lang="en-US" sz="2800" b="1" dirty="0" smtClean="0"/>
              <a:t>:</a:t>
            </a:r>
            <a:endParaRPr lang="ru-RU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23528" y="2492896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 smtClean="0"/>
              <a:t>Возвращает </a:t>
            </a:r>
            <a:r>
              <a:rPr lang="ru-RU" sz="2400" i="1" dirty="0" err="1" smtClean="0"/>
              <a:t>псевдомассив</a:t>
            </a:r>
            <a:r>
              <a:rPr lang="ru-RU" sz="2400" i="1" dirty="0" smtClean="0"/>
              <a:t> с теми элементами которые подошли под условие </a:t>
            </a:r>
            <a:r>
              <a:rPr lang="en-US" sz="2400" i="1" dirty="0" err="1" smtClean="0"/>
              <a:t>css</a:t>
            </a:r>
            <a:r>
              <a:rPr lang="en-US" sz="2400" i="1" dirty="0" smtClean="0"/>
              <a:t>-</a:t>
            </a:r>
            <a:r>
              <a:rPr lang="ru-RU" sz="2400" i="1" dirty="0" smtClean="0"/>
              <a:t>селектора.</a:t>
            </a:r>
            <a:endParaRPr lang="ru-RU" sz="24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251520" y="3512621"/>
            <a:ext cx="819968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document.querySelector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css_selector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”);</a:t>
            </a:r>
            <a:endParaRPr lang="ru-RU" sz="2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3528" y="4254187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 smtClean="0"/>
              <a:t>Возвращает первый найденный элемент который подошел под условие </a:t>
            </a:r>
            <a:r>
              <a:rPr lang="en-US" sz="2400" i="1" dirty="0" err="1" smtClean="0"/>
              <a:t>css</a:t>
            </a:r>
            <a:r>
              <a:rPr lang="en-US" sz="2400" i="1" dirty="0" smtClean="0"/>
              <a:t>-</a:t>
            </a:r>
            <a:r>
              <a:rPr lang="ru-RU" sz="2400" i="1" dirty="0" smtClean="0"/>
              <a:t>селектора (или </a:t>
            </a:r>
            <a:r>
              <a:rPr lang="en-US" sz="2400" b="1" i="1" dirty="0" smtClean="0"/>
              <a:t>null</a:t>
            </a:r>
            <a:r>
              <a:rPr lang="en-US" sz="2400" i="1" dirty="0" smtClean="0"/>
              <a:t> </a:t>
            </a:r>
            <a:r>
              <a:rPr lang="ru-RU" sz="2400" i="1" dirty="0" smtClean="0"/>
              <a:t>если ничего не найдено).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227201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9486" y="4342035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Прямоугольник 1"/>
          <p:cNvSpPr/>
          <p:nvPr/>
        </p:nvSpPr>
        <p:spPr>
          <a:xfrm>
            <a:off x="899592" y="6074132"/>
            <a:ext cx="65492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hlinkClick r:id="rId3"/>
              </a:rPr>
              <a:t>http://</a:t>
            </a:r>
            <a:r>
              <a:rPr lang="ru-RU" sz="2800" b="1" dirty="0" smtClean="0">
                <a:hlinkClick r:id="rId3"/>
              </a:rPr>
              <a:t>files.courses.dp.ua/js/08/ex01.html</a:t>
            </a:r>
            <a:endParaRPr lang="ru-RU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08629" y="5693186"/>
            <a:ext cx="3951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i="1" dirty="0" smtClean="0"/>
              <a:t>Скопируйте заготовку по адресу:</a:t>
            </a:r>
            <a:endParaRPr lang="ru-RU" sz="2000" i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764704"/>
            <a:ext cx="5954837" cy="3384376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3255" y="1502196"/>
            <a:ext cx="3786672" cy="4159052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3336295" y="26785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cs typeface="Courier New" pitchFamily="49" charset="0"/>
              </a:rPr>
              <a:t>На практике</a:t>
            </a:r>
            <a:endParaRPr lang="ru-RU" sz="3200" b="1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80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5464741"/>
            <a:ext cx="7344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/>
              <a:t>Попробуем задействовать</a:t>
            </a:r>
            <a:r>
              <a:rPr lang="en-US" sz="2400" i="1" dirty="0" smtClean="0"/>
              <a:t> </a:t>
            </a:r>
            <a:r>
              <a:rPr lang="ru-RU" sz="2400" i="1" dirty="0" smtClean="0"/>
              <a:t>рассмотренные функции поиска элементов в дереве </a:t>
            </a:r>
            <a:r>
              <a:rPr lang="en-US" sz="2400" i="1" dirty="0" smtClean="0"/>
              <a:t>HTML-</a:t>
            </a:r>
            <a:r>
              <a:rPr lang="ru-RU" sz="2400" i="1" dirty="0" smtClean="0"/>
              <a:t>документа.</a:t>
            </a:r>
            <a:endParaRPr lang="ru-RU" sz="2400" i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t="13445" b="13690"/>
          <a:stretch/>
        </p:blipFill>
        <p:spPr>
          <a:xfrm>
            <a:off x="809065" y="1052736"/>
            <a:ext cx="7519898" cy="3379354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4528637"/>
            <a:ext cx="95300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336295" y="260648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cs typeface="Courier New" pitchFamily="49" charset="0"/>
              </a:rPr>
              <a:t>На практике</a:t>
            </a:r>
            <a:endParaRPr lang="ru-RU" sz="3200" b="1" dirty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313492"/>
            <a:ext cx="8061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cs typeface="Courier New" pitchFamily="49" charset="0"/>
              </a:rPr>
              <a:t>Вложенный поиск, т.е. поиск в результатах поиска</a:t>
            </a:r>
            <a:endParaRPr lang="ru-RU" sz="2800" b="1" dirty="0"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9823" y="3201441"/>
            <a:ext cx="59046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i="1" dirty="0" smtClean="0"/>
              <a:t>Функции поиска элементов можно применять к любому существующему элементу, а не только к документу</a:t>
            </a:r>
            <a:r>
              <a:rPr lang="ru-RU" sz="2400" i="1" dirty="0" smtClean="0"/>
              <a:t>. Когда функция поиска применяется к конкретному элементу, то поиск осуществляется среди его потомков.</a:t>
            </a:r>
            <a:endParaRPr lang="ru-RU" sz="2400" i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t="22511" r="4633" b="23209"/>
          <a:stretch/>
        </p:blipFill>
        <p:spPr>
          <a:xfrm>
            <a:off x="603661" y="1124744"/>
            <a:ext cx="8277130" cy="1656184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6296" y="3573016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6812</TotalTime>
  <Words>964</Words>
  <Application>Microsoft Office PowerPoint</Application>
  <PresentationFormat>Экран (4:3)</PresentationFormat>
  <Paragraphs>121</Paragraphs>
  <Slides>29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3" baseType="lpstr">
      <vt:lpstr>Arial</vt:lpstr>
      <vt:lpstr>Calibri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user</cp:lastModifiedBy>
  <cp:revision>887</cp:revision>
  <dcterms:created xsi:type="dcterms:W3CDTF">2014-11-20T09:08:59Z</dcterms:created>
  <dcterms:modified xsi:type="dcterms:W3CDTF">2018-03-31T05:50:18Z</dcterms:modified>
</cp:coreProperties>
</file>