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7" r:id="rId2"/>
    <p:sldId id="530" r:id="rId3"/>
    <p:sldId id="424" r:id="rId4"/>
    <p:sldId id="378" r:id="rId5"/>
    <p:sldId id="386" r:id="rId6"/>
    <p:sldId id="387" r:id="rId7"/>
    <p:sldId id="425" r:id="rId8"/>
    <p:sldId id="388" r:id="rId9"/>
    <p:sldId id="505" r:id="rId10"/>
    <p:sldId id="381" r:id="rId11"/>
    <p:sldId id="390" r:id="rId12"/>
    <p:sldId id="391" r:id="rId13"/>
    <p:sldId id="385" r:id="rId14"/>
    <p:sldId id="392" r:id="rId15"/>
    <p:sldId id="532" r:id="rId16"/>
    <p:sldId id="531" r:id="rId17"/>
    <p:sldId id="526" r:id="rId18"/>
    <p:sldId id="500" r:id="rId19"/>
    <p:sldId id="473" r:id="rId20"/>
    <p:sldId id="474" r:id="rId21"/>
    <p:sldId id="475" r:id="rId22"/>
    <p:sldId id="476" r:id="rId23"/>
    <p:sldId id="477" r:id="rId24"/>
    <p:sldId id="495" r:id="rId25"/>
    <p:sldId id="497" r:id="rId26"/>
    <p:sldId id="506" r:id="rId27"/>
    <p:sldId id="507" r:id="rId28"/>
    <p:sldId id="520" r:id="rId29"/>
    <p:sldId id="508" r:id="rId30"/>
    <p:sldId id="536" r:id="rId31"/>
    <p:sldId id="519" r:id="rId32"/>
    <p:sldId id="509" r:id="rId33"/>
    <p:sldId id="510" r:id="rId34"/>
    <p:sldId id="511" r:id="rId35"/>
    <p:sldId id="514" r:id="rId36"/>
    <p:sldId id="515" r:id="rId37"/>
    <p:sldId id="516" r:id="rId38"/>
    <p:sldId id="517" r:id="rId39"/>
    <p:sldId id="518" r:id="rId40"/>
    <p:sldId id="527" r:id="rId41"/>
    <p:sldId id="533" r:id="rId42"/>
    <p:sldId id="534" r:id="rId43"/>
    <p:sldId id="535" r:id="rId4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MouseEv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KeyboardEvent" TargetMode="External"/><Relationship Id="rId2" Type="http://schemas.openxmlformats.org/officeDocument/2006/relationships/hyperlink" Target="https://developer.mozilla.org/en-US/docs/Web/API/MouseEv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MouseEv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KeyboardEv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javascript.ru/tutorial/events/properti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javascript.ru/tutorial/events/properties#koordinaty-myshi:-clientx-y-pagex-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11/ex05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API/Event/eventPha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files.courses.dp.ua/js/11/ex04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files.courses.dp.ua/js/11/ex0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476672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События / </a:t>
            </a:r>
            <a:r>
              <a:rPr lang="en-US" sz="6600" b="1" dirty="0" smtClean="0">
                <a:solidFill>
                  <a:schemeClr val="bg1"/>
                </a:solidFill>
              </a:rPr>
              <a:t>Events</a:t>
            </a:r>
            <a:endParaRPr lang="uk-UA" sz="6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03848" y="594928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35558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Как сказать браузеру какую функцию и когда вызывать?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656814"/>
            <a:ext cx="425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 smtClean="0"/>
              <a:t>Через атрибуты </a:t>
            </a:r>
            <a:r>
              <a:rPr lang="en-US" sz="2000" b="1" i="1" dirty="0" smtClean="0"/>
              <a:t>HTML</a:t>
            </a:r>
            <a:r>
              <a:rPr lang="ru-RU" sz="2000" b="1" i="1" dirty="0" smtClean="0"/>
              <a:t>-элементов:</a:t>
            </a:r>
            <a:endParaRPr lang="ru-RU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7915275" cy="2266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55576" y="4705980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Недостаток  - </a:t>
            </a:r>
            <a:r>
              <a:rPr lang="en-US" sz="2800" i="1" dirty="0" smtClean="0"/>
              <a:t>JavaScript </a:t>
            </a:r>
            <a:r>
              <a:rPr lang="ru-RU" sz="2800" i="1" dirty="0" smtClean="0"/>
              <a:t>код в </a:t>
            </a:r>
            <a:r>
              <a:rPr lang="en-US" sz="2800" i="1" dirty="0" smtClean="0"/>
              <a:t>HTML</a:t>
            </a:r>
            <a:r>
              <a:rPr lang="ru-RU" sz="2800" i="1" dirty="0" smtClean="0"/>
              <a:t>-разметке.</a:t>
            </a:r>
          </a:p>
          <a:p>
            <a:pPr algn="ctr"/>
            <a:r>
              <a:rPr lang="ru-RU" sz="2800" i="1" dirty="0" smtClean="0"/>
              <a:t>А как быть с теми элементами которые появятся потом?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124744"/>
            <a:ext cx="670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 smtClean="0"/>
              <a:t>Через свойства объектов входящих в дерево документа</a:t>
            </a:r>
            <a:endParaRPr lang="ru-RU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869160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Недостаток  - можно подключить максимум один обработчик события.</a:t>
            </a:r>
            <a:endParaRPr lang="ru-RU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83035"/>
            <a:ext cx="7458075" cy="32861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1663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Как сказать браузеру какую функцию и когда вызывать?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784887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/>
              <a:t>window.onload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тоже событие, оно наступает когда документ полностью загружен браузером.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271" y="522164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При помощи </a:t>
            </a:r>
            <a:r>
              <a:rPr lang="ru-RU" sz="2000" b="1" i="1" dirty="0"/>
              <a:t>.</a:t>
            </a:r>
            <a:r>
              <a:rPr lang="en-US" sz="2000" b="1" i="1" dirty="0" err="1" smtClean="0"/>
              <a:t>addEventListener</a:t>
            </a:r>
            <a:r>
              <a:rPr lang="ru-RU" sz="2000" b="1" i="1" dirty="0" smtClean="0"/>
              <a:t>() </a:t>
            </a:r>
            <a:r>
              <a:rPr lang="ru-RU" sz="2000" i="1" dirty="0" smtClean="0"/>
              <a:t>можно на одно событие повесить множество обработчиков.</a:t>
            </a:r>
            <a:r>
              <a:rPr lang="en-US" sz="2000" i="1" dirty="0" smtClean="0"/>
              <a:t> </a:t>
            </a:r>
            <a:r>
              <a:rPr lang="ru-RU" sz="2000" i="1" dirty="0" smtClean="0"/>
              <a:t>А при необходимости и снять обработчик при помощи </a:t>
            </a:r>
            <a:r>
              <a:rPr lang="ru-RU" sz="2000" b="1" i="1" dirty="0" smtClean="0"/>
              <a:t>.</a:t>
            </a:r>
            <a:r>
              <a:rPr lang="en-US" sz="2000" b="1" i="1" dirty="0" err="1" smtClean="0"/>
              <a:t>removeEventListener</a:t>
            </a:r>
            <a:r>
              <a:rPr lang="ru-RU" sz="2000" b="1" i="1" dirty="0" smtClean="0"/>
              <a:t>()</a:t>
            </a:r>
            <a:r>
              <a:rPr lang="ru-RU" sz="2000" i="1" dirty="0" smtClean="0"/>
              <a:t>.</a:t>
            </a:r>
            <a:r>
              <a:rPr lang="ru-RU" sz="2000" b="1" i="1" dirty="0" smtClean="0"/>
              <a:t> </a:t>
            </a:r>
            <a:endParaRPr lang="ru-RU" sz="20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5832648" cy="369353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9154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Как сказать браузеру какую функцию и когда вызывать?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921" y="2276872"/>
            <a:ext cx="7553325" cy="3790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8711" y="692696"/>
            <a:ext cx="813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i="1" dirty="0" smtClean="0"/>
              <a:t>this</a:t>
            </a:r>
            <a:r>
              <a:rPr lang="en-US" sz="2400" i="1" dirty="0" smtClean="0"/>
              <a:t> </a:t>
            </a:r>
            <a:r>
              <a:rPr lang="ru-RU" sz="2400" i="1" dirty="0" smtClean="0"/>
              <a:t>в обработчике ссылается на объект который вызвал обработчик события. 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-27384"/>
            <a:ext cx="4314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Вспоминаем </a:t>
            </a:r>
            <a:r>
              <a:rPr lang="en-US" sz="4400" b="1" dirty="0" smtClean="0"/>
              <a:t>this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39279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События / </a:t>
            </a:r>
            <a:r>
              <a:rPr lang="en-US" sz="4400" b="1" dirty="0" smtClean="0"/>
              <a:t>Events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4735" y="851228"/>
            <a:ext cx="813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i="1" dirty="0" smtClean="0"/>
              <a:t>this</a:t>
            </a:r>
            <a:r>
              <a:rPr lang="en-US" sz="2400" i="1" dirty="0" smtClean="0"/>
              <a:t> </a:t>
            </a:r>
            <a:r>
              <a:rPr lang="ru-RU" sz="2400" i="1" dirty="0" smtClean="0"/>
              <a:t>в обработчике ссылается на объект который вызвал обработчик события.</a:t>
            </a:r>
            <a:endParaRPr lang="ru-RU" sz="2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7945"/>
          <a:stretch>
            <a:fillRect/>
          </a:stretch>
        </p:blipFill>
        <p:spPr bwMode="auto">
          <a:xfrm>
            <a:off x="827584" y="2492896"/>
            <a:ext cx="7920880" cy="357950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События</a:t>
            </a:r>
            <a:r>
              <a:rPr lang="ru-RU" sz="6000" dirty="0" smtClean="0"/>
              <a:t> </a:t>
            </a:r>
          </a:p>
          <a:p>
            <a:pPr algn="ctr"/>
            <a:r>
              <a:rPr lang="en-US" sz="6000" dirty="0" err="1" smtClean="0"/>
              <a:t>onLoad</a:t>
            </a:r>
            <a:r>
              <a:rPr lang="ru-RU" sz="6000" dirty="0" smtClean="0"/>
              <a:t>,</a:t>
            </a:r>
            <a:endParaRPr lang="en-US" sz="6000" dirty="0" smtClean="0"/>
          </a:p>
          <a:p>
            <a:pPr algn="ctr"/>
            <a:r>
              <a:rPr lang="en-US" sz="6000" dirty="0" err="1" smtClean="0"/>
              <a:t>onDOMContentLoaded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692696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Событие </a:t>
            </a:r>
            <a:r>
              <a:rPr lang="en-US" sz="4400" b="1" dirty="0" err="1" smtClean="0"/>
              <a:t>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8137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Событие </a:t>
            </a:r>
            <a:r>
              <a:rPr lang="en-US" sz="3200" b="1" i="1" dirty="0" err="1" smtClean="0"/>
              <a:t>onload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</a:t>
            </a:r>
            <a:r>
              <a:rPr lang="ru-RU" sz="3200" i="1" dirty="0" smtClean="0"/>
              <a:t>объекта </a:t>
            </a:r>
            <a:r>
              <a:rPr lang="en-US" sz="3200" b="1" i="1" dirty="0" smtClean="0"/>
              <a:t>window</a:t>
            </a:r>
            <a:r>
              <a:rPr lang="en-US" sz="3200" i="1" dirty="0" smtClean="0"/>
              <a:t>)</a:t>
            </a:r>
            <a:r>
              <a:rPr lang="ru-RU" sz="3200" i="1" dirty="0" smtClean="0"/>
              <a:t> срабатывает тогда когда загружен </a:t>
            </a:r>
            <a:r>
              <a:rPr lang="en-US" sz="3200" i="1" dirty="0" smtClean="0"/>
              <a:t>HTML</a:t>
            </a:r>
            <a:r>
              <a:rPr lang="ru-RU" sz="3200" i="1" dirty="0" smtClean="0"/>
              <a:t> документ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все подключаемые файлы, в </a:t>
            </a:r>
            <a:r>
              <a:rPr lang="ru-RU" sz="3200" i="1" dirty="0" err="1" smtClean="0"/>
              <a:t>т.ч</a:t>
            </a:r>
            <a:r>
              <a:rPr lang="ru-RU" sz="3200" i="1" dirty="0" smtClean="0"/>
              <a:t> изображения.</a:t>
            </a:r>
            <a:endParaRPr lang="ru-RU" sz="32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11681"/>
            <a:ext cx="7718175" cy="107746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32656"/>
            <a:ext cx="7239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Событие </a:t>
            </a:r>
            <a:r>
              <a:rPr lang="en-US" sz="4400" b="1" dirty="0" err="1" smtClean="0"/>
              <a:t>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2640" y="1604976"/>
            <a:ext cx="8137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Событие </a:t>
            </a:r>
            <a:r>
              <a:rPr lang="en-US" sz="3200" b="1" i="1" dirty="0" err="1" smtClean="0"/>
              <a:t>DOMContentLoaded</a:t>
            </a:r>
            <a:r>
              <a:rPr lang="ru-RU" sz="3200" i="1" dirty="0"/>
              <a:t> </a:t>
            </a:r>
            <a:r>
              <a:rPr lang="ru-RU" sz="3200" i="1" dirty="0" smtClean="0"/>
              <a:t>доступно для объекта </a:t>
            </a:r>
            <a:r>
              <a:rPr lang="en-US" sz="3200" b="1" i="1" dirty="0" smtClean="0"/>
              <a:t>document</a:t>
            </a:r>
            <a:r>
              <a:rPr lang="ru-RU" sz="3200" i="1" smtClean="0"/>
              <a:t> через </a:t>
            </a:r>
            <a:r>
              <a:rPr lang="en-US" sz="3200" b="1" i="1" dirty="0" smtClean="0"/>
              <a:t>.</a:t>
            </a:r>
            <a:r>
              <a:rPr lang="en-US" sz="3200" b="1" i="1" dirty="0" err="1" smtClean="0"/>
              <a:t>addEventListener</a:t>
            </a:r>
            <a:r>
              <a:rPr lang="en-US" sz="3200" b="1" i="1" dirty="0" smtClean="0"/>
              <a:t>()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срабатывает тогда когда загружен </a:t>
            </a:r>
            <a:r>
              <a:rPr lang="en-US" sz="3200" i="1" dirty="0" smtClean="0"/>
              <a:t>HTML</a:t>
            </a:r>
            <a:r>
              <a:rPr lang="ru-RU" sz="3200" i="1" dirty="0" smtClean="0"/>
              <a:t> документ и </a:t>
            </a:r>
            <a:r>
              <a:rPr lang="en-US" sz="3200" i="1" dirty="0" smtClean="0"/>
              <a:t>JS </a:t>
            </a:r>
            <a:r>
              <a:rPr lang="ru-RU" sz="3200" i="1" dirty="0" smtClean="0"/>
              <a:t>файлы (завершилась ли загрузка изображений и </a:t>
            </a:r>
            <a:r>
              <a:rPr lang="en-US" sz="3200" i="1" dirty="0" err="1" smtClean="0"/>
              <a:t>css</a:t>
            </a:r>
            <a:r>
              <a:rPr lang="ru-RU" sz="3200" i="1" dirty="0" smtClean="0"/>
              <a:t>-файлов неважно).</a:t>
            </a:r>
            <a:endParaRPr lang="ru-RU" sz="32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97152"/>
            <a:ext cx="7920880" cy="6560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Информация о событии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55042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Информация о событии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571308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0040" y="5589240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hlinkClick r:id="rId2"/>
              </a:rPr>
              <a:t>https://developer.mozilla.org/en-US/docs/Web/API/MouseEvent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587532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16632"/>
            <a:ext cx="8362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Система управления основанная на событиях</a:t>
            </a:r>
            <a:endParaRPr lang="ru-RU" sz="3200" b="1" dirty="0"/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2016224" cy="151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683568" y="3140968"/>
            <a:ext cx="1944216" cy="1231442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373205" y="4869160"/>
            <a:ext cx="2614619" cy="115212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95936" y="1473746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i="1" dirty="0" smtClean="0"/>
              <a:t>Каждая из этих вещей делает что-то, только в ответ на действия пользователя. Можно сказать каждое действие пользователя это событие, и на него нужно как-то отреагировать.</a:t>
            </a:r>
            <a:endParaRPr lang="ru-RU" sz="3000" i="1" dirty="0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3059832" y="908720"/>
            <a:ext cx="504056" cy="54006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260648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Информация о событии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4437112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  <a:endParaRPr lang="ru-RU" sz="2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518474" cy="287349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4039369" y="2051323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561" y="26238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Информация о событии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1484784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Разные события – разные объекты с информацией о них.</a:t>
            </a:r>
            <a:endParaRPr lang="ru-RU" sz="24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654297"/>
            <a:ext cx="8676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hlinkClick r:id="rId2"/>
              </a:rPr>
              <a:t>https://developer.mozilla.org/en-US/docs/Web/API/MouseEvent</a:t>
            </a:r>
            <a:endParaRPr lang="ru-RU" sz="2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158353"/>
            <a:ext cx="9702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hlinkClick r:id="rId3"/>
              </a:rPr>
              <a:t>https://developer.mozilla.org/en-US/docs/Web/API/KeyboardEvent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181850" cy="30194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09561" y="26238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Информация о событии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24744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Разные события – разные объекты с информацией о них.</a:t>
            </a:r>
            <a:endParaRPr lang="ru-RU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1784" y="5013176"/>
            <a:ext cx="8676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hlinkClick r:id="rId3"/>
              </a:rPr>
              <a:t>https://developer.mozilla.org/en-US/docs/Web/API/MouseEvent</a:t>
            </a:r>
            <a:endParaRPr lang="ru-RU" sz="2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1784" y="5517232"/>
            <a:ext cx="9702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hlinkClick r:id="rId4"/>
              </a:rPr>
              <a:t>https://developer.mozilla.org/en-US/docs/Web/API/KeyboardEvent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Информация о событии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70043" y="620688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Разные события – разные объекты с информацией о них.</a:t>
            </a:r>
            <a:endParaRPr lang="ru-RU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6421"/>
            <a:ext cx="2952328" cy="615289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84784"/>
            <a:ext cx="3057525" cy="48006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3192" y="630932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onclick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77648" y="6290156"/>
            <a:ext cx="184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onkeypress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8373"/>
            <a:ext cx="885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Позиция курсора мыши</a:t>
            </a:r>
            <a:r>
              <a:rPr lang="en-US" sz="3600" b="1" dirty="0" smtClean="0"/>
              <a:t> </a:t>
            </a:r>
            <a:r>
              <a:rPr lang="ru-RU" sz="3600" b="1" dirty="0" smtClean="0"/>
              <a:t>в объекте события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77888" y="5805264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http://javascript.ru/tutorial/events/properties#koordinaty-myshi:-clientx-y-pagex-y</a:t>
            </a:r>
            <a:endParaRPr lang="ru-RU" sz="24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052736"/>
            <a:ext cx="7128792" cy="4594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8373"/>
            <a:ext cx="885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Позиция курсора мыши</a:t>
            </a:r>
            <a:r>
              <a:rPr lang="en-US" sz="3600" b="1" dirty="0" smtClean="0"/>
              <a:t> </a:t>
            </a:r>
            <a:r>
              <a:rPr lang="ru-RU" sz="3600" b="1" dirty="0" smtClean="0"/>
              <a:t>в объекте события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77888" y="5805264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http://javascript.ru/tutorial/events/properties#koordinaty-myshi:-clientx-y-pagex-y</a:t>
            </a:r>
            <a:endParaRPr lang="ru-RU" sz="2400" b="1" dirty="0"/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3" cstate="print"/>
          <a:srcRect l="30512" t="28696" r="25394" b="28696"/>
          <a:stretch>
            <a:fillRect/>
          </a:stretch>
        </p:blipFill>
        <p:spPr bwMode="auto">
          <a:xfrm>
            <a:off x="541033" y="1062318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«Всплытие» и «Перехват» событий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8151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0341" y="107793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«Всплытие» и «Перехват» событий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74195" y="4744072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222503"/>
            <a:ext cx="763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Что мы увидим в консоли после клика по синему блоку?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4042" y="315617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63908" y="1804754"/>
            <a:ext cx="473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3"/>
              </a:rPr>
              <a:t>http://</a:t>
            </a:r>
            <a:r>
              <a:rPr lang="en-US" sz="2000" b="1" dirty="0" smtClean="0">
                <a:hlinkClick r:id="rId3"/>
              </a:rPr>
              <a:t>files.courses.dp.ua/js/11/ex05.html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389001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заготовку: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39552" y="2852936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30057"/>
            <a:ext cx="6173886" cy="23832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785" y="1071061"/>
            <a:ext cx="2857897" cy="130336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9449" y="44624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3802" y="836712"/>
            <a:ext cx="786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Свойство </a:t>
            </a:r>
            <a:r>
              <a:rPr lang="en-US" sz="2000" b="1" i="1" dirty="0" smtClean="0"/>
              <a:t>.target </a:t>
            </a:r>
            <a:r>
              <a:rPr lang="en-US" sz="2000" i="1" dirty="0" smtClean="0"/>
              <a:t>(</a:t>
            </a:r>
            <a:r>
              <a:rPr lang="ru-RU" sz="2000" i="1" dirty="0" smtClean="0"/>
              <a:t>объекта события</a:t>
            </a:r>
            <a:r>
              <a:rPr lang="en-US" sz="2000" i="1" dirty="0" smtClean="0"/>
              <a:t>)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содержит ссылку на объект инициатор события, т.е. например тот элемент по которому произошел клик. </a:t>
            </a:r>
            <a:endParaRPr lang="ru-RU" sz="20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13412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35" y="4656208"/>
            <a:ext cx="2330746" cy="108435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19038"/>
            <a:ext cx="6877025" cy="23353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63888" y="2780928"/>
            <a:ext cx="1584176" cy="864096"/>
          </a:xfrm>
          <a:prstGeom prst="rect">
            <a:avLst/>
          </a:prstGeom>
          <a:solidFill>
            <a:srgbClr val="00B050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4620762" y="886073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5940152" y="2056607"/>
            <a:ext cx="633401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3553" y="1825774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&lt;div&gt;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5614020" y="2867745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8184" y="263691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&lt;p&gt;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5253980" y="3515817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8144" y="3284984"/>
            <a:ext cx="136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&lt;button&gt;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39552" y="40770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При наступлении события обработчики сначала срабатывают на самом «верхнем» элементе, постепенно спускаясь к «цели» события (этап: </a:t>
            </a:r>
            <a:r>
              <a:rPr lang="ru-RU" sz="2400" b="1" i="1" dirty="0" smtClean="0"/>
              <a:t>перехвата</a:t>
            </a:r>
            <a:r>
              <a:rPr lang="ru-RU" sz="2400" i="1" dirty="0" smtClean="0"/>
              <a:t>), а потом обратно поднимается к самому «верхнему</a:t>
            </a:r>
            <a:r>
              <a:rPr lang="ru-RU" sz="2400" i="1" dirty="0"/>
              <a:t>» элементу (этап: </a:t>
            </a:r>
            <a:r>
              <a:rPr lang="ru-RU" sz="2400" b="1" i="1" dirty="0" smtClean="0"/>
              <a:t>всплытия</a:t>
            </a:r>
            <a:r>
              <a:rPr lang="ru-RU" sz="2400" i="1" dirty="0" smtClean="0"/>
              <a:t>). По сути обработчик события может быть вызван два раза для каждого из тегов.</a:t>
            </a:r>
            <a:endParaRPr lang="ru-RU" sz="2400" i="1" dirty="0"/>
          </a:p>
        </p:txBody>
      </p:sp>
      <p:sp>
        <p:nvSpPr>
          <p:cNvPr id="17" name="Стрелка вверх 16"/>
          <p:cNvSpPr/>
          <p:nvPr/>
        </p:nvSpPr>
        <p:spPr>
          <a:xfrm rot="10800000">
            <a:off x="3851920" y="980728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03848" y="2204864"/>
            <a:ext cx="2295872" cy="8557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805708" y="1556792"/>
            <a:ext cx="3024336" cy="1008112"/>
          </a:xfrm>
          <a:prstGeom prst="rect">
            <a:avLst/>
          </a:prstGeom>
          <a:noFill/>
          <a:ln w="190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410494" y="108106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«Всплытие» и «Перехват» событий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528" y="404664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События / </a:t>
            </a:r>
            <a:r>
              <a:rPr lang="en-US" sz="4400" b="1" dirty="0" smtClean="0"/>
              <a:t>Events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 smtClean="0"/>
              <a:t>В программировании обработка событий основана на функциях. Поскольку функции хорошо подходят для того чтобы многократно (неизвестно заранее сколько) выполнять один и тот же фрагмент кода.</a:t>
            </a:r>
            <a:endParaRPr lang="ru-RU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1560" y="540631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 smtClean="0"/>
              <a:t>e.eventPhase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в объекте с информацией о событии содержит информацию о фазе обработки события.</a:t>
            </a:r>
            <a:endParaRPr lang="ru-RU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0494" y="108106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«Всплытие» и «Перехват» событий</a:t>
            </a:r>
            <a:endParaRPr lang="ru-RU" sz="3200" b="1" dirty="0"/>
          </a:p>
        </p:txBody>
      </p:sp>
      <p:pic>
        <p:nvPicPr>
          <p:cNvPr id="1026" name="Picture 2" descr="https://i.stack.imgur.com/liJ5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67" y="1052736"/>
            <a:ext cx="3491880" cy="40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67010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«Всплытие»</a:t>
            </a:r>
            <a:r>
              <a:rPr lang="en-US" sz="3200" b="1" dirty="0" smtClean="0"/>
              <a:t> </a:t>
            </a:r>
            <a:r>
              <a:rPr lang="ru-RU" sz="3200" b="1" dirty="0" smtClean="0"/>
              <a:t>и «Перехват» событий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52363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Функция обработчик события может обрабатывать события как на этапе всплытия </a:t>
            </a:r>
            <a:r>
              <a:rPr lang="en-US" sz="2400" b="1" i="1" dirty="0" smtClean="0"/>
              <a:t>.</a:t>
            </a:r>
            <a:r>
              <a:rPr lang="en-US" sz="2400" b="1" i="1" dirty="0" err="1" smtClean="0"/>
              <a:t>addEventListener</a:t>
            </a:r>
            <a:r>
              <a:rPr lang="en-US" sz="2400" b="1" i="1" dirty="0" smtClean="0"/>
              <a:t>(“click”, </a:t>
            </a:r>
            <a:r>
              <a:rPr lang="en-US" sz="2400" b="1" i="1" dirty="0" err="1" smtClean="0"/>
              <a:t>func</a:t>
            </a:r>
            <a:r>
              <a:rPr lang="en-US" sz="2400" b="1" i="1" dirty="0" smtClean="0"/>
              <a:t>())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так и на этапе перехвата </a:t>
            </a:r>
            <a:r>
              <a:rPr lang="en-US" sz="2400" b="1" i="1" dirty="0"/>
              <a:t>.</a:t>
            </a:r>
            <a:r>
              <a:rPr lang="en-US" sz="2400" b="1" i="1" dirty="0" err="1"/>
              <a:t>addEventListener</a:t>
            </a:r>
            <a:r>
              <a:rPr lang="en-US" sz="2400" b="1" i="1" dirty="0"/>
              <a:t>(“click”, </a:t>
            </a:r>
            <a:r>
              <a:rPr lang="en-US" sz="2400" b="1" i="1" dirty="0" err="1"/>
              <a:t>func</a:t>
            </a:r>
            <a:r>
              <a:rPr lang="en-US" sz="2400" b="1" i="1" dirty="0" smtClean="0"/>
              <a:t>(), true)</a:t>
            </a:r>
            <a:r>
              <a:rPr lang="en-US" sz="2400" i="1" dirty="0" smtClean="0"/>
              <a:t>.</a:t>
            </a:r>
            <a:r>
              <a:rPr lang="ru-RU" sz="2400" i="1" dirty="0" smtClean="0"/>
              <a:t> </a:t>
            </a:r>
            <a:r>
              <a:rPr lang="en-US" sz="2400" i="1" dirty="0" smtClean="0"/>
              <a:t> 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8211" y="198884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6968083" cy="344496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755576" y="615601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</a:t>
            </a:r>
            <a:r>
              <a:rPr lang="ru-RU" dirty="0" smtClean="0">
                <a:hlinkClick r:id="rId4"/>
              </a:rPr>
              <a:t>developer.mozilla.org/ru/docs/Web/API/Event/eventPhase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4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717" y="190381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Зачем нужно всплытие?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643245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Родительский элемент может обрабатывать  событие за всех потомков.</a:t>
            </a:r>
            <a:endParaRPr lang="ru-RU" sz="2800" i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39" y="1038200"/>
            <a:ext cx="6753225" cy="41910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772816"/>
            <a:ext cx="1489187" cy="25922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9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911" y="951111"/>
            <a:ext cx="661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Разные типы элементов – разные события, но….</a:t>
            </a:r>
            <a:endParaRPr lang="ru-RU" sz="24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60840" cy="379302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3568" y="5550331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Когда элементов ввода на странице нет, но нужно получать информацию с клавиатуры.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394717" y="190381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Зачем нужно всплытие?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885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6419" y="213193"/>
            <a:ext cx="6289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Всплытие</a:t>
            </a:r>
            <a:r>
              <a:rPr lang="en-US" sz="2800" b="1" dirty="0" smtClean="0"/>
              <a:t>/</a:t>
            </a:r>
            <a:r>
              <a:rPr lang="ru-RU" sz="2800" b="1" dirty="0" smtClean="0"/>
              <a:t>Перехват можно остановить</a:t>
            </a:r>
            <a:endParaRPr lang="ru-RU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5036" y="5559623"/>
            <a:ext cx="776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.</a:t>
            </a:r>
            <a:r>
              <a:rPr lang="en-US" sz="2400" b="1" i="1" dirty="0" err="1" smtClean="0"/>
              <a:t>stopPropagation</a:t>
            </a:r>
            <a:r>
              <a:rPr lang="en-US" sz="2400" b="1" i="1" dirty="0" smtClean="0"/>
              <a:t>()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останавливает всплытие событий.</a:t>
            </a:r>
            <a:endParaRPr lang="ru-RU" sz="2400" i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298" y="422108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1" y="1269248"/>
            <a:ext cx="7741121" cy="244724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Действие по умолчанию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260648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Действия по умолчанию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1382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У некоторых элементов есть встроенная реакция на событие, или по другому действие по умолчанию.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Например: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636912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i="1" dirty="0" smtClean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000" i="1" dirty="0" smtClean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000" i="1" dirty="0" smtClean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000" i="1" dirty="0" smtClean="0"/>
              <a:t>и т.д.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804" y="188640"/>
            <a:ext cx="670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Отмена действия по умолчанию</a:t>
            </a:r>
            <a:endParaRPr lang="ru-RU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766355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.</a:t>
            </a:r>
            <a:r>
              <a:rPr lang="en-US" sz="2400" b="1" i="1" dirty="0" err="1" smtClean="0"/>
              <a:t>preventDefault</a:t>
            </a:r>
            <a:r>
              <a:rPr lang="en-US" sz="2400" b="1" i="1" dirty="0" smtClean="0"/>
              <a:t>()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отменяет действие по умолчанию (если такое предусмотрено).</a:t>
            </a:r>
            <a:endParaRPr lang="ru-RU" sz="2400" i="1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353873" cy="331236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8323" y="441404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04664"/>
            <a:ext cx="250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Не путайте!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/>
              <a:t>.</a:t>
            </a:r>
            <a:r>
              <a:rPr lang="en-US" sz="2800" b="1" i="1" dirty="0" err="1" smtClean="0"/>
              <a:t>preventDefault</a:t>
            </a:r>
            <a:r>
              <a:rPr lang="en-US" sz="2800" b="1" i="1" dirty="0" smtClean="0"/>
              <a:t>() </a:t>
            </a:r>
            <a:r>
              <a:rPr lang="en-US" sz="2800" i="1" dirty="0" smtClean="0"/>
              <a:t>– </a:t>
            </a:r>
            <a:r>
              <a:rPr lang="ru-RU" sz="2800" i="1" dirty="0" smtClean="0"/>
              <a:t>отменяет действие по умолчанию (как то переход по ссылке, отправка формы и т.д.).</a:t>
            </a:r>
            <a:endParaRPr lang="ru-RU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41331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/>
              <a:t>.</a:t>
            </a:r>
            <a:r>
              <a:rPr lang="en-US" sz="2800" b="1" i="1" dirty="0" err="1" smtClean="0"/>
              <a:t>stopPropagation</a:t>
            </a:r>
            <a:r>
              <a:rPr lang="en-US" sz="2800" b="1" i="1" dirty="0" smtClean="0"/>
              <a:t>() </a:t>
            </a:r>
            <a:r>
              <a:rPr lang="en-US" sz="2800" i="1" dirty="0" smtClean="0"/>
              <a:t>– </a:t>
            </a:r>
            <a:r>
              <a:rPr lang="ru-RU" sz="2800" i="1" dirty="0" smtClean="0"/>
              <a:t>останавливает всплытие события, т.е. после вызова этой функции элементы-родители уже не получат уведомление о событии.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4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8512" y="499319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События / </a:t>
            </a:r>
            <a:r>
              <a:rPr lang="en-US" sz="4400" b="1" dirty="0" smtClean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836093"/>
            <a:ext cx="779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Смысл событий в </a:t>
            </a:r>
            <a:r>
              <a:rPr lang="en-US" sz="2800" b="1" dirty="0" smtClean="0"/>
              <a:t>JS</a:t>
            </a:r>
            <a:r>
              <a:rPr lang="ru-RU" sz="2800" b="1" dirty="0" smtClean="0"/>
              <a:t> </a:t>
            </a:r>
            <a:r>
              <a:rPr lang="ru-RU" sz="2800" dirty="0" smtClean="0"/>
              <a:t>- сказать браузеру: «когда произойдёт клик по элементу, то выполни вот эту функцию»</a:t>
            </a:r>
            <a:r>
              <a:rPr lang="en-US" sz="2800" dirty="0" smtClean="0"/>
              <a:t>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39759" y="5354052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files.courses.dp.ua/js/11/ex04.html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92869" y="332656"/>
            <a:ext cx="444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События на практике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6752"/>
            <a:ext cx="7128792" cy="40297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00957" y="6021288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 smtClean="0"/>
              <a:t>Реализуем функцию установки метки на карту по клику.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685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2869" y="332656"/>
            <a:ext cx="444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События на практике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0957" y="6021288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 smtClean="0"/>
              <a:t>Реализуем функцию установки метки на карту по клику.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886099" cy="38164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7175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520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00957" y="4437112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</a:t>
            </a:r>
            <a:r>
              <a:rPr lang="ru-RU" sz="2800" b="1" dirty="0" smtClean="0">
                <a:hlinkClick r:id="rId2"/>
              </a:rPr>
              <a:t>files.courses.dp.ua/js/11/ex04.html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76672"/>
            <a:ext cx="6624028" cy="374441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450751" y="5013176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 smtClean="0"/>
              <a:t>Реализуем функцию установки метки на карту по клику.</a:t>
            </a:r>
            <a:endParaRPr lang="ru-RU" sz="20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43608" y="5589240"/>
            <a:ext cx="7200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1215" y="5767878"/>
            <a:ext cx="6145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При изменении размеров страницы метки «съезжают», что можно с этим сделать?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9773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9132" y="211287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События / </a:t>
            </a:r>
            <a:r>
              <a:rPr lang="en-US" sz="4400" b="1" dirty="0" smtClean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2048" y="980728"/>
            <a:ext cx="8388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Событийная модель – </a:t>
            </a:r>
            <a:r>
              <a:rPr lang="ru-RU" sz="2800" i="1" dirty="0" smtClean="0"/>
              <a:t>подход в программировании, когда действия программы определяются событиями, как правило действиями пользователя (мышь, клавиатура, сенсор), сообщениями от других программ и/или операционной системы. </a:t>
            </a:r>
            <a:endParaRPr lang="ru-RU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Событие</a:t>
            </a:r>
            <a:r>
              <a:rPr lang="ru-RU" sz="2400" i="1" dirty="0" smtClean="0"/>
              <a:t> – действие о котором браузер должен уведомить нашу программу;</a:t>
            </a:r>
          </a:p>
          <a:p>
            <a:pPr algn="just"/>
            <a:r>
              <a:rPr lang="ru-RU" sz="2400" b="1" i="1" dirty="0" smtClean="0"/>
              <a:t>Подписаться на событие </a:t>
            </a:r>
            <a:r>
              <a:rPr lang="ru-RU" sz="2400" i="1" dirty="0" smtClean="0"/>
              <a:t>– указать браузеру, что «при клике нужно вызвать функцию </a:t>
            </a:r>
            <a:r>
              <a:rPr lang="en-US" sz="2400" i="1" dirty="0" smtClean="0"/>
              <a:t>ABC()</a:t>
            </a:r>
            <a:r>
              <a:rPr lang="ru-RU" sz="2400" i="1" dirty="0" smtClean="0"/>
              <a:t>»;</a:t>
            </a:r>
          </a:p>
          <a:p>
            <a:pPr algn="just"/>
            <a:r>
              <a:rPr lang="ru-RU" sz="2400" b="1" i="1" dirty="0" smtClean="0"/>
              <a:t>Обработчик события </a:t>
            </a:r>
            <a:r>
              <a:rPr lang="ru-RU" sz="2400" i="1" dirty="0" smtClean="0"/>
              <a:t>– функция которая будет вызываться при наступлении события;</a:t>
            </a:r>
          </a:p>
          <a:p>
            <a:pPr algn="just"/>
            <a:r>
              <a:rPr lang="ru-RU" sz="2400" b="1" i="1" dirty="0" smtClean="0"/>
              <a:t>Слушать событие </a:t>
            </a:r>
            <a:r>
              <a:rPr lang="ru-RU" sz="2400" i="1" dirty="0" smtClean="0"/>
              <a:t>– тоже самое, что и ждать наступления события.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6544" y="44624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События / </a:t>
            </a:r>
            <a:r>
              <a:rPr lang="en-US" sz="4400" b="1" dirty="0" smtClean="0"/>
              <a:t>Events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827981"/>
            <a:ext cx="8280920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Программа не может отреагировать на абсолютно все возможные события, который могут произойти.</a:t>
            </a:r>
            <a:endParaRPr lang="ru-RU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3861048"/>
            <a:ext cx="8280920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Вариантов событий много, задача программиста выбрать нужное.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9132" y="-76745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События / </a:t>
            </a:r>
            <a:r>
              <a:rPr lang="en-US" sz="4400" b="1" dirty="0" smtClean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16530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http://www.w3schools.com/jsref/dom_obj_event.asp</a:t>
            </a:r>
            <a:endParaRPr lang="ru-RU" sz="2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68648"/>
            <a:ext cx="7128792" cy="45086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0634" y="764704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Вариантов событий много, задача программиста выбрать нужное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791" y="6237312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http://www.w3schools.com/jsref/dom_obj_event.asp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7827" y="36575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События возможные для одних элементов, могут не существовать для других</a:t>
            </a:r>
            <a:endParaRPr lang="ru-RU" sz="2400" b="1" dirty="0"/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060" y="1844824"/>
            <a:ext cx="3221408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83969" y="1772816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Поддерживает ввод с клавиатуры, события «фокус» и «потеря фокуса».</a:t>
            </a:r>
            <a:endParaRPr lang="ru-RU" sz="2400" i="1" dirty="0"/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45024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55977" y="3494618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 smtClean="0"/>
              <a:t>Не поддерживает ввод с клавиатуры, и событий «фокус» и «потеря фокуса» для него тоже быть не может.</a:t>
            </a:r>
            <a:endParaRPr lang="ru-RU" sz="2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5190291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Однако есть набор событий который поддерживают все элементы: клик, наведение курсора мыши и т.д.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Подписка на события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689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1198</Words>
  <Application>Microsoft Office PowerPoint</Application>
  <PresentationFormat>Экран (4:3)</PresentationFormat>
  <Paragraphs>155</Paragraphs>
  <Slides>43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1053</cp:revision>
  <dcterms:created xsi:type="dcterms:W3CDTF">2014-11-20T09:08:59Z</dcterms:created>
  <dcterms:modified xsi:type="dcterms:W3CDTF">2018-04-05T05:48:36Z</dcterms:modified>
</cp:coreProperties>
</file>