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441" r:id="rId3"/>
    <p:sldId id="442" r:id="rId4"/>
    <p:sldId id="485" r:id="rId5"/>
    <p:sldId id="486" r:id="rId6"/>
    <p:sldId id="487" r:id="rId7"/>
    <p:sldId id="497" r:id="rId8"/>
    <p:sldId id="499" r:id="rId9"/>
    <p:sldId id="489" r:id="rId10"/>
    <p:sldId id="490" r:id="rId11"/>
    <p:sldId id="403" r:id="rId12"/>
    <p:sldId id="493" r:id="rId13"/>
    <p:sldId id="405" r:id="rId14"/>
    <p:sldId id="492" r:id="rId15"/>
    <p:sldId id="491" r:id="rId16"/>
    <p:sldId id="494" r:id="rId17"/>
    <p:sldId id="500" r:id="rId18"/>
    <p:sldId id="501" r:id="rId19"/>
    <p:sldId id="476" r:id="rId20"/>
    <p:sldId id="477" r:id="rId21"/>
    <p:sldId id="478" r:id="rId22"/>
    <p:sldId id="479" r:id="rId23"/>
    <p:sldId id="480" r:id="rId24"/>
    <p:sldId id="495" r:id="rId25"/>
    <p:sldId id="496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431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06.04.2018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files.courses.dp.ua/web/15/ex04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iles.courses.dp.ua/js/12/ex05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js/12/ex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urses.dp.ua/regex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692696"/>
            <a:ext cx="878497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Регулярные выражения, элементы ввода, </a:t>
            </a:r>
            <a:r>
              <a:rPr lang="ru-RU" sz="4000" b="1" dirty="0" err="1" smtClean="0">
                <a:solidFill>
                  <a:schemeClr val="bg1"/>
                </a:solidFill>
              </a:rPr>
              <a:t>валидация</a:t>
            </a:r>
            <a:r>
              <a:rPr lang="ru-RU" sz="4000" b="1" dirty="0" smtClean="0">
                <a:solidFill>
                  <a:schemeClr val="bg1"/>
                </a:solidFill>
              </a:rPr>
              <a:t> данных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203848" y="594928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err="1" smtClean="0"/>
              <a:t>Валидация</a:t>
            </a:r>
            <a:r>
              <a:rPr lang="ru-RU" sz="6000" dirty="0" smtClean="0"/>
              <a:t> средствами </a:t>
            </a:r>
            <a:r>
              <a:rPr lang="en-US" sz="6000" dirty="0" smtClean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1823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JavaScript</a:t>
            </a:r>
            <a:r>
              <a:rPr lang="ru-RU" sz="2800" b="1" dirty="0" smtClean="0"/>
              <a:t>, формы и элементы ввода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404059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Для </a:t>
            </a:r>
            <a:r>
              <a:rPr lang="en-US" sz="2800" i="1" dirty="0" smtClean="0"/>
              <a:t>JavaScript’</a:t>
            </a:r>
            <a:r>
              <a:rPr lang="ru-RU" sz="2800" i="1" dirty="0" smtClean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 smtClean="0"/>
              <a:t>value</a:t>
            </a:r>
            <a:r>
              <a:rPr lang="en-US" sz="2800" i="1" dirty="0" smtClean="0"/>
              <a:t> </a:t>
            </a:r>
            <a:r>
              <a:rPr lang="ru-RU" sz="2800" i="1" dirty="0" smtClean="0"/>
              <a:t>элемента.</a:t>
            </a:r>
          </a:p>
          <a:p>
            <a:pPr algn="just"/>
            <a:endParaRPr lang="ru-RU" sz="2800" i="1" dirty="0" smtClean="0"/>
          </a:p>
          <a:p>
            <a:pPr algn="just"/>
            <a:r>
              <a:rPr lang="ru-RU" sz="2800" i="1" dirty="0" smtClean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 smtClean="0"/>
              <a:t>()</a:t>
            </a:r>
            <a:r>
              <a:rPr lang="ru-RU" sz="2800" b="1" i="1" dirty="0" smtClean="0"/>
              <a:t> </a:t>
            </a:r>
            <a:r>
              <a:rPr lang="ru-RU" sz="2800" i="1" dirty="0" smtClean="0"/>
              <a:t>элемента ввода.</a:t>
            </a: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3597" y="290411"/>
            <a:ext cx="6891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Алгоритм </a:t>
            </a:r>
            <a:r>
              <a:rPr lang="ru-RU" sz="3600" b="1" dirty="0" err="1" smtClean="0"/>
              <a:t>валидации</a:t>
            </a:r>
            <a:r>
              <a:rPr lang="ru-RU" sz="3600" b="1" dirty="0" smtClean="0"/>
              <a:t> с </a:t>
            </a:r>
            <a:r>
              <a:rPr lang="en-US" sz="3600" b="1" dirty="0" smtClean="0"/>
              <a:t>JavaScript</a:t>
            </a:r>
            <a:r>
              <a:rPr lang="ru-RU" sz="3600" b="1" dirty="0" smtClean="0"/>
              <a:t>: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009979"/>
            <a:ext cx="785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i="1" dirty="0" smtClean="0"/>
              <a:t>Подписываемся на событие отправки формы (</a:t>
            </a:r>
            <a:r>
              <a:rPr lang="en-US" sz="2400" b="1" i="1" dirty="0" err="1" smtClean="0"/>
              <a:t>onsubmit</a:t>
            </a:r>
            <a:r>
              <a:rPr lang="ru-RU" sz="2400" i="1" dirty="0" smtClean="0"/>
              <a:t>) или на клик (</a:t>
            </a:r>
            <a:r>
              <a:rPr lang="en-US" sz="2400" b="1" i="1" dirty="0" err="1" smtClean="0"/>
              <a:t>onclick</a:t>
            </a:r>
            <a:r>
              <a:rPr lang="ru-RU" sz="2400" i="1" dirty="0" smtClean="0"/>
              <a:t>)</a:t>
            </a:r>
            <a:r>
              <a:rPr lang="en-US" sz="2400" i="1" dirty="0" smtClean="0"/>
              <a:t> </a:t>
            </a:r>
            <a:r>
              <a:rPr lang="ru-RU" sz="2400" i="1" dirty="0" smtClean="0"/>
              <a:t>кнопки запускающей отправку данных</a:t>
            </a:r>
            <a:r>
              <a:rPr lang="en-US" sz="2400" i="1" dirty="0" smtClean="0"/>
              <a:t>;</a:t>
            </a:r>
            <a:endParaRPr lang="ru-RU" sz="2400" i="1" dirty="0" smtClean="0"/>
          </a:p>
          <a:p>
            <a:pPr marL="342900" indent="-342900">
              <a:buAutoNum type="arabicPeriod"/>
            </a:pPr>
            <a:endParaRPr lang="en-US" sz="2400" i="1" dirty="0" smtClean="0"/>
          </a:p>
          <a:p>
            <a:pPr marL="342900" indent="-342900">
              <a:buAutoNum type="arabicPeriod"/>
            </a:pPr>
            <a:r>
              <a:rPr lang="ru-RU" sz="2400" i="1" dirty="0" smtClean="0"/>
              <a:t>В обработчике событие проверяем </a:t>
            </a:r>
            <a:r>
              <a:rPr lang="ru-RU" sz="2400" b="1" i="1" dirty="0" smtClean="0">
                <a:solidFill>
                  <a:srgbClr val="00B050"/>
                </a:solidFill>
              </a:rPr>
              <a:t>данные</a:t>
            </a:r>
            <a:r>
              <a:rPr lang="ru-RU" sz="2400" i="1" dirty="0" smtClean="0"/>
              <a:t> на соответствие;</a:t>
            </a:r>
          </a:p>
          <a:p>
            <a:pPr marL="342900" indent="-342900">
              <a:buAutoNum type="arabicPeriod"/>
            </a:pPr>
            <a:endParaRPr lang="ru-RU" sz="2400" i="1" dirty="0" smtClean="0"/>
          </a:p>
          <a:p>
            <a:pPr marL="342900" indent="-342900">
              <a:buFontTx/>
              <a:buAutoNum type="arabicPeriod"/>
            </a:pPr>
            <a:r>
              <a:rPr lang="ru-RU" sz="2400" i="1" dirty="0" smtClean="0"/>
              <a:t>Если данные не корректны сообщаем об это пользователю и </a:t>
            </a:r>
            <a:r>
              <a:rPr lang="ru-RU" sz="2400" b="1" i="1" dirty="0" smtClean="0">
                <a:solidFill>
                  <a:srgbClr val="FF0000"/>
                </a:solidFill>
              </a:rPr>
              <a:t>отменяет отправку данных </a:t>
            </a:r>
            <a:r>
              <a:rPr lang="ru-RU" sz="2400" i="1" dirty="0" smtClean="0"/>
              <a:t>(</a:t>
            </a:r>
            <a:r>
              <a:rPr lang="ru-RU" sz="2400" i="1" dirty="0"/>
              <a:t>Для этого достаточно вызвать метод </a:t>
            </a:r>
            <a:r>
              <a:rPr lang="ru-RU" sz="2400" b="1" i="1" dirty="0"/>
              <a:t>.</a:t>
            </a:r>
            <a:r>
              <a:rPr lang="en-US" sz="2400" b="1" i="1" dirty="0" err="1"/>
              <a:t>preventDefault</a:t>
            </a:r>
            <a:r>
              <a:rPr lang="ru-RU" sz="2400" b="1" i="1" dirty="0"/>
              <a:t>() </a:t>
            </a:r>
            <a:r>
              <a:rPr lang="ru-RU" sz="2400" i="1" dirty="0"/>
              <a:t>у объекта с информацией о </a:t>
            </a:r>
            <a:r>
              <a:rPr lang="ru-RU" sz="2400" i="1" dirty="0" smtClean="0"/>
              <a:t>событии);</a:t>
            </a:r>
          </a:p>
          <a:p>
            <a:pPr marL="342900" indent="-342900">
              <a:buFontTx/>
              <a:buAutoNum type="arabicPeriod"/>
            </a:pPr>
            <a:endParaRPr lang="ru-RU" sz="2400" i="1" dirty="0" smtClean="0"/>
          </a:p>
          <a:p>
            <a:pPr marL="342900" indent="-342900">
              <a:buAutoNum type="arabicPeriod"/>
            </a:pPr>
            <a:r>
              <a:rPr lang="ru-RU" sz="2400" i="1" dirty="0" smtClean="0"/>
              <a:t>Если данные корректны, запускаем процесс отправки данных вызвав метод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.submit() </a:t>
            </a:r>
            <a:r>
              <a:rPr lang="ru-RU" sz="2400" i="1" dirty="0" smtClean="0"/>
              <a:t>для формы.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97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41484"/>
            <a:ext cx="8030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Доступ к формам и элементам ввода из </a:t>
            </a:r>
            <a:r>
              <a:rPr lang="en-US" sz="2800" b="1" dirty="0" smtClean="0"/>
              <a:t>JavaScript</a:t>
            </a:r>
            <a:endParaRPr lang="ru-RU" sz="28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580" y="921411"/>
            <a:ext cx="7197910" cy="212159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199709"/>
            <a:ext cx="5760640" cy="239592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576" y="573325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Все известные методы обращения к элементу работают!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031" y="332656"/>
            <a:ext cx="789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err="1" smtClean="0"/>
              <a:t>Валидация</a:t>
            </a:r>
            <a:r>
              <a:rPr lang="ru-RU" sz="2800" b="1" dirty="0" smtClean="0"/>
              <a:t> данных средствами </a:t>
            </a:r>
            <a:r>
              <a:rPr lang="en-US" sz="2800" b="1" dirty="0" smtClean="0"/>
              <a:t>JavaScript + HTML</a:t>
            </a:r>
            <a:endParaRPr lang="ru-RU" sz="28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0034" y="522920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9" y="1198342"/>
            <a:ext cx="7965529" cy="367081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5455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Работа с регулярными выражениями в </a:t>
            </a:r>
            <a:r>
              <a:rPr lang="en-US" sz="6000" dirty="0" smtClean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573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3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Регулярные выражения в </a:t>
            </a:r>
            <a:r>
              <a:rPr lang="en-US" sz="2800" b="1" dirty="0" smtClean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5805264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learn.javascript.ru/regexp-methods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4797152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Методы строк и методы объекта </a:t>
            </a:r>
            <a:r>
              <a:rPr lang="en-US" sz="2400" i="1" dirty="0" err="1" smtClean="0"/>
              <a:t>RegExp</a:t>
            </a:r>
            <a:r>
              <a:rPr lang="en-US" sz="2400" i="1" dirty="0" smtClean="0"/>
              <a:t> </a:t>
            </a:r>
            <a:r>
              <a:rPr lang="ru-RU" sz="2400" i="1" dirty="0" smtClean="0"/>
              <a:t>которые нам могут пригодиться.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65494" y="1198974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 smtClean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 smtClean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 smtClean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i="0" dirty="0">
              <a:solidFill>
                <a:srgbClr val="00B050"/>
              </a:solidFill>
              <a:effectLst/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077568" y="3132257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 smtClean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 smtClean="0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 smtClean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 smtClean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i="0" dirty="0">
              <a:solidFill>
                <a:srgbClr val="0070C0"/>
              </a:solidFill>
              <a:effectLst/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45695" y="2060567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 smtClean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 smtClean="0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 smtClean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 smtClean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i="0" dirty="0">
              <a:solidFill>
                <a:srgbClr val="0070C0"/>
              </a:solidFill>
              <a:effectLst/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79084" y="3966930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 smtClean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 smtClean="0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 smtClean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 smtClean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 smtClean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 smtClean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i="0" dirty="0">
              <a:solidFill>
                <a:srgbClr val="0070C0"/>
              </a:solidFill>
              <a:effectLst/>
              <a:latin typeface="BlinkMacSystemFon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19672" y="1038212"/>
            <a:ext cx="5831136" cy="17643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События </a:t>
            </a:r>
            <a:br>
              <a:rPr lang="ru-RU" sz="6000" dirty="0" smtClean="0"/>
            </a:br>
            <a:r>
              <a:rPr lang="ru-RU" sz="6000" dirty="0" smtClean="0"/>
              <a:t>элементов ввода </a:t>
            </a:r>
            <a:br>
              <a:rPr lang="ru-RU" sz="6000" dirty="0" smtClean="0"/>
            </a:br>
            <a:r>
              <a:rPr lang="en-US" sz="6000" b="1" dirty="0" err="1" smtClean="0"/>
              <a:t>onInput</a:t>
            </a:r>
            <a:r>
              <a:rPr lang="en-US" sz="6000" dirty="0" smtClean="0"/>
              <a:t> </a:t>
            </a:r>
            <a:r>
              <a:rPr lang="ru-RU" sz="6000" dirty="0" smtClean="0"/>
              <a:t>и</a:t>
            </a:r>
            <a:r>
              <a:rPr lang="en-US" sz="6000" dirty="0" smtClean="0"/>
              <a:t> </a:t>
            </a:r>
            <a:r>
              <a:rPr lang="en-US" sz="6000" b="1" dirty="0" err="1" smtClean="0"/>
              <a:t>onChange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568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636" y="703296"/>
            <a:ext cx="745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Событие элементов ввода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on</a:t>
            </a:r>
            <a:r>
              <a:rPr lang="en-US" sz="2800" b="1" dirty="0" err="1"/>
              <a:t>I</a:t>
            </a:r>
            <a:r>
              <a:rPr lang="en-US" sz="2800" b="1" dirty="0" err="1" smtClean="0"/>
              <a:t>nput</a:t>
            </a:r>
            <a:r>
              <a:rPr lang="en-US" sz="2800" b="1" dirty="0" smtClean="0"/>
              <a:t> </a:t>
            </a:r>
            <a:r>
              <a:rPr lang="ru-RU" sz="2800" b="1" dirty="0" smtClean="0"/>
              <a:t>и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onChange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8709" y="1701383"/>
            <a:ext cx="77376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События </a:t>
            </a:r>
            <a:r>
              <a:rPr lang="en-US" sz="3200" b="1" i="1" dirty="0" err="1" smtClean="0"/>
              <a:t>onInput</a:t>
            </a:r>
            <a:r>
              <a:rPr lang="en-US" sz="3200" i="1" dirty="0" smtClean="0"/>
              <a:t> </a:t>
            </a:r>
            <a:r>
              <a:rPr lang="ru-RU" sz="3200" i="1" dirty="0" smtClean="0"/>
              <a:t>и </a:t>
            </a:r>
            <a:r>
              <a:rPr lang="en-US" sz="3200" b="1" i="1" dirty="0" err="1" smtClean="0"/>
              <a:t>onChange</a:t>
            </a:r>
            <a:r>
              <a:rPr lang="en-US" sz="3200" i="1" dirty="0" smtClean="0"/>
              <a:t> </a:t>
            </a:r>
            <a:r>
              <a:rPr lang="ru-RU" sz="3200" i="1" dirty="0" smtClean="0"/>
              <a:t>отвечают за моменты когда ввод данных в элементу осуществляется, т.е. в процессе ввода. Но есть один </a:t>
            </a:r>
            <a:r>
              <a:rPr lang="ru-RU" sz="3200" i="1" dirty="0" err="1" smtClean="0"/>
              <a:t>ньюанс</a:t>
            </a:r>
            <a:r>
              <a:rPr lang="ru-RU" sz="3200" i="1" dirty="0" smtClean="0"/>
              <a:t>, </a:t>
            </a:r>
            <a:r>
              <a:rPr lang="en-US" sz="3200" b="1" i="1" dirty="0" err="1" smtClean="0"/>
              <a:t>onInput</a:t>
            </a:r>
            <a:r>
              <a:rPr lang="ru-RU" sz="3200" b="1" i="1" dirty="0" smtClean="0"/>
              <a:t> </a:t>
            </a:r>
            <a:r>
              <a:rPr lang="ru-RU" sz="3200" i="1" dirty="0" smtClean="0"/>
              <a:t>срабатывает при каждом изменении данных в элементе ввода, а </a:t>
            </a:r>
            <a:r>
              <a:rPr lang="en-US" sz="3200" b="1" i="1" dirty="0" err="1" smtClean="0"/>
              <a:t>onChange</a:t>
            </a:r>
            <a:r>
              <a:rPr lang="ru-RU" sz="3200" b="1" i="1" dirty="0" smtClean="0"/>
              <a:t> </a:t>
            </a:r>
            <a:r>
              <a:rPr lang="ru-RU" sz="3200" i="1" dirty="0" smtClean="0"/>
              <a:t>только когда пользователь закончит ввод данных в элемент.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1541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№</a:t>
            </a:r>
            <a:r>
              <a:rPr lang="en-US" sz="6000" dirty="0" smtClean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648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№1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99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4295" y="95923"/>
            <a:ext cx="588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Элементы ввода и </a:t>
            </a:r>
            <a:r>
              <a:rPr lang="en-US" sz="3600" b="1" dirty="0" smtClean="0"/>
              <a:t>JavaScript</a:t>
            </a: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63505" y="5013176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в </a:t>
            </a:r>
            <a:r>
              <a:rPr lang="en-US" sz="2400" i="1" dirty="0" smtClean="0"/>
              <a:t>Notepad++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5415607"/>
            <a:ext cx="59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files.courses.dp.ua/</a:t>
            </a:r>
            <a:r>
              <a:rPr lang="en-US" sz="2400" b="1" dirty="0" smtClean="0">
                <a:hlinkClick r:id="rId2"/>
              </a:rPr>
              <a:t>web</a:t>
            </a:r>
            <a:r>
              <a:rPr lang="ru-RU" sz="2400" b="1" dirty="0" smtClean="0">
                <a:hlinkClick r:id="rId2"/>
              </a:rPr>
              <a:t>/15/ex04.html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33350" y="589757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Дадим пользователю возможность настроить внешний вид страницы</a:t>
            </a:r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93" y="903695"/>
            <a:ext cx="5256584" cy="393209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914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76672"/>
            <a:ext cx="588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Элементы ввода и </a:t>
            </a:r>
            <a:r>
              <a:rPr lang="en-US" sz="3600" b="1" dirty="0" smtClean="0"/>
              <a:t>JavaScript</a:t>
            </a:r>
            <a:endParaRPr lang="ru-RU" sz="3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91680" y="551723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Дадим пользователю возможность настроить внешний вид страницы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0" y="1556792"/>
            <a:ext cx="7568869" cy="331437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373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r>
              <a:rPr lang="en-US" sz="6000" dirty="0" smtClean="0"/>
              <a:t> </a:t>
            </a:r>
            <a:r>
              <a:rPr lang="ru-RU" sz="6000" dirty="0" smtClean="0"/>
              <a:t>№1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536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857" y="262389"/>
            <a:ext cx="603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Поиск текстовых фрагментов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82" y="4725144"/>
            <a:ext cx="439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по адресу: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2880" y="5127575"/>
            <a:ext cx="5643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files.courses.dp.ua/</a:t>
            </a:r>
            <a:r>
              <a:rPr lang="en-US" sz="2400" b="1" dirty="0" err="1" smtClean="0">
                <a:hlinkClick r:id="rId2"/>
              </a:rPr>
              <a:t>js</a:t>
            </a:r>
            <a:r>
              <a:rPr lang="ru-RU" sz="2400" b="1" dirty="0" smtClean="0">
                <a:hlinkClick r:id="rId2"/>
              </a:rPr>
              <a:t>/12/ex05.html</a:t>
            </a:r>
            <a:endParaRPr lang="en-US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63459" y="5661248"/>
            <a:ext cx="758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Задача: выбрать все телефоны из строки и вывести их список в консоль в международном формате.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21" y="1052736"/>
            <a:ext cx="7275929" cy="346567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9515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r>
              <a:rPr lang="en-US" sz="6000" dirty="0" smtClean="0"/>
              <a:t> </a:t>
            </a:r>
            <a:r>
              <a:rPr lang="ru-RU" sz="6000" dirty="0" smtClean="0"/>
              <a:t>№2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200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31" y="220486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Сообщите пользователю версию его браузера </a:t>
            </a:r>
            <a:r>
              <a:rPr lang="ru-RU" sz="3200" b="1" i="1" dirty="0" smtClean="0"/>
              <a:t>в формате</a:t>
            </a:r>
            <a:r>
              <a:rPr lang="ru-RU" sz="3200" i="1" dirty="0" smtClean="0"/>
              <a:t>: «У вас </a:t>
            </a:r>
            <a:r>
              <a:rPr lang="en-US" sz="3200" i="1" dirty="0" smtClean="0"/>
              <a:t>Chrome 62</a:t>
            </a:r>
            <a:r>
              <a:rPr lang="ru-RU" sz="3200" i="1" dirty="0" smtClean="0"/>
              <a:t>» или «У вас </a:t>
            </a:r>
            <a:r>
              <a:rPr lang="en-US" sz="3200" i="1" dirty="0" smtClean="0"/>
              <a:t>Edge 15</a:t>
            </a:r>
            <a:r>
              <a:rPr lang="ru-RU" sz="3200" i="1" dirty="0" smtClean="0"/>
              <a:t>»</a:t>
            </a:r>
            <a:r>
              <a:rPr lang="en-US" sz="3200" i="1" dirty="0" smtClean="0"/>
              <a:t> </a:t>
            </a:r>
            <a:r>
              <a:rPr lang="ru-RU" sz="3200" i="1" smtClean="0"/>
              <a:t>или «У вас </a:t>
            </a:r>
            <a:r>
              <a:rPr lang="en-US" sz="3200" i="1" smtClean="0"/>
              <a:t>Firefox </a:t>
            </a:r>
            <a:r>
              <a:rPr lang="en-US" sz="3200" i="1" dirty="0" smtClean="0"/>
              <a:t>34</a:t>
            </a:r>
            <a:r>
              <a:rPr lang="ru-RU" sz="3200" i="1" dirty="0" smtClean="0"/>
              <a:t>»</a:t>
            </a:r>
            <a:r>
              <a:rPr lang="en-US" sz="3200" i="1" dirty="0" smtClean="0"/>
              <a:t>…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8739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7528" y="332656"/>
            <a:ext cx="4488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 smtClean="0"/>
              <a:t>Валидация</a:t>
            </a:r>
            <a:r>
              <a:rPr lang="ru-RU" sz="4000" b="1" dirty="0" smtClean="0"/>
              <a:t> данных</a:t>
            </a:r>
            <a:endParaRPr lang="en-US" sz="4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5013176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в </a:t>
            </a:r>
            <a:r>
              <a:rPr lang="en-US" sz="2400" i="1" dirty="0" smtClean="0"/>
              <a:t>Notepad++</a:t>
            </a:r>
            <a:endParaRPr lang="ru-RU" sz="24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6477" y="5456649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</a:t>
            </a:r>
            <a:r>
              <a:rPr lang="ru-RU" sz="2800" b="1" dirty="0" smtClean="0">
                <a:hlinkClick r:id="rId2"/>
              </a:rPr>
              <a:t>files.courses.dp.ua/js/1</a:t>
            </a:r>
            <a:r>
              <a:rPr lang="en-US" sz="2800" b="1" dirty="0" smtClean="0">
                <a:hlinkClick r:id="rId2"/>
              </a:rPr>
              <a:t>2</a:t>
            </a:r>
            <a:r>
              <a:rPr lang="ru-RU" sz="2800" b="1" dirty="0" smtClean="0">
                <a:hlinkClick r:id="rId2"/>
              </a:rPr>
              <a:t>/ex0</a:t>
            </a:r>
            <a:r>
              <a:rPr lang="en-US" sz="2800" b="1" dirty="0" smtClean="0">
                <a:hlinkClick r:id="rId2"/>
              </a:rPr>
              <a:t>6</a:t>
            </a:r>
            <a:r>
              <a:rPr lang="ru-RU" sz="2800" b="1" dirty="0" smtClean="0">
                <a:hlinkClick r:id="rId2"/>
              </a:rPr>
              <a:t>.</a:t>
            </a:r>
            <a:r>
              <a:rPr lang="ru-RU" sz="2800" b="1" dirty="0" err="1" smtClean="0">
                <a:hlinkClick r:id="rId2"/>
              </a:rPr>
              <a:t>html</a:t>
            </a:r>
            <a:endParaRPr lang="en-US" sz="28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2" y="1412776"/>
            <a:ext cx="7985314" cy="312611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3531" y="620688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 smtClean="0"/>
              <a:t>Валидация</a:t>
            </a:r>
            <a:r>
              <a:rPr lang="ru-RU" sz="4000" b="1" dirty="0" smtClean="0"/>
              <a:t> данных</a:t>
            </a:r>
            <a:endParaRPr lang="en-US" sz="4000" b="1" dirty="0" smtClean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222862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i="1" dirty="0" err="1" smtClean="0"/>
              <a:t>Валидация</a:t>
            </a:r>
            <a:r>
              <a:rPr lang="ru-RU" sz="3600" i="1" dirty="0" smtClean="0"/>
              <a:t> данных сводиться к проверке соответствуют ли введённые данные шаблону или нет. Что считать корректным, а что нет – полностью определяет разработчик.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36773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6954" y="260648"/>
            <a:ext cx="670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Проверка вводимых данных (</a:t>
            </a:r>
            <a:r>
              <a:rPr lang="ru-RU" sz="2800" b="1" dirty="0" err="1" smtClean="0"/>
              <a:t>валидация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204864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</a:t>
            </a:r>
            <a:r>
              <a:rPr lang="ru-RU" sz="3200" i="1" dirty="0" smtClean="0"/>
              <a:t>. Заполнено ли поле (выбран ли вариант, для полей выбора)?</a:t>
            </a:r>
            <a:br>
              <a:rPr lang="ru-RU" sz="3200" i="1" dirty="0" smtClean="0"/>
            </a:br>
            <a:endParaRPr lang="ru-RU" sz="3200" i="1" dirty="0" smtClean="0"/>
          </a:p>
          <a:p>
            <a:r>
              <a:rPr lang="ru-RU" sz="3200" i="1" dirty="0" smtClean="0"/>
              <a:t>2. Соответствуют ли введённые данные шаблону?</a:t>
            </a:r>
            <a:endParaRPr lang="ru-RU" sz="32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444714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5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err="1" smtClean="0"/>
              <a:t>Регулярые</a:t>
            </a:r>
            <a:r>
              <a:rPr lang="ru-RU" sz="6000" dirty="0" smtClean="0"/>
              <a:t> выражения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828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761" y="392614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Регулярные выражения</a:t>
            </a:r>
            <a:endParaRPr lang="ru-RU" sz="2800" b="1" dirty="0"/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592718"/>
            <a:ext cx="4260858" cy="309634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225517" y="4869160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/>
              <a:t>Регулярное выражение – шаблон которым проверяется строка, строка может соответствовать шаблону, а может не соответствовать.</a:t>
            </a:r>
            <a:endParaRPr lang="ru-RU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5788" y="5949280"/>
            <a:ext cx="6590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hlinkClick r:id="rId3"/>
              </a:rPr>
              <a:t>https://</a:t>
            </a:r>
            <a:r>
              <a:rPr lang="en-US" sz="2000" b="1" i="1" dirty="0">
                <a:hlinkClick r:id="rId3"/>
              </a:rPr>
              <a:t>ru.wikibooks.org/wiki/</a:t>
            </a:r>
            <a:r>
              <a:rPr lang="ru-RU" sz="2000" b="1" i="1" dirty="0" err="1" smtClean="0">
                <a:hlinkClick r:id="rId3"/>
              </a:rPr>
              <a:t>Регулярные_выражения</a:t>
            </a:r>
            <a:endParaRPr lang="ru-RU" sz="2000" b="1" i="1" dirty="0" smtClean="0"/>
          </a:p>
          <a:p>
            <a:r>
              <a:rPr lang="en-US" sz="2000" b="1" i="1" dirty="0">
                <a:hlinkClick r:id="rId4"/>
              </a:rPr>
              <a:t>https://</a:t>
            </a:r>
            <a:r>
              <a:rPr lang="en-US" sz="2000" b="1" i="1" dirty="0" smtClean="0">
                <a:hlinkClick r:id="rId4"/>
              </a:rPr>
              <a:t>uk.wikipedia.org/wiki/</a:t>
            </a:r>
            <a:r>
              <a:rPr lang="ru-RU" sz="2000" b="1" i="1" dirty="0" err="1" smtClean="0">
                <a:hlinkClick r:id="rId4"/>
              </a:rPr>
              <a:t>Регулярний_вираз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9560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761" y="392614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Тестер регулярных выражения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25517" y="479715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При помощи него мы можем протестировать регулярное выражение перед использованием.</a:t>
            </a:r>
            <a:endParaRPr lang="ru-RU" sz="24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5788" y="5877272"/>
            <a:ext cx="6590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2"/>
              </a:rPr>
              <a:t>http://courses.dp.ua/regexp</a:t>
            </a:r>
            <a:r>
              <a:rPr lang="en-US" sz="3200" b="1" i="1" dirty="0" smtClean="0">
                <a:hlinkClick r:id="rId2"/>
              </a:rPr>
              <a:t>/</a:t>
            </a:r>
            <a:endParaRPr lang="ru-RU" sz="32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4" y="1412776"/>
            <a:ext cx="7491388" cy="275833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835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779" y="908720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/>
              <a:t>Валидация</a:t>
            </a:r>
            <a:r>
              <a:rPr lang="ru-RU" sz="2800" b="1" dirty="0" smtClean="0"/>
              <a:t> </a:t>
            </a:r>
            <a:r>
              <a:rPr lang="en-US" sz="2800" b="1" dirty="0" smtClean="0"/>
              <a:t>HTML + </a:t>
            </a:r>
            <a:r>
              <a:rPr lang="ru-RU" sz="2800" b="1" dirty="0" smtClean="0"/>
              <a:t>Регулярные выражения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15616" y="4318064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Атрибут </a:t>
            </a:r>
            <a:r>
              <a:rPr lang="en-US" sz="2000" b="1" i="1" dirty="0" smtClean="0"/>
              <a:t>pattern</a:t>
            </a:r>
            <a:r>
              <a:rPr lang="en-US" sz="2000" i="1" dirty="0" smtClean="0"/>
              <a:t> </a:t>
            </a:r>
            <a:r>
              <a:rPr lang="ru-RU" sz="2000" i="1" dirty="0" smtClean="0"/>
              <a:t>у элементов ввода позволяет задать шаблон (в виде регулярного выражения) которым браузер будет проверять которые ввёл пользователь</a:t>
            </a:r>
            <a:r>
              <a:rPr lang="ru-RU" sz="2000" i="1" dirty="0" smtClean="0"/>
              <a:t>. П.С. Более точный шаблон для </a:t>
            </a:r>
            <a:r>
              <a:rPr lang="ru-RU" sz="2000" i="1" dirty="0"/>
              <a:t>номера паспорта </a:t>
            </a:r>
            <a:r>
              <a:rPr lang="ru-RU" sz="2000" b="1" dirty="0"/>
              <a:t>^(((?!Э|Ъ|Ы)[А-ЯІЇЄҐ]){2}[0-9]{6}|[0-9]{9})$</a:t>
            </a: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21" r="541"/>
          <a:stretch/>
        </p:blipFill>
        <p:spPr>
          <a:xfrm>
            <a:off x="1155077" y="1879380"/>
            <a:ext cx="7305355" cy="209481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586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8537</TotalTime>
  <Words>551</Words>
  <Application>Microsoft Office PowerPoint</Application>
  <PresentationFormat>Экран (4:3)</PresentationFormat>
  <Paragraphs>82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BlinkMacSystemFont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1144</cp:revision>
  <dcterms:created xsi:type="dcterms:W3CDTF">2014-11-20T09:08:59Z</dcterms:created>
  <dcterms:modified xsi:type="dcterms:W3CDTF">2018-04-06T12:47:35Z</dcterms:modified>
</cp:coreProperties>
</file>