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79" r:id="rId3"/>
    <p:sldId id="280" r:id="rId4"/>
    <p:sldId id="282" r:id="rId5"/>
    <p:sldId id="283" r:id="rId6"/>
    <p:sldId id="258" r:id="rId7"/>
    <p:sldId id="272" r:id="rId8"/>
    <p:sldId id="260" r:id="rId9"/>
    <p:sldId id="271" r:id="rId10"/>
    <p:sldId id="266" r:id="rId11"/>
    <p:sldId id="285" r:id="rId12"/>
    <p:sldId id="276" r:id="rId13"/>
    <p:sldId id="277" r:id="rId14"/>
    <p:sldId id="270" r:id="rId15"/>
    <p:sldId id="275" r:id="rId16"/>
    <p:sldId id="287" r:id="rId17"/>
    <p:sldId id="286" r:id="rId18"/>
    <p:sldId id="288" r:id="rId19"/>
    <p:sldId id="289" r:id="rId2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13/ex02_demo.html" TargetMode="External"/><Relationship Id="rId2" Type="http://schemas.openxmlformats.org/officeDocument/2006/relationships/hyperlink" Target="http://files.courses.dp.ua/js/13/ex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files.courses.dp.ua/js/12/ex0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11/ex02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10/ex0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les.courses.dp.ua/js/13/ex03.html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ru/docs/Web/Guide/HTML/Drag_and_dr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s.courses.dp.ua/js/13/ex0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les.courses.dp.ua/web/15/ex04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files.courses.dp.ua/js/11/ex0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523420"/>
            <a:ext cx="878497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Практика</a:t>
            </a:r>
            <a:r>
              <a:rPr lang="en-US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smtClean="0">
                <a:solidFill>
                  <a:schemeClr val="bg1"/>
                </a:solidFill>
              </a:rPr>
              <a:t>№2</a:t>
            </a:r>
            <a:endParaRPr lang="uk-UA" sz="6600" b="1" dirty="0">
              <a:solidFill>
                <a:schemeClr val="bg1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074636" y="5805264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9042" y="233611"/>
            <a:ext cx="5326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cs typeface="Courier New" pitchFamily="49" charset="0"/>
              </a:rPr>
              <a:t>Drag&amp;Drop</a:t>
            </a:r>
            <a:r>
              <a:rPr lang="en-US" sz="3200" b="1" dirty="0" smtClean="0">
                <a:cs typeface="Courier New" pitchFamily="49" charset="0"/>
              </a:rPr>
              <a:t> </a:t>
            </a:r>
            <a:r>
              <a:rPr lang="ru-RU" sz="3200" b="1" dirty="0" smtClean="0">
                <a:cs typeface="Courier New" pitchFamily="49" charset="0"/>
              </a:rPr>
              <a:t>силами </a:t>
            </a:r>
            <a:r>
              <a:rPr lang="en-US" sz="3200" b="1" dirty="0" smtClean="0">
                <a:cs typeface="Courier New" pitchFamily="49" charset="0"/>
              </a:rPr>
              <a:t>JavaScript</a:t>
            </a:r>
            <a:endParaRPr lang="ru-RU" sz="3200" b="1" dirty="0"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2976" y="5301208"/>
            <a:ext cx="6398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Реализуем </a:t>
            </a:r>
            <a:r>
              <a:rPr lang="en-US" sz="2200" i="1" dirty="0" err="1" smtClean="0"/>
              <a:t>Drag&amp;Drop</a:t>
            </a:r>
            <a:r>
              <a:rPr lang="en-US" sz="2200" i="1" dirty="0" smtClean="0"/>
              <a:t> </a:t>
            </a:r>
            <a:r>
              <a:rPr lang="ru-RU" sz="2200" i="1" dirty="0" smtClean="0"/>
              <a:t>фотографий в «альбом» </a:t>
            </a:r>
            <a:endParaRPr lang="ru-RU" sz="22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31083" y="4602553"/>
            <a:ext cx="5643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files.courses.dp.ua/js/13/ex02.html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6989" y="4293096"/>
            <a:ext cx="384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Скачайте заготовку в редактор</a:t>
            </a:r>
            <a:endParaRPr lang="ru-RU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95736" y="5949280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Результат: </a:t>
            </a:r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files.courses.dp.ua/js/13/ex02_demo.html</a:t>
            </a:r>
            <a:r>
              <a:rPr lang="ru-RU" i="1" dirty="0" smtClean="0"/>
              <a:t> </a:t>
            </a:r>
            <a:endParaRPr lang="ru-RU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020086"/>
            <a:ext cx="6174582" cy="33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9042" y="188640"/>
            <a:ext cx="5326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cs typeface="Courier New" pitchFamily="49" charset="0"/>
              </a:rPr>
              <a:t>Drag&amp;Drop</a:t>
            </a:r>
            <a:r>
              <a:rPr lang="en-US" sz="3200" b="1" dirty="0" smtClean="0">
                <a:cs typeface="Courier New" pitchFamily="49" charset="0"/>
              </a:rPr>
              <a:t> </a:t>
            </a:r>
            <a:r>
              <a:rPr lang="ru-RU" sz="3200" b="1" dirty="0" smtClean="0">
                <a:cs typeface="Courier New" pitchFamily="49" charset="0"/>
              </a:rPr>
              <a:t>силами </a:t>
            </a:r>
            <a:r>
              <a:rPr lang="en-US" sz="3200" b="1" dirty="0" smtClean="0">
                <a:cs typeface="Courier New" pitchFamily="49" charset="0"/>
              </a:rPr>
              <a:t>JavaScript</a:t>
            </a:r>
            <a:endParaRPr lang="ru-RU" sz="3200" b="1" dirty="0"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2978" y="6166465"/>
            <a:ext cx="6398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Реализуем </a:t>
            </a:r>
            <a:r>
              <a:rPr lang="en-US" sz="2200" i="1" dirty="0" err="1" smtClean="0"/>
              <a:t>Drag&amp;Drop</a:t>
            </a:r>
            <a:r>
              <a:rPr lang="en-US" sz="2200" i="1" dirty="0" smtClean="0"/>
              <a:t> </a:t>
            </a:r>
            <a:r>
              <a:rPr lang="ru-RU" sz="2200" i="1" dirty="0" smtClean="0"/>
              <a:t>фотографий в «альбом» </a:t>
            </a:r>
            <a:endParaRPr lang="ru-RU" sz="22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73415"/>
            <a:ext cx="6518201" cy="531068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705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 №1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60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929" y="109086"/>
            <a:ext cx="575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Кредитный калькулятор 3.0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82" y="4221088"/>
            <a:ext cx="439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по адресу: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2880" y="4653136"/>
            <a:ext cx="5643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files.courses.dp.ua/</a:t>
            </a:r>
            <a:r>
              <a:rPr lang="en-US" sz="2400" b="1" dirty="0" err="1" smtClean="0">
                <a:hlinkClick r:id="rId2"/>
              </a:rPr>
              <a:t>js</a:t>
            </a:r>
            <a:r>
              <a:rPr lang="ru-RU" sz="2400" b="1" dirty="0" smtClean="0">
                <a:hlinkClick r:id="rId2"/>
              </a:rPr>
              <a:t>/12/ex04.html</a:t>
            </a:r>
            <a:endParaRPr lang="en-US" sz="2400" b="1" dirty="0" smtClean="0"/>
          </a:p>
        </p:txBody>
      </p:sp>
      <p:pic>
        <p:nvPicPr>
          <p:cNvPr id="1026" name="Picture 2" descr="http://dl3.joxi.net/drive/2018/04/09/0018/1034/1209354/54/c0a9a128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665970" cy="3037336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2821" y="5085184"/>
            <a:ext cx="7691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Реализуйте кредитный калькулятор, который будет получать данные для расчёта из элементов ввода, и выводить план погашения кредита в разметку. При необходимости разметку можно изменять.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9020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r>
              <a:rPr lang="en-US" sz="6000" dirty="0" smtClean="0"/>
              <a:t> #</a:t>
            </a:r>
            <a:r>
              <a:rPr lang="ru-RU" sz="6000" dirty="0" smtClean="0"/>
              <a:t>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1716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95923"/>
            <a:ext cx="731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Динамическая фильтрация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7182" y="3984268"/>
            <a:ext cx="76726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В нашем примере у пользователя есть возможность при помощи левого ползунка выбрать цену большую чем в этот момент выбрано в правом ползунке. Исправьте это.</a:t>
            </a:r>
            <a:endParaRPr lang="ru-RU" sz="28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50241"/>
            <a:ext cx="2647034" cy="276679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1881882" y="6021288"/>
            <a:ext cx="5643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http://</a:t>
            </a:r>
            <a:r>
              <a:rPr lang="ru-RU" sz="2400" b="1" dirty="0" smtClean="0">
                <a:hlinkClick r:id="rId3"/>
              </a:rPr>
              <a:t>files.courses.dp.ua/js/11/ex02.html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652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r>
              <a:rPr lang="en-US" sz="6000" dirty="0" smtClean="0"/>
              <a:t> #3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953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8906" y="224607"/>
            <a:ext cx="4282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cs typeface="Courier New" pitchFamily="49" charset="0"/>
              </a:rPr>
              <a:t>События и математика</a:t>
            </a:r>
            <a:endParaRPr lang="ru-RU" sz="3200" b="1" dirty="0">
              <a:cs typeface="Courier New" pitchFamily="49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955243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21033" y="491329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Реализуйте изменение насыщенности цвета на изображении (и резкости) в зависимости от того как близко курсор к центру изображения.</a:t>
            </a:r>
            <a:endParaRPr lang="ru-RU" sz="22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75656" y="4345940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files.courses.dp.ua/js/10/ex04.html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124744"/>
            <a:ext cx="3512908" cy="301696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763688" y="6084004"/>
            <a:ext cx="669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Результат: </a:t>
            </a:r>
            <a:r>
              <a:rPr lang="en-US" i="1" dirty="0">
                <a:hlinkClick r:id="rId5"/>
              </a:rPr>
              <a:t>http://</a:t>
            </a:r>
            <a:r>
              <a:rPr lang="en-US" i="1" dirty="0" smtClean="0">
                <a:hlinkClick r:id="rId5"/>
              </a:rPr>
              <a:t>files.courses.dp.ua/js/13/ex03.html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390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Домашнее задание</a:t>
            </a:r>
            <a:r>
              <a:rPr lang="en-US" sz="6000" dirty="0" smtClean="0"/>
              <a:t> #</a:t>
            </a:r>
            <a:r>
              <a:rPr lang="ru-RU" sz="6000" dirty="0" smtClean="0"/>
              <a:t>4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107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9042" y="233611"/>
            <a:ext cx="5326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cs typeface="Courier New" pitchFamily="49" charset="0"/>
              </a:rPr>
              <a:t>Drag&amp;Drop</a:t>
            </a:r>
            <a:r>
              <a:rPr lang="en-US" sz="3200" b="1" dirty="0" smtClean="0">
                <a:cs typeface="Courier New" pitchFamily="49" charset="0"/>
              </a:rPr>
              <a:t> </a:t>
            </a:r>
            <a:r>
              <a:rPr lang="ru-RU" sz="3200" b="1" dirty="0" smtClean="0">
                <a:cs typeface="Courier New" pitchFamily="49" charset="0"/>
              </a:rPr>
              <a:t>силами </a:t>
            </a:r>
            <a:r>
              <a:rPr lang="en-US" sz="3200" b="1" dirty="0" smtClean="0">
                <a:cs typeface="Courier New" pitchFamily="49" charset="0"/>
              </a:rPr>
              <a:t>JavaScript</a:t>
            </a:r>
            <a:endParaRPr lang="ru-RU" sz="3200" b="1" dirty="0"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1595" y="5930116"/>
            <a:ext cx="639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/>
              <a:t>Возможно вам будет удобнее переписать весь код используя новый </a:t>
            </a:r>
            <a:r>
              <a:rPr lang="en-US" sz="1400" i="1" dirty="0" err="1" smtClean="0"/>
              <a:t>Drag&amp;Drop</a:t>
            </a:r>
            <a:r>
              <a:rPr lang="en-US" sz="1400" i="1" dirty="0" smtClean="0"/>
              <a:t> </a:t>
            </a:r>
            <a:r>
              <a:rPr lang="en-US" sz="1400" i="1" dirty="0"/>
              <a:t>JS API: </a:t>
            </a:r>
            <a:r>
              <a:rPr lang="en-US" sz="1400" i="1" dirty="0">
                <a:hlinkClick r:id="rId2"/>
              </a:rPr>
              <a:t>https://</a:t>
            </a:r>
            <a:r>
              <a:rPr lang="en-US" sz="1400" i="1" dirty="0" smtClean="0">
                <a:hlinkClick r:id="rId2"/>
              </a:rPr>
              <a:t>developer.mozilla.org/ru/docs/Web/Guide/HTML/Drag_and_drop</a:t>
            </a:r>
            <a:r>
              <a:rPr lang="en-US" sz="1400" i="1" dirty="0" smtClean="0"/>
              <a:t>  </a:t>
            </a:r>
            <a:endParaRPr lang="ru-RU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4891807"/>
            <a:ext cx="63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Реализуйте возможность «доставать» фотографии обратно из альбома. </a:t>
            </a:r>
            <a:endParaRPr lang="ru-RU" sz="2200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20086"/>
            <a:ext cx="6174582" cy="33299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6989" y="4005064"/>
            <a:ext cx="348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Скачайте заготовку в редактор</a:t>
            </a:r>
            <a:endParaRPr lang="ru-RU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00996" y="4365104"/>
            <a:ext cx="5643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4"/>
              </a:rPr>
              <a:t>http://</a:t>
            </a:r>
            <a:r>
              <a:rPr lang="en-US" sz="2400" b="1" dirty="0" smtClean="0">
                <a:hlinkClick r:id="rId4"/>
              </a:rPr>
              <a:t>files.courses.dp.ua/js/13/ex02.html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156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События </a:t>
            </a:r>
            <a:br>
              <a:rPr lang="ru-RU" sz="6000" dirty="0" smtClean="0"/>
            </a:br>
            <a:r>
              <a:rPr lang="ru-RU" sz="6000" dirty="0" smtClean="0"/>
              <a:t>элементов ввода </a:t>
            </a:r>
            <a:br>
              <a:rPr lang="ru-RU" sz="6000" dirty="0" smtClean="0"/>
            </a:br>
            <a:r>
              <a:rPr lang="en-US" sz="6000" b="1" dirty="0" err="1" smtClean="0"/>
              <a:t>onInput</a:t>
            </a:r>
            <a:r>
              <a:rPr lang="en-US" sz="6000" dirty="0" smtClean="0"/>
              <a:t> </a:t>
            </a:r>
            <a:r>
              <a:rPr lang="ru-RU" sz="6000" dirty="0" smtClean="0"/>
              <a:t>и</a:t>
            </a:r>
            <a:r>
              <a:rPr lang="en-US" sz="6000" dirty="0" smtClean="0"/>
              <a:t> </a:t>
            </a:r>
            <a:r>
              <a:rPr lang="en-US" sz="6000" b="1" dirty="0" err="1" smtClean="0"/>
              <a:t>onChange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196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636" y="703296"/>
            <a:ext cx="745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Событие элементов ввода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on</a:t>
            </a:r>
            <a:r>
              <a:rPr lang="en-US" sz="2800" b="1" dirty="0" err="1"/>
              <a:t>I</a:t>
            </a:r>
            <a:r>
              <a:rPr lang="en-US" sz="2800" b="1" dirty="0" err="1" smtClean="0"/>
              <a:t>nput</a:t>
            </a:r>
            <a:r>
              <a:rPr lang="en-US" sz="2800" b="1" dirty="0" smtClean="0"/>
              <a:t> </a:t>
            </a:r>
            <a:r>
              <a:rPr lang="ru-RU" sz="2800" b="1" dirty="0" smtClean="0"/>
              <a:t>и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onChange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8709" y="1701383"/>
            <a:ext cx="77376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События </a:t>
            </a:r>
            <a:r>
              <a:rPr lang="en-US" sz="3200" b="1" i="1" dirty="0" err="1" smtClean="0"/>
              <a:t>onInput</a:t>
            </a:r>
            <a:r>
              <a:rPr lang="en-US" sz="3200" i="1" dirty="0" smtClean="0"/>
              <a:t> </a:t>
            </a:r>
            <a:r>
              <a:rPr lang="ru-RU" sz="3200" i="1" dirty="0" smtClean="0"/>
              <a:t>и </a:t>
            </a:r>
            <a:r>
              <a:rPr lang="en-US" sz="3200" b="1" i="1" dirty="0" err="1" smtClean="0"/>
              <a:t>onChange</a:t>
            </a:r>
            <a:r>
              <a:rPr lang="en-US" sz="3200" i="1" dirty="0" smtClean="0"/>
              <a:t> </a:t>
            </a:r>
            <a:r>
              <a:rPr lang="ru-RU" sz="3200" i="1" dirty="0" smtClean="0"/>
              <a:t>отвечают за моменты когда ввод данных в элементу осуществляется, т.е. в процессе ввода. Но есть один </a:t>
            </a:r>
            <a:r>
              <a:rPr lang="ru-RU" sz="3200" i="1" dirty="0" err="1" smtClean="0"/>
              <a:t>ньюанс</a:t>
            </a:r>
            <a:r>
              <a:rPr lang="ru-RU" sz="3200" i="1" dirty="0" smtClean="0"/>
              <a:t>, </a:t>
            </a:r>
            <a:r>
              <a:rPr lang="en-US" sz="3200" b="1" i="1" dirty="0" err="1" smtClean="0"/>
              <a:t>onInput</a:t>
            </a:r>
            <a:r>
              <a:rPr lang="ru-RU" sz="3200" b="1" i="1" dirty="0" smtClean="0"/>
              <a:t> </a:t>
            </a:r>
            <a:r>
              <a:rPr lang="ru-RU" sz="3200" i="1" dirty="0" smtClean="0"/>
              <a:t>срабатывает при каждом изменении данных в элементе ввода, а </a:t>
            </a:r>
            <a:r>
              <a:rPr lang="en-US" sz="3200" b="1" i="1" dirty="0" err="1" smtClean="0"/>
              <a:t>onChange</a:t>
            </a:r>
            <a:r>
              <a:rPr lang="ru-RU" sz="3200" b="1" i="1" dirty="0" smtClean="0"/>
              <a:t> </a:t>
            </a:r>
            <a:r>
              <a:rPr lang="ru-RU" sz="3200" i="1" dirty="0" smtClean="0"/>
              <a:t>только когда пользователь закончит ввод данных в элемент.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3710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4295" y="95923"/>
            <a:ext cx="588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Элементы ввода и </a:t>
            </a:r>
            <a:r>
              <a:rPr lang="en-US" sz="3600" b="1" dirty="0" smtClean="0"/>
              <a:t>JavaScript</a:t>
            </a:r>
            <a:endParaRPr lang="ru-RU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63505" y="5013176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в </a:t>
            </a:r>
            <a:r>
              <a:rPr lang="en-US" sz="2400" i="1" dirty="0" smtClean="0"/>
              <a:t>Notepad++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5415607"/>
            <a:ext cx="5988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files.courses.dp.ua/</a:t>
            </a:r>
            <a:r>
              <a:rPr lang="en-US" sz="2400" b="1" dirty="0" smtClean="0">
                <a:hlinkClick r:id="rId2"/>
              </a:rPr>
              <a:t>web</a:t>
            </a:r>
            <a:r>
              <a:rPr lang="ru-RU" sz="2400" b="1" dirty="0" smtClean="0">
                <a:hlinkClick r:id="rId2"/>
              </a:rPr>
              <a:t>/15/ex04.html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33350" y="589757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Дадим пользователю возможность настроить внешний вид страницы</a:t>
            </a:r>
            <a:endParaRPr lang="ru-RU" sz="24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93" y="903695"/>
            <a:ext cx="5256584" cy="393209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539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76672"/>
            <a:ext cx="588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Элементы ввода и </a:t>
            </a:r>
            <a:r>
              <a:rPr lang="en-US" sz="3600" b="1" dirty="0" smtClean="0"/>
              <a:t>JavaScript</a:t>
            </a:r>
            <a:endParaRPr lang="ru-RU" sz="3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691680" y="551723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Дадим пользователю возможность настроить внешний вид страницы</a:t>
            </a:r>
            <a:endParaRPr lang="ru-RU" sz="24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0" y="1556792"/>
            <a:ext cx="7568869" cy="331437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51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</a:t>
            </a:r>
            <a:r>
              <a:rPr lang="en-US" sz="6000" dirty="0" smtClean="0"/>
              <a:t> </a:t>
            </a:r>
            <a:r>
              <a:rPr lang="ru-RU" sz="6000" smtClean="0"/>
              <a:t>№</a:t>
            </a:r>
            <a:r>
              <a:rPr lang="en-US" sz="600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460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95923"/>
            <a:ext cx="731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Динамическая фильтрация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373216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Скачайте заготовку в </a:t>
            </a:r>
            <a:r>
              <a:rPr lang="en-US" sz="2400" i="1" dirty="0" smtClean="0"/>
              <a:t>Notepad++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5834881"/>
            <a:ext cx="5643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http://</a:t>
            </a:r>
            <a:r>
              <a:rPr lang="ru-RU" sz="2400" b="1" dirty="0" smtClean="0">
                <a:hlinkClick r:id="rId2"/>
              </a:rPr>
              <a:t>files.courses.dp.ua/js/11/ex02.html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03919"/>
            <a:ext cx="3689507" cy="385642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703489" y="1205145"/>
            <a:ext cx="390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Необходимо сделать установку диапазона цен при помощи слайдеров, при этом в динамике скрывать те товары которые не входят в выбранный диапазон.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18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95923"/>
            <a:ext cx="731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Динамическая фильтрация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4128" y="2492896"/>
            <a:ext cx="3215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Необходимо сделать установку диапазона цен при помощи слайдеров, при этом в динамике скрывать те товары которые не входят в выбранный диапазон.</a:t>
            </a:r>
            <a:endParaRPr lang="ru-RU" sz="2400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8514" y="980728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86270"/>
            <a:ext cx="5162215" cy="549505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2153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Немного практики №</a:t>
            </a:r>
            <a:r>
              <a:rPr lang="en-US" sz="6000" dirty="0" smtClean="0"/>
              <a:t>2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884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359</Words>
  <Application>Microsoft Office PowerPoint</Application>
  <PresentationFormat>Экран (4:3)</PresentationFormat>
  <Paragraphs>58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741</cp:revision>
  <dcterms:created xsi:type="dcterms:W3CDTF">2014-11-20T09:08:59Z</dcterms:created>
  <dcterms:modified xsi:type="dcterms:W3CDTF">2018-04-12T21:11:10Z</dcterms:modified>
</cp:coreProperties>
</file>