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7" r:id="rId2"/>
    <p:sldId id="290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9" r:id="rId16"/>
    <p:sldId id="271" r:id="rId17"/>
    <p:sldId id="272" r:id="rId18"/>
    <p:sldId id="273" r:id="rId19"/>
    <p:sldId id="284" r:id="rId20"/>
    <p:sldId id="285" r:id="rId21"/>
    <p:sldId id="286" r:id="rId22"/>
    <p:sldId id="287" r:id="rId23"/>
    <p:sldId id="288" r:id="rId24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7" autoAdjust="0"/>
    <p:restoredTop sz="95977" autoAdjust="0"/>
  </p:normalViewPr>
  <p:slideViewPr>
    <p:cSldViewPr>
      <p:cViewPr varScale="1">
        <p:scale>
          <a:sx n="111" d="100"/>
          <a:sy n="111" d="100"/>
        </p:scale>
        <p:origin x="156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19.11.2017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19.11.2017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19.11.2017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19.11.2017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19.11.2017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19.11.2017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19.11.2017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jquery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ui.com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querybook.ru/api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courses.dp.ua/js/08/ex01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79512" y="404664"/>
            <a:ext cx="8784976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bg1"/>
                </a:solidFill>
              </a:rPr>
              <a:t>jQuery</a:t>
            </a:r>
            <a:endParaRPr lang="uk-UA" sz="6600" dirty="0">
              <a:solidFill>
                <a:schemeClr val="bg1"/>
              </a:solidFill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3203848" y="5949280"/>
            <a:ext cx="313874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www.courses.dp.ua</a:t>
            </a:r>
            <a:endParaRPr lang="uk-UA" sz="28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992922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jQuery</a:t>
            </a:r>
            <a:r>
              <a:rPr lang="en-US" sz="4000" b="1" dirty="0"/>
              <a:t> </a:t>
            </a:r>
            <a:r>
              <a:rPr lang="ru-RU" sz="4000" b="1" dirty="0"/>
              <a:t>и </a:t>
            </a:r>
            <a:r>
              <a:rPr lang="ru-RU" sz="4000" b="1" dirty="0" smtClean="0"/>
              <a:t>элементы ввода</a:t>
            </a:r>
            <a:endParaRPr lang="ru-RU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4335487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val</a:t>
            </a:r>
            <a:r>
              <a:rPr lang="en-US" sz="2400" b="1" i="1" dirty="0"/>
              <a:t>()</a:t>
            </a:r>
            <a:r>
              <a:rPr lang="ru-RU" sz="2400" b="1" i="1" dirty="0"/>
              <a:t> </a:t>
            </a:r>
            <a:r>
              <a:rPr lang="ru-RU" sz="2400" i="1" dirty="0"/>
              <a:t>– считывает или задёт содержимое поля ввода</a:t>
            </a:r>
            <a:r>
              <a:rPr lang="en-US" sz="2400" i="1" dirty="0"/>
              <a:t>;</a:t>
            </a:r>
            <a:endParaRPr lang="ru-RU" sz="2400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394" y="2348880"/>
            <a:ext cx="8161907" cy="1534353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7565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313492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Цепочки вызовов</a:t>
            </a:r>
            <a:endParaRPr lang="ru-RU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04864"/>
            <a:ext cx="8280920" cy="575123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3528" y="3068960"/>
            <a:ext cx="84969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/>
              <a:t>Результат выполнения большинства функций </a:t>
            </a:r>
            <a:r>
              <a:rPr lang="en-US" sz="2800" i="1" dirty="0" err="1"/>
              <a:t>jQuery</a:t>
            </a:r>
            <a:r>
              <a:rPr lang="en-US" sz="2800" i="1" dirty="0"/>
              <a:t> </a:t>
            </a:r>
            <a:r>
              <a:rPr lang="ru-RU" sz="2800" i="1" dirty="0"/>
              <a:t>это объект</a:t>
            </a:r>
            <a:r>
              <a:rPr lang="en-US" sz="2800" i="1" dirty="0"/>
              <a:t>-</a:t>
            </a:r>
            <a:r>
              <a:rPr lang="ru-RU" sz="2800" i="1" dirty="0"/>
              <a:t>обёртка </a:t>
            </a:r>
            <a:r>
              <a:rPr lang="en-US" sz="2800" i="1" dirty="0" err="1"/>
              <a:t>jQuery</a:t>
            </a:r>
            <a:r>
              <a:rPr lang="ru-RU" sz="2800" i="1" dirty="0"/>
              <a:t>, к которому по второму кругу можно применять какие-либо функции «</a:t>
            </a:r>
            <a:r>
              <a:rPr lang="ru-RU" sz="2800" i="1" dirty="0" err="1"/>
              <a:t>улучшайзеры</a:t>
            </a:r>
            <a:r>
              <a:rPr lang="ru-RU" sz="2800" i="1" dirty="0"/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4068295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406405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Удаление элементов с </a:t>
            </a:r>
            <a:r>
              <a:rPr lang="en-US" sz="3600" b="1" dirty="0" err="1"/>
              <a:t>jQuery</a:t>
            </a:r>
            <a:endParaRPr lang="ru-RU" sz="36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7194" y="1412776"/>
            <a:ext cx="2797645" cy="668464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187624" y="2276872"/>
            <a:ext cx="70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В плане удаление ничего оригинального создатели </a:t>
            </a:r>
            <a:r>
              <a:rPr lang="en-US" sz="2400" i="1" dirty="0" err="1"/>
              <a:t>jQuery</a:t>
            </a:r>
            <a:r>
              <a:rPr lang="en-US" sz="2400" i="1" dirty="0"/>
              <a:t> </a:t>
            </a:r>
            <a:r>
              <a:rPr lang="ru-RU" sz="2400" i="1" dirty="0"/>
              <a:t>не придумали))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0490" y="3673059"/>
            <a:ext cx="2931053" cy="648072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043608" y="4532927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Но, придумали новый метод </a:t>
            </a:r>
            <a:r>
              <a:rPr lang="en-US" sz="2400" b="1" i="1" dirty="0"/>
              <a:t>.empty() </a:t>
            </a:r>
            <a:r>
              <a:rPr lang="ru-RU" sz="2400" i="1" dirty="0"/>
              <a:t>который очищает всё содержимое тега (делает операцию </a:t>
            </a:r>
            <a:br>
              <a:rPr lang="ru-RU" sz="2400" i="1" dirty="0"/>
            </a:br>
            <a:r>
              <a:rPr lang="ru-RU" sz="2400" i="1" dirty="0"/>
              <a:t>аналогичную </a:t>
            </a:r>
            <a:r>
              <a:rPr lang="en-US" sz="2400" b="1" i="1" dirty="0"/>
              <a:t>.</a:t>
            </a:r>
            <a:r>
              <a:rPr lang="en-US" sz="2400" b="1" i="1" dirty="0" err="1"/>
              <a:t>innerHTML</a:t>
            </a:r>
            <a:r>
              <a:rPr lang="en-US" sz="2400" b="1" i="1" dirty="0"/>
              <a:t> = "";</a:t>
            </a:r>
            <a:r>
              <a:rPr lang="ru-RU" sz="24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2075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44624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jQuery</a:t>
            </a:r>
            <a:r>
              <a:rPr lang="ru-RU" sz="4000" b="1" dirty="0"/>
              <a:t> и свойства </a:t>
            </a:r>
            <a:r>
              <a:rPr lang="uk-UA" sz="4000" b="1" dirty="0"/>
              <a:t>С</a:t>
            </a:r>
            <a:r>
              <a:rPr lang="en-US" sz="4000" b="1" dirty="0"/>
              <a:t>SS</a:t>
            </a:r>
            <a:endParaRPr lang="ru-RU" sz="4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7596"/>
            <a:ext cx="8424936" cy="431164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51520" y="1340768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Цепочки вызовов и функция </a:t>
            </a:r>
            <a:r>
              <a:rPr lang="en-US" sz="2400" b="1" i="1" dirty="0" err="1"/>
              <a:t>css</a:t>
            </a:r>
            <a:r>
              <a:rPr lang="en-US" sz="2400" b="1" i="1" dirty="0"/>
              <a:t>()</a:t>
            </a:r>
            <a:r>
              <a:rPr lang="en-US" sz="2400" i="1" dirty="0"/>
              <a:t> </a:t>
            </a:r>
            <a:r>
              <a:rPr lang="ru-RU" sz="2400" i="1" dirty="0"/>
              <a:t>позволяют в одну строчку установить любое количество свойств стиля.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5268" y="2276872"/>
            <a:ext cx="2914884" cy="576064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23528" y="2924944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Для некоторых самых </a:t>
            </a:r>
            <a:r>
              <a:rPr lang="ru-RU" sz="2400" i="1" dirty="0" err="1"/>
              <a:t>ходовый</a:t>
            </a:r>
            <a:r>
              <a:rPr lang="ru-RU" sz="2400" i="1" dirty="0"/>
              <a:t> свойств есть даже отдельные методы: </a:t>
            </a:r>
            <a:r>
              <a:rPr lang="en-US" sz="2400" b="1" dirty="0"/>
              <a:t>width()</a:t>
            </a:r>
            <a:r>
              <a:rPr lang="ru-RU" sz="2400" b="1" dirty="0"/>
              <a:t>, </a:t>
            </a:r>
            <a:r>
              <a:rPr lang="en-US" sz="2400" b="1" dirty="0"/>
              <a:t>height()</a:t>
            </a:r>
            <a:r>
              <a:rPr lang="ru-RU" sz="2400" b="1" dirty="0"/>
              <a:t>, </a:t>
            </a:r>
            <a:r>
              <a:rPr lang="en-US" sz="2400" b="1" dirty="0" err="1"/>
              <a:t>innerWidth</a:t>
            </a:r>
            <a:r>
              <a:rPr lang="en-US" sz="2400" b="1" dirty="0"/>
              <a:t>()</a:t>
            </a:r>
            <a:r>
              <a:rPr lang="ru-RU" sz="2400" b="1" dirty="0"/>
              <a:t>, </a:t>
            </a:r>
            <a:r>
              <a:rPr lang="en-US" sz="2400" b="1" dirty="0" err="1"/>
              <a:t>innerHeight</a:t>
            </a:r>
            <a:r>
              <a:rPr lang="en-US" sz="2400" b="1" dirty="0"/>
              <a:t>()</a:t>
            </a:r>
            <a:r>
              <a:rPr lang="ru-RU" sz="2400" b="1" dirty="0"/>
              <a:t>, </a:t>
            </a:r>
            <a:r>
              <a:rPr lang="en-US" sz="2400" b="1" dirty="0" err="1"/>
              <a:t>outerWidth</a:t>
            </a:r>
            <a:r>
              <a:rPr lang="en-US" sz="2400" b="1" dirty="0"/>
              <a:t>()</a:t>
            </a:r>
            <a:r>
              <a:rPr lang="ru-RU" sz="2400" b="1" dirty="0"/>
              <a:t>, </a:t>
            </a:r>
            <a:r>
              <a:rPr lang="en-US" sz="2400" b="1" dirty="0" err="1"/>
              <a:t>outerHeight</a:t>
            </a:r>
            <a:r>
              <a:rPr lang="en-US" sz="2400" b="1" dirty="0"/>
              <a:t>()</a:t>
            </a:r>
            <a:r>
              <a:rPr lang="ru-RU" sz="2400" b="1" dirty="0"/>
              <a:t>.</a:t>
            </a:r>
            <a:endParaRPr lang="ru-RU" sz="2400" i="1" dirty="0"/>
          </a:p>
        </p:txBody>
      </p:sp>
      <p:pic>
        <p:nvPicPr>
          <p:cNvPr id="5125" name="Picture 5" descr="jQuery Dimensio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20144" y="4293096"/>
            <a:ext cx="3424064" cy="2385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0714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344850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jQuery</a:t>
            </a:r>
            <a:r>
              <a:rPr lang="ru-RU" sz="4000" b="1" dirty="0"/>
              <a:t> и классы</a:t>
            </a:r>
            <a:endParaRPr lang="ru-RU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708795"/>
            <a:ext cx="5715052" cy="1432173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95536" y="4365104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i="1" dirty="0"/>
              <a:t>.</a:t>
            </a:r>
            <a:r>
              <a:rPr lang="en-US" sz="2800" b="1" i="1" dirty="0" err="1"/>
              <a:t>addClass</a:t>
            </a:r>
            <a:r>
              <a:rPr lang="en-US" sz="2800" b="1" i="1" dirty="0"/>
              <a:t>()  </a:t>
            </a:r>
            <a:r>
              <a:rPr lang="en-US" sz="2800" i="1" dirty="0"/>
              <a:t>–  </a:t>
            </a:r>
            <a:r>
              <a:rPr lang="ru-RU" sz="2800" i="1" dirty="0"/>
              <a:t>добавляет к тегу класс;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5139189"/>
            <a:ext cx="8424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i="1" dirty="0"/>
              <a:t>.</a:t>
            </a:r>
            <a:r>
              <a:rPr lang="en-US" sz="2800" b="1" i="1" dirty="0" err="1"/>
              <a:t>removeClass</a:t>
            </a:r>
            <a:r>
              <a:rPr lang="en-US" sz="2800" b="1" i="1" dirty="0"/>
              <a:t>()  </a:t>
            </a:r>
            <a:r>
              <a:rPr lang="en-US" sz="2800" i="1" dirty="0"/>
              <a:t>–  </a:t>
            </a:r>
            <a:r>
              <a:rPr lang="ru-RU" sz="2800" i="1" dirty="0"/>
              <a:t>удаляет класс у тега (если он есть).</a:t>
            </a:r>
          </a:p>
        </p:txBody>
      </p:sp>
    </p:spTree>
    <p:extLst>
      <p:ext uri="{BB962C8B-B14F-4D97-AF65-F5344CB8AC3E}">
        <p14:creationId xmlns:p14="http://schemas.microsoft.com/office/powerpoint/2010/main" val="2462343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406405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Добавлени</a:t>
            </a:r>
            <a:r>
              <a:rPr lang="ru-RU" sz="3600" b="1" dirty="0"/>
              <a:t>е</a:t>
            </a:r>
            <a:r>
              <a:rPr lang="ru-RU" sz="3600" b="1" dirty="0" smtClean="0"/>
              <a:t> </a:t>
            </a:r>
            <a:r>
              <a:rPr lang="ru-RU" sz="3600" b="1" dirty="0"/>
              <a:t>элементов с </a:t>
            </a:r>
            <a:r>
              <a:rPr lang="en-US" sz="3600" b="1" dirty="0" err="1"/>
              <a:t>jQuery</a:t>
            </a:r>
            <a:endParaRPr lang="ru-RU" sz="3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115616" y="3856980"/>
            <a:ext cx="6984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 smtClean="0"/>
              <a:t>.append() </a:t>
            </a:r>
            <a:r>
              <a:rPr lang="en-US" sz="2400" i="1" dirty="0" smtClean="0"/>
              <a:t>– </a:t>
            </a:r>
            <a:r>
              <a:rPr lang="ru-RU" sz="2400" i="1" dirty="0" smtClean="0"/>
              <a:t>добавляет тег в качестве последнего потомка найденного тега;</a:t>
            </a:r>
            <a:endParaRPr lang="en-US" sz="2400" i="1" dirty="0" smtClean="0"/>
          </a:p>
          <a:p>
            <a:pPr algn="just"/>
            <a:r>
              <a:rPr lang="en-US" sz="2400" b="1" i="1" dirty="0" smtClean="0"/>
              <a:t>.prepend() </a:t>
            </a:r>
            <a:r>
              <a:rPr lang="en-US" sz="2400" i="1" dirty="0"/>
              <a:t>– </a:t>
            </a:r>
            <a:r>
              <a:rPr lang="ru-RU" sz="2400" i="1" dirty="0"/>
              <a:t>добавляет тег в </a:t>
            </a:r>
            <a:r>
              <a:rPr lang="ru-RU" sz="2400" i="1" dirty="0" smtClean="0"/>
              <a:t>качестве</a:t>
            </a:r>
            <a:r>
              <a:rPr lang="en-US" sz="2400" i="1" dirty="0" smtClean="0"/>
              <a:t> </a:t>
            </a:r>
            <a:r>
              <a:rPr lang="ru-RU" sz="2400" i="1" dirty="0" smtClean="0"/>
              <a:t>первого </a:t>
            </a:r>
            <a:r>
              <a:rPr lang="ru-RU" sz="2400" i="1" dirty="0"/>
              <a:t>потомка найденного тега;</a:t>
            </a:r>
          </a:p>
          <a:p>
            <a:pPr algn="just"/>
            <a:r>
              <a:rPr lang="en-US" sz="2400" b="1" i="1" dirty="0" smtClean="0"/>
              <a:t>.before() </a:t>
            </a:r>
            <a:r>
              <a:rPr lang="en-US" sz="2400" i="1" dirty="0"/>
              <a:t>– </a:t>
            </a:r>
            <a:r>
              <a:rPr lang="ru-RU" sz="2400" i="1" dirty="0"/>
              <a:t>добавляет </a:t>
            </a:r>
            <a:r>
              <a:rPr lang="ru-RU" sz="2400" i="1" dirty="0" smtClean="0"/>
              <a:t>перед найденным тегом;</a:t>
            </a:r>
          </a:p>
          <a:p>
            <a:pPr algn="just"/>
            <a:r>
              <a:rPr lang="en-US" sz="2400" b="1" i="1" dirty="0" smtClean="0"/>
              <a:t>.after() </a:t>
            </a:r>
            <a:r>
              <a:rPr lang="en-US" sz="2400" i="1" dirty="0"/>
              <a:t>– </a:t>
            </a:r>
            <a:r>
              <a:rPr lang="ru-RU" sz="2400" i="1" dirty="0"/>
              <a:t>добавляет перед найденным тегом</a:t>
            </a:r>
            <a:r>
              <a:rPr lang="ru-RU" sz="2400" i="1" dirty="0" smtClean="0"/>
              <a:t>;</a:t>
            </a:r>
            <a:endParaRPr lang="ru-RU" sz="2400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340768"/>
            <a:ext cx="5991393" cy="2016224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191694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Спецэффекты и </a:t>
            </a:r>
            <a:r>
              <a:rPr lang="en-US" sz="6000" dirty="0" err="1"/>
              <a:t>jQuery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3519950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190381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Добавление элементов </a:t>
            </a:r>
            <a:r>
              <a:rPr lang="en-US" sz="3600" b="1" dirty="0" err="1"/>
              <a:t>jQuery</a:t>
            </a:r>
            <a:endParaRPr lang="ru-R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1106741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.hide()/.show() </a:t>
            </a:r>
            <a:r>
              <a:rPr lang="en-US" sz="2400" i="1" dirty="0"/>
              <a:t>– </a:t>
            </a:r>
            <a:r>
              <a:rPr lang="ru-RU" sz="2400" i="1" dirty="0"/>
              <a:t>скрывает/отображает элемент на странице;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1949931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slideUp</a:t>
            </a:r>
            <a:r>
              <a:rPr lang="en-US" sz="2400" b="1" i="1" dirty="0"/>
              <a:t>()/.</a:t>
            </a:r>
            <a:r>
              <a:rPr lang="en-US" sz="2400" b="1" i="1" dirty="0" err="1"/>
              <a:t>slideDown</a:t>
            </a:r>
            <a:r>
              <a:rPr lang="en-US" sz="2400" b="1" i="1" dirty="0"/>
              <a:t>() </a:t>
            </a:r>
            <a:r>
              <a:rPr lang="en-US" sz="2400" i="1" dirty="0"/>
              <a:t>– </a:t>
            </a:r>
            <a:r>
              <a:rPr lang="ru-RU" sz="2400" i="1" dirty="0"/>
              <a:t>сворачивает/</a:t>
            </a:r>
            <a:r>
              <a:rPr lang="ru-RU" sz="2400" i="1" dirty="0" err="1"/>
              <a:t>разоврачивает</a:t>
            </a:r>
            <a:r>
              <a:rPr lang="ru-RU" sz="2400" i="1" dirty="0"/>
              <a:t> элемент на странице;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536" y="2996952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fadeOut</a:t>
            </a:r>
            <a:r>
              <a:rPr lang="en-US" sz="2400" b="1" i="1" dirty="0"/>
              <a:t>()/.</a:t>
            </a:r>
            <a:r>
              <a:rPr lang="en-US" sz="2400" b="1" i="1" dirty="0" err="1"/>
              <a:t>fadeIn</a:t>
            </a:r>
            <a:r>
              <a:rPr lang="en-US" sz="2400" b="1" i="1" dirty="0"/>
              <a:t>()</a:t>
            </a:r>
            <a:r>
              <a:rPr lang="ru-RU" sz="2400" b="1" i="1" dirty="0"/>
              <a:t> </a:t>
            </a:r>
            <a:r>
              <a:rPr lang="en-US" sz="2400" i="1" dirty="0"/>
              <a:t>–</a:t>
            </a:r>
            <a:r>
              <a:rPr lang="ru-RU" sz="2400" i="1" dirty="0"/>
              <a:t> «растворяет»/</a:t>
            </a:r>
            <a:r>
              <a:rPr lang="ru-RU" sz="2400" i="1" dirty="0" err="1"/>
              <a:t>восстанавлиает</a:t>
            </a:r>
            <a:r>
              <a:rPr lang="ru-RU" sz="2400" i="1" dirty="0"/>
              <a:t> элемент на странице (работает со свойством </a:t>
            </a:r>
            <a:r>
              <a:rPr lang="en-US" sz="2400" i="1" dirty="0"/>
              <a:t>opacity</a:t>
            </a:r>
            <a:r>
              <a:rPr lang="ru-RU" sz="2400" i="1" dirty="0"/>
              <a:t>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4204245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/>
              <a:t>Перечисленные функции в качестве первого параметра могут получить время в миллисекундах, для задания продолжительности эффекта.</a:t>
            </a:r>
          </a:p>
        </p:txBody>
      </p:sp>
    </p:spTree>
    <p:extLst>
      <p:ext uri="{BB962C8B-B14F-4D97-AF65-F5344CB8AC3E}">
        <p14:creationId xmlns:p14="http://schemas.microsoft.com/office/powerpoint/2010/main" val="2295182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476672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/>
              <a:t>jQuery</a:t>
            </a:r>
            <a:r>
              <a:rPr lang="ru-RU" sz="3600" b="1" dirty="0"/>
              <a:t> и спецэффекты и </a:t>
            </a:r>
            <a:r>
              <a:rPr lang="en-US" sz="3600" b="1" dirty="0"/>
              <a:t>callback</a:t>
            </a:r>
            <a:endParaRPr lang="ru-RU" sz="3600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504" y="1412776"/>
            <a:ext cx="8279960" cy="1584176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95536" y="3573016"/>
            <a:ext cx="84249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/>
              <a:t>Поскольку анимация занимает какое-то время, то можно зарегистрировать функцию, которая будет вызвана сразу после того как анимация завершиться. Такие функции называют </a:t>
            </a:r>
            <a:r>
              <a:rPr lang="en-US" sz="2800" b="1" i="1" dirty="0"/>
              <a:t>callback</a:t>
            </a:r>
            <a:r>
              <a:rPr lang="ru-RU" sz="2800" i="1" dirty="0"/>
              <a:t>-функциями.</a:t>
            </a:r>
          </a:p>
        </p:txBody>
      </p:sp>
    </p:spTree>
    <p:extLst>
      <p:ext uri="{BB962C8B-B14F-4D97-AF65-F5344CB8AC3E}">
        <p14:creationId xmlns:p14="http://schemas.microsoft.com/office/powerpoint/2010/main" val="1577741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jQuery </a:t>
            </a:r>
            <a:r>
              <a:rPr lang="ru-RU" sz="6000" dirty="0" smtClean="0"/>
              <a:t>плагины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16881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550421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jQuery</a:t>
            </a:r>
            <a:r>
              <a:rPr lang="en-US" sz="3200" b="1" dirty="0"/>
              <a:t> – </a:t>
            </a:r>
            <a:r>
              <a:rPr lang="ru-RU" sz="3200" b="1" dirty="0"/>
              <a:t>самая популярная </a:t>
            </a:r>
            <a:r>
              <a:rPr lang="en-US" sz="3200" b="1" dirty="0"/>
              <a:t>JS</a:t>
            </a:r>
            <a:r>
              <a:rPr lang="ru-RU" sz="3200" b="1" dirty="0"/>
              <a:t> библиотека 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54583" y="1826821"/>
            <a:ext cx="8050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JavaScript </a:t>
            </a:r>
            <a:r>
              <a:rPr lang="ru-RU" sz="2800" i="1" dirty="0" err="1"/>
              <a:t>бибилотеки</a:t>
            </a:r>
            <a:r>
              <a:rPr lang="ru-RU" sz="2800" i="1" dirty="0"/>
              <a:t> обычно представлены внешним подключаемым файлом с кодом.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4584" y="3356992"/>
            <a:ext cx="80506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Файл можно скачать и хранить рядом с другими файлами </a:t>
            </a:r>
            <a:r>
              <a:rPr lang="ru-RU" sz="2800" i="1" dirty="0" smtClean="0"/>
              <a:t>своего сайта, или подключить ссылкой на сайт разработчиков </a:t>
            </a:r>
            <a:r>
              <a:rPr lang="en-US" sz="2800" i="1" dirty="0" smtClean="0"/>
              <a:t>jQuery.</a:t>
            </a:r>
            <a:endParaRPr lang="ru-RU" sz="2800" i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107545" y="5373216"/>
            <a:ext cx="50729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hlinkClick r:id="rId2"/>
              </a:rPr>
              <a:t>https://code.jquery.com</a:t>
            </a:r>
            <a:r>
              <a:rPr lang="ru-RU" sz="3600" b="1" dirty="0" smtClean="0">
                <a:hlinkClick r:id="rId2"/>
              </a:rPr>
              <a:t>/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1924681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5383" y="26064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jQuery</a:t>
            </a:r>
            <a:r>
              <a:rPr lang="ru-RU" sz="2800" b="1" dirty="0" smtClean="0"/>
              <a:t> </a:t>
            </a:r>
            <a:r>
              <a:rPr lang="en-US" sz="2800" b="1" dirty="0" smtClean="0"/>
              <a:t>UI – </a:t>
            </a:r>
            <a:r>
              <a:rPr lang="ru-RU" sz="2800" b="1" dirty="0" smtClean="0"/>
              <a:t>набор элементов ввода</a:t>
            </a:r>
            <a:endParaRPr lang="ru-RU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907704" y="5883369"/>
            <a:ext cx="5920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jQuery </a:t>
            </a:r>
            <a:r>
              <a:rPr lang="ru-RU" sz="2000" i="1" dirty="0" smtClean="0"/>
              <a:t>плагином называют </a:t>
            </a:r>
            <a:r>
              <a:rPr lang="en-US" sz="2000" i="1" dirty="0" smtClean="0"/>
              <a:t>JavaScript </a:t>
            </a:r>
            <a:r>
              <a:rPr lang="ru-RU" sz="2000" i="1" dirty="0" smtClean="0"/>
              <a:t>библиотеку которой для работы нужна </a:t>
            </a:r>
            <a:r>
              <a:rPr lang="en-US" sz="2000" i="1" dirty="0" smtClean="0"/>
              <a:t>jQuery.</a:t>
            </a:r>
            <a:endParaRPr lang="ru-RU" sz="2000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137639"/>
            <a:ext cx="5490812" cy="3235127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7" name="Прямоугольник 6"/>
          <p:cNvSpPr/>
          <p:nvPr/>
        </p:nvSpPr>
        <p:spPr>
          <a:xfrm>
            <a:off x="2771800" y="4773608"/>
            <a:ext cx="395056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hlinkClick r:id="rId3"/>
              </a:rPr>
              <a:t>https://jqueryui.com</a:t>
            </a:r>
            <a:r>
              <a:rPr lang="ru-RU" sz="3200" b="1" dirty="0" smtClean="0">
                <a:hlinkClick r:id="rId3"/>
              </a:rPr>
              <a:t>/</a:t>
            </a:r>
            <a:endParaRPr lang="en-US" sz="3200" b="1" dirty="0" smtClean="0"/>
          </a:p>
          <a:p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911518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Документация по </a:t>
            </a:r>
            <a:r>
              <a:rPr lang="en-US" sz="6000" dirty="0"/>
              <a:t>jQuery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1132583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476672"/>
            <a:ext cx="6876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/>
              <a:t>jQuery</a:t>
            </a:r>
            <a:r>
              <a:rPr lang="en-US" sz="3200" b="1" dirty="0"/>
              <a:t> – </a:t>
            </a:r>
            <a:r>
              <a:rPr lang="ru-RU" sz="3200" b="1" dirty="0"/>
              <a:t>спецэффекты в одну строчку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941736" y="5067761"/>
            <a:ext cx="3840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hlinkClick r:id="rId2"/>
              </a:rPr>
              <a:t>https://jquery.com</a:t>
            </a:r>
            <a:endParaRPr lang="ru-RU" sz="3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1428234"/>
            <a:ext cx="5332925" cy="3368918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2" name="Прямоугольник 1"/>
          <p:cNvSpPr/>
          <p:nvPr/>
        </p:nvSpPr>
        <p:spPr>
          <a:xfrm>
            <a:off x="2811956" y="5714092"/>
            <a:ext cx="4100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hlinkClick r:id="rId4"/>
              </a:rPr>
              <a:t>http://jquerybook.ru/api</a:t>
            </a:r>
            <a:r>
              <a:rPr lang="ru-RU" sz="2800" b="1" dirty="0" smtClean="0">
                <a:hlinkClick r:id="rId4"/>
              </a:rPr>
              <a:t>/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490166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3833" y="332656"/>
            <a:ext cx="2996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/>
              <a:t>Книга по </a:t>
            </a:r>
            <a:r>
              <a:rPr lang="en-US" sz="3200" b="1" dirty="0" smtClean="0"/>
              <a:t>jQuery</a:t>
            </a:r>
            <a:endParaRPr lang="ru-RU" sz="3200" b="1" dirty="0"/>
          </a:p>
        </p:txBody>
      </p:sp>
      <p:pic>
        <p:nvPicPr>
          <p:cNvPr id="1026" name="Picture 2" descr="https://files.books.ru/pic/827001-828000/827253/000827253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016" y="1124744"/>
            <a:ext cx="3531968" cy="5013599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21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188640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i="1" dirty="0"/>
              <a:t>Цели стоящие перед </a:t>
            </a:r>
            <a:r>
              <a:rPr lang="en-US" sz="2800" b="1" i="1" dirty="0" err="1"/>
              <a:t>jQuery</a:t>
            </a:r>
            <a:endParaRPr lang="ru-RU" sz="28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1414517"/>
            <a:ext cx="7560840" cy="5847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ru-RU" sz="3200" b="1" i="1" dirty="0" err="1" smtClean="0"/>
              <a:t>Кроссбраузерность</a:t>
            </a:r>
            <a:endParaRPr lang="ru-RU" sz="32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2276872"/>
            <a:ext cx="7560840" cy="138499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/>
              <a:t>Поиск элементов в дереве документа, манипуляция ими и их свойствами, работа с </a:t>
            </a:r>
            <a:r>
              <a:rPr lang="ru-RU" sz="2800" i="1" dirty="0" smtClean="0"/>
              <a:t>событиями</a:t>
            </a:r>
            <a:endParaRPr lang="ru-RU" sz="28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4581128"/>
            <a:ext cx="7560840" cy="52322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ru-RU" sz="2800" i="1" dirty="0"/>
              <a:t>Спецэффекты</a:t>
            </a:r>
            <a:r>
              <a:rPr lang="en-US" sz="2800" i="1" dirty="0"/>
              <a:t> (</a:t>
            </a:r>
            <a:r>
              <a:rPr lang="ru-RU" sz="2800" i="1" dirty="0"/>
              <a:t>анимация</a:t>
            </a:r>
            <a:r>
              <a:rPr lang="en-US" sz="2800" i="1" dirty="0" smtClean="0"/>
              <a:t>)</a:t>
            </a:r>
            <a:endParaRPr lang="ru-RU" sz="28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3861048"/>
            <a:ext cx="7560840" cy="52322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/>
              <a:t>AJAX</a:t>
            </a:r>
            <a:r>
              <a:rPr lang="ru-RU" sz="2800" i="1" dirty="0"/>
              <a:t> (асинхронная загрузка/выгрузка данных</a:t>
            </a:r>
            <a:r>
              <a:rPr lang="ru-RU" sz="2800" i="1" dirty="0" smtClean="0"/>
              <a:t>) 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252674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/>
              <a:t>Как использовать </a:t>
            </a:r>
            <a:r>
              <a:rPr lang="en-US" sz="6000" dirty="0"/>
              <a:t>jQuery</a:t>
            </a:r>
            <a:endParaRPr lang="uk-UA" sz="6000" dirty="0"/>
          </a:p>
        </p:txBody>
      </p:sp>
    </p:spTree>
    <p:extLst>
      <p:ext uri="{BB962C8B-B14F-4D97-AF65-F5344CB8AC3E}">
        <p14:creationId xmlns:p14="http://schemas.microsoft.com/office/powerpoint/2010/main" val="217523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7255" y="4149080"/>
            <a:ext cx="1196410" cy="117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Прямоугольник 1"/>
          <p:cNvSpPr/>
          <p:nvPr/>
        </p:nvSpPr>
        <p:spPr>
          <a:xfrm>
            <a:off x="899592" y="6074132"/>
            <a:ext cx="6549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hlinkClick r:id="rId3"/>
              </a:rPr>
              <a:t>http://</a:t>
            </a:r>
            <a:r>
              <a:rPr lang="ru-RU" sz="2800" b="1" dirty="0" smtClean="0">
                <a:hlinkClick r:id="rId3"/>
              </a:rPr>
              <a:t>files.courses.dp.ua/js/08/ex01.html</a:t>
            </a:r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08629" y="5693186"/>
            <a:ext cx="3951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 smtClean="0"/>
              <a:t>Скопируйте заготовку по адресу:</a:t>
            </a:r>
            <a:endParaRPr lang="ru-RU" sz="2000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620688"/>
            <a:ext cx="5954837" cy="3384376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3255" y="1343661"/>
            <a:ext cx="3786672" cy="4159052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26621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188640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Как использовать </a:t>
            </a:r>
            <a:r>
              <a:rPr lang="en-US" sz="4000" b="1" dirty="0" err="1"/>
              <a:t>jQuery</a:t>
            </a:r>
            <a:endParaRPr lang="ru-RU" sz="40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555776" y="1136938"/>
            <a:ext cx="4334135" cy="707886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wrap="none">
            <a:spAutoFit/>
          </a:bodyPr>
          <a:lstStyle/>
          <a:p>
            <a:r>
              <a:rPr lang="en-US" sz="4000" dirty="0"/>
              <a:t> </a:t>
            </a:r>
            <a:r>
              <a:rPr lang="en-US" sz="4000" b="1" dirty="0"/>
              <a:t>$(</a:t>
            </a:r>
            <a:r>
              <a:rPr lang="en-US" sz="4000" b="1" i="1" dirty="0"/>
              <a:t>selector</a:t>
            </a:r>
            <a:r>
              <a:rPr lang="en-US" sz="4000" b="1" dirty="0"/>
              <a:t>).</a:t>
            </a:r>
            <a:r>
              <a:rPr lang="en-US" sz="4000" b="1" i="1" dirty="0"/>
              <a:t>action</a:t>
            </a:r>
            <a:r>
              <a:rPr lang="en-US" sz="4000" b="1" dirty="0"/>
              <a:t>()</a:t>
            </a:r>
            <a:endParaRPr lang="ru-RU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755576" y="2276872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$()</a:t>
            </a:r>
            <a:r>
              <a:rPr lang="en-US" sz="2400" i="1" dirty="0"/>
              <a:t> – </a:t>
            </a:r>
            <a:r>
              <a:rPr lang="ru-RU" sz="2400" i="1" dirty="0"/>
              <a:t>главная (и по сути единственная) функция в библиотеке;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5576" y="3284984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selector</a:t>
            </a:r>
            <a:r>
              <a:rPr lang="en-US" sz="2400" i="1" dirty="0"/>
              <a:t> –</a:t>
            </a:r>
            <a:r>
              <a:rPr lang="uk-UA" sz="2400" i="1" dirty="0"/>
              <a:t> </a:t>
            </a:r>
            <a:r>
              <a:rPr lang="en-US" sz="2400" i="1" dirty="0" err="1"/>
              <a:t>css</a:t>
            </a:r>
            <a:r>
              <a:rPr lang="ru-RU" sz="2400" i="1" dirty="0"/>
              <a:t>-селектор, для выборки элемента, или можно сразу передать объект-тег (из дерева документа);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5576" y="4604935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action()</a:t>
            </a:r>
            <a:r>
              <a:rPr lang="en-US" sz="2400" i="1" dirty="0"/>
              <a:t> –</a:t>
            </a:r>
            <a:r>
              <a:rPr lang="uk-UA" sz="2400" i="1" dirty="0"/>
              <a:t> </a:t>
            </a:r>
            <a:r>
              <a:rPr lang="ru-RU" sz="2400" i="1" dirty="0"/>
              <a:t>какое-либо действие над найденным элементом (если элементов много, то действие примениться к каждому в этой коллекции).</a:t>
            </a:r>
          </a:p>
        </p:txBody>
      </p:sp>
    </p:spTree>
    <p:extLst>
      <p:ext uri="{BB962C8B-B14F-4D97-AF65-F5344CB8AC3E}">
        <p14:creationId xmlns:p14="http://schemas.microsoft.com/office/powerpoint/2010/main" val="190059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60" y="188640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Как использовать </a:t>
            </a:r>
            <a:r>
              <a:rPr lang="en-US" sz="3600" b="1" dirty="0" err="1"/>
              <a:t>jQuery</a:t>
            </a:r>
            <a:endParaRPr lang="ru-RU" sz="36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67544" y="1268760"/>
            <a:ext cx="8280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$("p").hide()</a:t>
            </a:r>
            <a:r>
              <a:rPr lang="ru-RU" sz="2400" b="1" i="1" dirty="0"/>
              <a:t> </a:t>
            </a:r>
            <a:r>
              <a:rPr lang="en-US" sz="2400" i="1" dirty="0"/>
              <a:t>– </a:t>
            </a:r>
            <a:r>
              <a:rPr lang="ru-RU" sz="2400" i="1" dirty="0"/>
              <a:t>выбрать все теги </a:t>
            </a:r>
            <a:r>
              <a:rPr lang="en-US" sz="2400" b="1" i="1" dirty="0"/>
              <a:t>p</a:t>
            </a:r>
            <a:r>
              <a:rPr lang="en-US" sz="2400" i="1" dirty="0"/>
              <a:t> </a:t>
            </a:r>
            <a:r>
              <a:rPr lang="ru-RU" sz="2400" i="1" dirty="0"/>
              <a:t>и скрыть каждый из них;</a:t>
            </a:r>
            <a:endParaRPr lang="en-US" sz="2400" i="1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67544" y="2021939"/>
            <a:ext cx="82809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$(".test“). append(“ YAHOO”) </a:t>
            </a:r>
            <a:r>
              <a:rPr lang="en-US" sz="2400" i="1" dirty="0"/>
              <a:t>–</a:t>
            </a:r>
            <a:r>
              <a:rPr lang="ru-RU" sz="2400" i="1" dirty="0"/>
              <a:t> выбрать все теги с классом </a:t>
            </a:r>
            <a:r>
              <a:rPr lang="en-US" sz="2400" i="1" dirty="0"/>
              <a:t>“</a:t>
            </a:r>
            <a:r>
              <a:rPr lang="en-US" sz="2400" b="1" i="1" dirty="0"/>
              <a:t>test</a:t>
            </a:r>
            <a:r>
              <a:rPr lang="en-US" sz="2400" i="1" dirty="0"/>
              <a:t>” </a:t>
            </a:r>
            <a:r>
              <a:rPr lang="ru-RU" sz="2400" i="1" dirty="0"/>
              <a:t>и добавить в каждый из них слово </a:t>
            </a:r>
            <a:r>
              <a:rPr lang="en-US" sz="2400" i="1" dirty="0"/>
              <a:t>“YAHOO”</a:t>
            </a:r>
            <a:r>
              <a:rPr lang="ru-RU" sz="2400" i="1" dirty="0"/>
              <a:t>;</a:t>
            </a:r>
            <a:endParaRPr lang="en-US" sz="2400" i="1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539552" y="3212976"/>
            <a:ext cx="8208911" cy="1200329"/>
          </a:xfrm>
          <a:prstGeom prst="rect">
            <a:avLst/>
          </a:prstGeom>
          <a:ln w="28575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b="1" i="1" dirty="0"/>
              <a:t>$(function(){ … }); </a:t>
            </a:r>
            <a:r>
              <a:rPr lang="en-US" sz="2400" i="1" dirty="0"/>
              <a:t>– </a:t>
            </a:r>
            <a:r>
              <a:rPr lang="ru-RU" sz="2400" i="1" dirty="0"/>
              <a:t>выполнить</a:t>
            </a:r>
            <a:r>
              <a:rPr lang="en-US" sz="2400" i="1" dirty="0"/>
              <a:t> </a:t>
            </a:r>
            <a:r>
              <a:rPr lang="ru-RU" sz="2400" i="1" dirty="0"/>
              <a:t>описываемую функцию после загрузки документа, аналог подписки на событие </a:t>
            </a:r>
            <a:r>
              <a:rPr lang="en-US" sz="2400" b="1" i="1" dirty="0" err="1"/>
              <a:t>window.onload</a:t>
            </a:r>
            <a:r>
              <a:rPr lang="ru-RU" sz="2400" i="1" dirty="0"/>
              <a:t>;</a:t>
            </a:r>
            <a:endParaRPr lang="en-US" sz="2400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4725144"/>
            <a:ext cx="8208911" cy="1200329"/>
          </a:xfrm>
          <a:prstGeom prst="rect">
            <a:avLst/>
          </a:prstGeom>
          <a:ln w="285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b="1" i="1" dirty="0" smtClean="0"/>
              <a:t>$(</a:t>
            </a:r>
            <a:r>
              <a:rPr lang="en-US" sz="2400" b="1" i="1" dirty="0" err="1" smtClean="0"/>
              <a:t>document.querySelector</a:t>
            </a:r>
            <a:r>
              <a:rPr lang="en-US" sz="2400" b="1" i="1" dirty="0" smtClean="0"/>
              <a:t>(.</a:t>
            </a:r>
            <a:r>
              <a:rPr lang="en-US" sz="2400" b="1" i="1" dirty="0" err="1" smtClean="0"/>
              <a:t>abc</a:t>
            </a:r>
            <a:r>
              <a:rPr lang="en-US" sz="2400" b="1" i="1" dirty="0" smtClean="0"/>
              <a:t>)); </a:t>
            </a:r>
            <a:r>
              <a:rPr lang="en-US" sz="2400" i="1" dirty="0"/>
              <a:t>– </a:t>
            </a:r>
            <a:r>
              <a:rPr lang="ru-RU" sz="2400" i="1" dirty="0" smtClean="0"/>
              <a:t>обернёт переданный  элемент всеми методами которые несёт в своём составе </a:t>
            </a:r>
            <a:r>
              <a:rPr lang="en-US" sz="2400" i="1" dirty="0" smtClean="0"/>
              <a:t>jQuery</a:t>
            </a:r>
            <a:r>
              <a:rPr lang="ru-RU" sz="2400" i="1" dirty="0" smtClean="0"/>
              <a:t>;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4120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56818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/>
              <a:t>jQuery</a:t>
            </a:r>
            <a:r>
              <a:rPr lang="en-US" sz="4000" b="1" dirty="0"/>
              <a:t> </a:t>
            </a:r>
            <a:r>
              <a:rPr lang="ru-RU" sz="4000" b="1" dirty="0"/>
              <a:t>и события</a:t>
            </a:r>
            <a:endParaRPr lang="ru-RU" sz="4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4353" y="1484784"/>
            <a:ext cx="7218047" cy="216024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99592" y="3861048"/>
            <a:ext cx="7272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Подписка на события в </a:t>
            </a:r>
            <a:r>
              <a:rPr lang="en-US" sz="2400" i="1" dirty="0" err="1"/>
              <a:t>jQuery</a:t>
            </a:r>
            <a:r>
              <a:rPr lang="en-US" sz="2400" i="1" dirty="0"/>
              <a:t> </a:t>
            </a:r>
            <a:r>
              <a:rPr lang="ru-RU" sz="2400" i="1" dirty="0"/>
              <a:t>осуществляется методом </a:t>
            </a:r>
            <a:r>
              <a:rPr lang="ru-RU" sz="2400" b="1" i="1" dirty="0"/>
              <a:t>.</a:t>
            </a:r>
            <a:r>
              <a:rPr lang="en-US" sz="2400" b="1" i="1" dirty="0"/>
              <a:t>on()</a:t>
            </a:r>
            <a:r>
              <a:rPr lang="ru-RU" sz="2400" i="1" dirty="0"/>
              <a:t>, которому передаётся имя события, и функция-обработчик. Если по селектору нашлось более одного элемента, то для каждого из них будет «оформлена» подписка.</a:t>
            </a:r>
            <a:r>
              <a:rPr lang="en-US" sz="2400" i="1" dirty="0"/>
              <a:t> </a:t>
            </a:r>
            <a:r>
              <a:rPr lang="ru-RU" sz="2400" i="1" dirty="0"/>
              <a:t>Для того, чтобы отписаться от события есть метод </a:t>
            </a:r>
            <a:r>
              <a:rPr lang="en-US" sz="2400" b="1" i="1" dirty="0"/>
              <a:t>.off()</a:t>
            </a:r>
            <a:r>
              <a:rPr lang="en-US" sz="2400" i="1" dirty="0"/>
              <a:t>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854897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8316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9AA22-90B4-448C-8B6B-C699140D38B9}" type="slidenum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uk-UA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116632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/>
              <a:t>jQuery</a:t>
            </a:r>
            <a:r>
              <a:rPr lang="en-US" sz="3600" b="1" dirty="0"/>
              <a:t> </a:t>
            </a:r>
            <a:r>
              <a:rPr lang="ru-RU" sz="3600" b="1" dirty="0"/>
              <a:t>и содержимое тегов</a:t>
            </a:r>
            <a:endParaRPr lang="ru-RU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980728"/>
            <a:ext cx="4076700" cy="85725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39552" y="213285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.text()</a:t>
            </a:r>
            <a:r>
              <a:rPr lang="ru-RU" sz="2400" b="1" i="1" dirty="0"/>
              <a:t> </a:t>
            </a:r>
            <a:r>
              <a:rPr lang="ru-RU" sz="2400" i="1" dirty="0"/>
              <a:t>– считывает или задёт текстовое содержимое тега (аналог </a:t>
            </a:r>
            <a:r>
              <a:rPr lang="en-US" sz="2400" i="1" dirty="0" err="1" smtClean="0"/>
              <a:t>innerHTML</a:t>
            </a:r>
            <a:r>
              <a:rPr lang="ru-RU" sz="2400" i="1" dirty="0" smtClean="0"/>
              <a:t>, </a:t>
            </a:r>
            <a:r>
              <a:rPr lang="ru-RU" sz="2400" i="1" dirty="0"/>
              <a:t>но с удалением всех внутренних тегов)</a:t>
            </a:r>
            <a:r>
              <a:rPr lang="en-US" sz="2400" i="1" dirty="0"/>
              <a:t>;</a:t>
            </a:r>
            <a:endParaRPr lang="ru-RU" sz="2400" i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3450704"/>
            <a:ext cx="5124450" cy="914400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39552" y="4604935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.html()</a:t>
            </a:r>
            <a:r>
              <a:rPr lang="ru-RU" sz="2400" b="1" i="1" dirty="0"/>
              <a:t> </a:t>
            </a:r>
            <a:r>
              <a:rPr lang="ru-RU" sz="2400" i="1" dirty="0"/>
              <a:t>– считывает или задёт содержимое тега (аналог </a:t>
            </a:r>
            <a:r>
              <a:rPr lang="en-US" sz="2400" i="1" dirty="0" err="1"/>
              <a:t>innerHTML</a:t>
            </a:r>
            <a:r>
              <a:rPr lang="ru-RU" sz="2400" i="1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169742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7595</TotalTime>
  <Words>664</Words>
  <Application>Microsoft Office PowerPoint</Application>
  <PresentationFormat>Экран (4:3)</PresentationFormat>
  <Paragraphs>83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6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user</cp:lastModifiedBy>
  <cp:revision>1027</cp:revision>
  <dcterms:created xsi:type="dcterms:W3CDTF">2014-11-20T09:08:59Z</dcterms:created>
  <dcterms:modified xsi:type="dcterms:W3CDTF">2017-11-19T16:24:33Z</dcterms:modified>
</cp:coreProperties>
</file>