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80" r:id="rId4"/>
    <p:sldId id="273" r:id="rId5"/>
    <p:sldId id="276" r:id="rId6"/>
    <p:sldId id="258" r:id="rId7"/>
    <p:sldId id="281" r:id="rId8"/>
    <p:sldId id="283" r:id="rId9"/>
    <p:sldId id="293" r:id="rId10"/>
    <p:sldId id="291" r:id="rId11"/>
    <p:sldId id="282" r:id="rId12"/>
    <p:sldId id="289" r:id="rId13"/>
    <p:sldId id="286" r:id="rId14"/>
    <p:sldId id="290" r:id="rId15"/>
    <p:sldId id="29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AEA"/>
    <a:srgbClr val="DFDF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577" autoAdjust="0"/>
    <p:restoredTop sz="94660"/>
  </p:normalViewPr>
  <p:slideViewPr>
    <p:cSldViewPr snapToGrid="0">
      <p:cViewPr varScale="1">
        <p:scale>
          <a:sx n="70" d="100"/>
          <a:sy n="70" d="100"/>
        </p:scale>
        <p:origin x="100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0D20F6-0D8A-4F67-8CBC-E1EA5FF48CD5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BC1DCD-FEC8-44F3-A459-5F788D923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0214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Hello Everyone, I am Bibek Upadhayay. I am a Computer Science Graduate student. I am to present our project “AI News By AI”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BC1DCD-FEC8-44F3-A459-5F788D923FB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9922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BC1DCD-FEC8-44F3-A459-5F788D923FB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5796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BC1DCD-FEC8-44F3-A459-5F788D923FB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5563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D4AB7-9395-4F82-8BCF-3F3DFC73AA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6BBC21-FD8F-4DF7-B9CA-DAD4A37930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1223A8-70EA-42F8-8C71-E4CA05C61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2A6DF-E29E-4323-B3C5-ADACFF0C73B6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D588C3-57FD-43E1-8A69-0E9ADE15B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07AC42-E52D-4B7B-A0E9-F0DBFDB61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CBBBF-FE0D-489E-B8CC-56C17EDAD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641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C2566-BA22-4BC5-A8E7-9CF2766F8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06B16C-BD0B-456B-ADBC-0D1BE82869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E2A74B-579F-46B2-9F17-F34653329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2A6DF-E29E-4323-B3C5-ADACFF0C73B6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D83817-9574-4C0E-B6A4-43812EE4D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2F1147-4134-45B9-B5AD-3B9870824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CBBBF-FE0D-489E-B8CC-56C17EDAD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371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2C1F32-3304-4B09-9944-FE1DB0AB4E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029F1-A85E-4E79-A73F-53C8170686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8100C4-2C7D-4E11-B6B3-53C1E6803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2A6DF-E29E-4323-B3C5-ADACFF0C73B6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947454-10E2-45FD-B176-510606897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93C383-BB38-4E8C-BB1F-CD9D1A01A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CBBBF-FE0D-489E-B8CC-56C17EDAD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785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91A1F-2483-42AF-93E9-EEE88AFD1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BA483-2D23-407A-8386-C48A5967C7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1EE9D2-4A94-4720-8AD5-2FBA4E535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2A6DF-E29E-4323-B3C5-ADACFF0C73B6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76CF93-FA45-4747-BC2C-A7C76FD89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16C8DE-E2BE-40C6-A8B2-A06A00A15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CBBBF-FE0D-489E-B8CC-56C17EDAD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730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C4C38-6C5B-4DB8-B607-73F233B6C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1294DD-B3AF-49BA-8FA5-B3F0A68105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E3F768-EBB8-4DB5-8DA6-897EF65D6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2A6DF-E29E-4323-B3C5-ADACFF0C73B6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21AB2C-78CF-4DB5-A82D-BA2D28827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DF9A4-B06A-4F64-8031-11D857039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CBBBF-FE0D-489E-B8CC-56C17EDAD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82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34634-E78C-45A3-A05D-57CBE6229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F2E61C-ADD0-4DAA-900F-9B13A24698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5968F4-C58A-4A6B-8399-D8282DDCA7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2559F5-B1B3-4738-82C5-2611415A4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2A6DF-E29E-4323-B3C5-ADACFF0C73B6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C9A1EB-82C5-4E21-81B4-B8DB7684A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5A3F7E-CDF4-415A-9C56-C176E21AB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CBBBF-FE0D-489E-B8CC-56C17EDAD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363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0C157-4A6C-4932-848B-377135A91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FB0F43-EB7F-40C3-BFA3-975746FEA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01DB7C-5ADD-428F-9772-223FBEA86F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50C711-9035-4E54-B82F-A4614D294E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83DEFE-0727-481F-8097-466744CB10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2E8A04-065E-4563-BE69-E8C287CA1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2A6DF-E29E-4323-B3C5-ADACFF0C73B6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95BC5F-A46B-4CA9-9A2D-8CA1EFD43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B06097-FBBC-4A7F-A114-1396FE226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CBBBF-FE0D-489E-B8CC-56C17EDAD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288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F583D-E692-4A68-A455-758007F4C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75B736-C8D3-4644-BA80-C64371410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2A6DF-E29E-4323-B3C5-ADACFF0C73B6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C6DE2-0C48-4958-A5C3-72E650E8E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F9AB0F-B960-4113-957C-CFB690192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CBBBF-FE0D-489E-B8CC-56C17EDAD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44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947815-17EF-4940-B6D5-0F09681BF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2A6DF-E29E-4323-B3C5-ADACFF0C73B6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999DC6-E1FA-4833-913C-564CC561E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65A1A8-97F3-4FB6-92B8-6CAA231E2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CBBBF-FE0D-489E-B8CC-56C17EDAD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757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27192-2EFE-4FB5-B490-035903BFF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5E7B15-D5E3-48C7-A07C-B1202F5490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7B077F-7864-4AE8-80E5-0FA5DCC5F5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628603-4304-48E4-BCE9-D3E65FA5B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2A6DF-E29E-4323-B3C5-ADACFF0C73B6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50C43B-0ECA-400C-AE58-AF2489639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6C6DFC-1980-4749-9B2D-7CDDB7380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CBBBF-FE0D-489E-B8CC-56C17EDAD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931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12B80-8B05-43CF-8A83-C82916719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76E325-E053-4B0F-BBA6-6B9885D22C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9D9885-E491-41C5-9A8E-DB3BF5527D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47D936-D49E-44C9-AE9B-E20612CE9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2A6DF-E29E-4323-B3C5-ADACFF0C73B6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0D2C22-C908-40D5-92F6-3C952659D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5922A7-0062-4732-940D-B8DBE347F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CBBBF-FE0D-489E-B8CC-56C17EDAD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56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3CFE41-CE68-433B-AA04-43A93A990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CDA5C4-20A0-4DC9-987E-A5E50E8560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357C3-8AC1-467F-94DA-3A504D9691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92A6DF-E29E-4323-B3C5-ADACFF0C73B6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A1020-B3E8-4C76-9B80-4713D74096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FF6EB7-1C4D-4FC9-9B6D-B23BB3DD50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1CBBBF-FE0D-489E-B8CC-56C17EDAD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681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167.99.234.149/ai-news/feed.xml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167.99.234.149/ai-news/podcast-episodes/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podcasts.apple.com/us/podcast/ai-news-daily/id1491115711" TargetMode="Externa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artificialintelligence-news.com/feed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5E90CA4-DE26-4E5B-BC11-5E94604ECB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4892" y="2150741"/>
            <a:ext cx="795061" cy="694279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8558B9A1-A2BE-4E4C-8B7C-96AAADBA2053}"/>
              </a:ext>
            </a:extLst>
          </p:cNvPr>
          <p:cNvGrpSpPr/>
          <p:nvPr/>
        </p:nvGrpSpPr>
        <p:grpSpPr>
          <a:xfrm>
            <a:off x="3606199" y="1167182"/>
            <a:ext cx="4812446" cy="3721343"/>
            <a:chOff x="3592551" y="1182849"/>
            <a:chExt cx="4812446" cy="3721343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C15B6FA-4F01-4DE1-B996-57DB5E131C2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42852" y="1182849"/>
              <a:ext cx="2878999" cy="2629417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FC9725A-2C6A-4403-8388-04760418F0F4}"/>
                </a:ext>
              </a:extLst>
            </p:cNvPr>
            <p:cNvSpPr txBox="1"/>
            <p:nvPr/>
          </p:nvSpPr>
          <p:spPr>
            <a:xfrm>
              <a:off x="3592551" y="3916411"/>
              <a:ext cx="4812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latin typeface="Roboto" panose="02000000000000000000" pitchFamily="2" charset="0"/>
                  <a:ea typeface="Roboto" panose="02000000000000000000" pitchFamily="2" charset="0"/>
                </a:rPr>
                <a:t>Automated Podcast Generation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98E1B98-8385-41DC-95A6-E3D42AC961A2}"/>
                </a:ext>
              </a:extLst>
            </p:cNvPr>
            <p:cNvSpPr txBox="1"/>
            <p:nvPr/>
          </p:nvSpPr>
          <p:spPr>
            <a:xfrm>
              <a:off x="4443878" y="4565638"/>
              <a:ext cx="38047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600" b="1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51AF7B7-FB14-4D15-8948-182E9E5C8F8B}"/>
              </a:ext>
            </a:extLst>
          </p:cNvPr>
          <p:cNvCxnSpPr>
            <a:cxnSpLocks/>
          </p:cNvCxnSpPr>
          <p:nvPr/>
        </p:nvCxnSpPr>
        <p:spPr>
          <a:xfrm flipV="1">
            <a:off x="5090183" y="4425378"/>
            <a:ext cx="1788072" cy="20973"/>
          </a:xfrm>
          <a:prstGeom prst="line">
            <a:avLst/>
          </a:prstGeom>
          <a:ln w="698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B92545BB-C837-4896-85C1-41B2FCFA5BA2}"/>
              </a:ext>
            </a:extLst>
          </p:cNvPr>
          <p:cNvSpPr/>
          <p:nvPr/>
        </p:nvSpPr>
        <p:spPr>
          <a:xfrm>
            <a:off x="-111781" y="5023479"/>
            <a:ext cx="699003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Submitted to:</a:t>
            </a:r>
            <a:b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</a:br>
            <a:b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</a:rPr>
              <a:t>Dr. Vahid </a:t>
            </a:r>
            <a:r>
              <a:rPr lang="en-US" b="1" dirty="0" err="1">
                <a:latin typeface="Roboto" panose="02000000000000000000" pitchFamily="2" charset="0"/>
                <a:ea typeface="Roboto" panose="02000000000000000000" pitchFamily="2" charset="0"/>
              </a:rPr>
              <a:t>Behzadan</a:t>
            </a:r>
            <a:b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Assistant Professor of Computer Science and Data Science</a:t>
            </a:r>
            <a:b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University of New Haven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9F074CC-D548-4C29-8A88-12C614730615}"/>
              </a:ext>
            </a:extLst>
          </p:cNvPr>
          <p:cNvSpPr txBox="1"/>
          <p:nvPr/>
        </p:nvSpPr>
        <p:spPr>
          <a:xfrm>
            <a:off x="6981466" y="5023479"/>
            <a:ext cx="54764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Submitted by:</a:t>
            </a:r>
            <a:b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</a:b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ctr"/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</a:rPr>
              <a:t>Bibek Upadhayay</a:t>
            </a:r>
            <a:b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bupad1@unh.Newhaven.edu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56F666-6559-4B6A-A829-4BE6A9415CBD}"/>
              </a:ext>
            </a:extLst>
          </p:cNvPr>
          <p:cNvSpPr txBox="1"/>
          <p:nvPr/>
        </p:nvSpPr>
        <p:spPr>
          <a:xfrm>
            <a:off x="1978925" y="99942"/>
            <a:ext cx="844796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Roboto" panose="02000000000000000000" pitchFamily="2" charset="0"/>
                <a:ea typeface="Roboto" panose="02000000000000000000" pitchFamily="2" charset="0"/>
              </a:rPr>
              <a:t>Presentation on Final Project of Artificial Intelligence (CSCI-6660-01-S20)</a:t>
            </a:r>
          </a:p>
        </p:txBody>
      </p:sp>
    </p:spTree>
    <p:extLst>
      <p:ext uri="{BB962C8B-B14F-4D97-AF65-F5344CB8AC3E}">
        <p14:creationId xmlns:p14="http://schemas.microsoft.com/office/powerpoint/2010/main" val="38033990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1775E9C-CB84-4E5C-81DE-D2E9EF26645B}"/>
              </a:ext>
            </a:extLst>
          </p:cNvPr>
          <p:cNvSpPr txBox="1"/>
          <p:nvPr/>
        </p:nvSpPr>
        <p:spPr>
          <a:xfrm>
            <a:off x="295804" y="399922"/>
            <a:ext cx="89769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</a:rPr>
              <a:t>For every episode, this code is added in .XML file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6C577F-F1C6-46CE-824E-7225F345B8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0151" y="1349830"/>
            <a:ext cx="7712799" cy="371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456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21BEE2A-6F84-4C3E-8FAB-7672D3E4B0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5982" y="1262762"/>
            <a:ext cx="8004796" cy="467655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01EE4304-1C06-4523-A554-84DF4C131D2E}"/>
              </a:ext>
            </a:extLst>
          </p:cNvPr>
          <p:cNvSpPr txBox="1"/>
          <p:nvPr/>
        </p:nvSpPr>
        <p:spPr>
          <a:xfrm>
            <a:off x="266775" y="298323"/>
            <a:ext cx="89769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</a:rPr>
              <a:t>Files generated after the running the code.</a:t>
            </a:r>
          </a:p>
        </p:txBody>
      </p:sp>
    </p:spTree>
    <p:extLst>
      <p:ext uri="{BB962C8B-B14F-4D97-AF65-F5344CB8AC3E}">
        <p14:creationId xmlns:p14="http://schemas.microsoft.com/office/powerpoint/2010/main" val="528674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1775E9C-CB84-4E5C-81DE-D2E9EF26645B}"/>
              </a:ext>
            </a:extLst>
          </p:cNvPr>
          <p:cNvSpPr txBox="1"/>
          <p:nvPr/>
        </p:nvSpPr>
        <p:spPr>
          <a:xfrm>
            <a:off x="295804" y="399922"/>
            <a:ext cx="89769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</a:rPr>
              <a:t>.XML files updated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394880-5A56-4745-93E8-4B7062091C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962" y="1533525"/>
            <a:ext cx="9744075" cy="37909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A2BA015-3EF5-478D-B27A-D5880A0DC4B0}"/>
              </a:ext>
            </a:extLst>
          </p:cNvPr>
          <p:cNvSpPr txBox="1"/>
          <p:nvPr/>
        </p:nvSpPr>
        <p:spPr>
          <a:xfrm>
            <a:off x="1021518" y="5934858"/>
            <a:ext cx="89769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hlinkClick r:id="rId3"/>
              </a:rPr>
              <a:t>http://167.99.234.149/ai-news/feed.xml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5542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1775E9C-CB84-4E5C-81DE-D2E9EF26645B}"/>
              </a:ext>
            </a:extLst>
          </p:cNvPr>
          <p:cNvSpPr txBox="1"/>
          <p:nvPr/>
        </p:nvSpPr>
        <p:spPr>
          <a:xfrm>
            <a:off x="266775" y="298323"/>
            <a:ext cx="89769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Roboto Light" panose="02000000000000000000" pitchFamily="2" charset="0"/>
                <a:ea typeface="Roboto Light" panose="02000000000000000000" pitchFamily="2" charset="0"/>
              </a:rPr>
              <a:t>Output files generated in the server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E08AC8-4578-4A4B-967C-DFAB704FCB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5226" y="821543"/>
            <a:ext cx="6276975" cy="50863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2628B84-AF07-4C53-B303-D2009EF69094}"/>
              </a:ext>
            </a:extLst>
          </p:cNvPr>
          <p:cNvSpPr txBox="1"/>
          <p:nvPr/>
        </p:nvSpPr>
        <p:spPr>
          <a:xfrm>
            <a:off x="1021518" y="5934858"/>
            <a:ext cx="89769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hlinkClick r:id="rId3"/>
              </a:rPr>
              <a:t>http://167.99.234.149/ai-news/podcast-episodes/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7731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1775E9C-CB84-4E5C-81DE-D2E9EF26645B}"/>
              </a:ext>
            </a:extLst>
          </p:cNvPr>
          <p:cNvSpPr txBox="1"/>
          <p:nvPr/>
        </p:nvSpPr>
        <p:spPr>
          <a:xfrm>
            <a:off x="295804" y="399922"/>
            <a:ext cx="89769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</a:rPr>
              <a:t>iTunes Podcast channel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2BA015-3EF5-478D-B27A-D5880A0DC4B0}"/>
              </a:ext>
            </a:extLst>
          </p:cNvPr>
          <p:cNvSpPr txBox="1"/>
          <p:nvPr/>
        </p:nvSpPr>
        <p:spPr>
          <a:xfrm>
            <a:off x="1021518" y="5934858"/>
            <a:ext cx="89769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hlinkClick r:id="rId2"/>
              </a:rPr>
              <a:t>https://podcasts.apple.com/us/podcast/ai-news-daily/id1491115711</a:t>
            </a:r>
            <a:endParaRPr lang="en-US" sz="24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AAC4B8B-C35E-47D9-A3C8-35EE52148B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3679" y="1094049"/>
            <a:ext cx="8244114" cy="4669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18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1775E9C-CB84-4E5C-81DE-D2E9EF26645B}"/>
              </a:ext>
            </a:extLst>
          </p:cNvPr>
          <p:cNvSpPr txBox="1"/>
          <p:nvPr/>
        </p:nvSpPr>
        <p:spPr>
          <a:xfrm>
            <a:off x="1607548" y="3167390"/>
            <a:ext cx="89769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986619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man sitting on table in front of table wriing on paper">
            <a:extLst>
              <a:ext uri="{FF2B5EF4-FFF2-40B4-BE49-F238E27FC236}">
                <a16:creationId xmlns:a16="http://schemas.microsoft.com/office/drawing/2014/main" id="{DB9A2988-483B-42AE-B35A-BE4345D993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0364" y="3659803"/>
            <a:ext cx="1871271" cy="28069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man wearing quilted black leather jacket">
            <a:extLst>
              <a:ext uri="{FF2B5EF4-FFF2-40B4-BE49-F238E27FC236}">
                <a16:creationId xmlns:a16="http://schemas.microsoft.com/office/drawing/2014/main" id="{E36A1B2C-385D-4D3F-9EAE-5768C3B328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237" y="3891028"/>
            <a:ext cx="3834023" cy="24921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woman wearing black The North Face jacket and white headphones">
            <a:extLst>
              <a:ext uri="{FF2B5EF4-FFF2-40B4-BE49-F238E27FC236}">
                <a16:creationId xmlns:a16="http://schemas.microsoft.com/office/drawing/2014/main" id="{B1CC6EF0-1F5E-4353-92A0-FE9B64087C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740" y="3788758"/>
            <a:ext cx="3834023" cy="25572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7730F99-08AF-4013-95F7-1280F9B54235}"/>
              </a:ext>
            </a:extLst>
          </p:cNvPr>
          <p:cNvSpPr txBox="1"/>
          <p:nvPr/>
        </p:nvSpPr>
        <p:spPr>
          <a:xfrm>
            <a:off x="1537209" y="1104119"/>
            <a:ext cx="1005435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Roboto Light" panose="02000000000000000000" pitchFamily="2" charset="0"/>
                <a:ea typeface="Roboto Light" panose="02000000000000000000" pitchFamily="2" charset="0"/>
              </a:rPr>
              <a:t>More than 51% of US population has listened to Podcast in 2019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Roboto Light" panose="02000000000000000000" pitchFamily="2" charset="0"/>
                <a:ea typeface="Roboto Light" panose="02000000000000000000" pitchFamily="2" charset="0"/>
              </a:rPr>
              <a:t>Only </a:t>
            </a:r>
            <a:r>
              <a:rPr lang="en-US" sz="2400" b="1" dirty="0">
                <a:latin typeface="Roboto Light" panose="02000000000000000000" pitchFamily="2" charset="0"/>
                <a:ea typeface="Roboto Light" panose="02000000000000000000" pitchFamily="2" charset="0"/>
              </a:rPr>
              <a:t>35% </a:t>
            </a:r>
            <a:r>
              <a:rPr lang="en-US" sz="2400" dirty="0">
                <a:latin typeface="Roboto Light" panose="02000000000000000000" pitchFamily="2" charset="0"/>
                <a:ea typeface="Roboto Light" panose="02000000000000000000" pitchFamily="2" charset="0"/>
              </a:rPr>
              <a:t>of those listen to the whole podcast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Roboto Light" panose="02000000000000000000" pitchFamily="2" charset="0"/>
                <a:ea typeface="Roboto Light" panose="02000000000000000000" pitchFamily="2" charset="0"/>
              </a:rPr>
              <a:t>The reason behind this is that the content was not interesting for them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457A4A-29B3-4497-8815-3AA76248CC4B}"/>
              </a:ext>
            </a:extLst>
          </p:cNvPr>
          <p:cNvSpPr txBox="1"/>
          <p:nvPr/>
        </p:nvSpPr>
        <p:spPr>
          <a:xfrm>
            <a:off x="354441" y="315797"/>
            <a:ext cx="897690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Roboto Light" panose="02000000000000000000" pitchFamily="2" charset="0"/>
                <a:ea typeface="Roboto Light" panose="02000000000000000000" pitchFamily="2" charset="0"/>
              </a:rPr>
              <a:t>Problem</a:t>
            </a:r>
            <a:b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161592-0DCF-42B2-8297-CE86BD1FF051}"/>
              </a:ext>
            </a:extLst>
          </p:cNvPr>
          <p:cNvSpPr txBox="1"/>
          <p:nvPr/>
        </p:nvSpPr>
        <p:spPr>
          <a:xfrm>
            <a:off x="1537209" y="2455261"/>
            <a:ext cx="89769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Roboto Light" panose="02000000000000000000" pitchFamily="2" charset="0"/>
                <a:ea typeface="Roboto Light" panose="02000000000000000000" pitchFamily="2" charset="0"/>
              </a:rPr>
              <a:t>Q. How can we make Interesting Podcast?</a:t>
            </a:r>
            <a:br>
              <a:rPr lang="en-US" sz="2400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endParaRPr lang="en-US" sz="2400" b="1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06BF62-6A29-4C3D-A1D1-F760AE730DCA}"/>
              </a:ext>
            </a:extLst>
          </p:cNvPr>
          <p:cNvSpPr txBox="1"/>
          <p:nvPr/>
        </p:nvSpPr>
        <p:spPr>
          <a:xfrm>
            <a:off x="1677888" y="2901598"/>
            <a:ext cx="89769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Roboto Light" panose="02000000000000000000" pitchFamily="2" charset="0"/>
                <a:ea typeface="Roboto Light" panose="02000000000000000000" pitchFamily="2" charset="0"/>
              </a:rPr>
              <a:t>Let’s use </a:t>
            </a:r>
            <a:r>
              <a:rPr lang="en-US" sz="3200" b="1" dirty="0">
                <a:latin typeface="Roboto Light" panose="02000000000000000000" pitchFamily="2" charset="0"/>
                <a:ea typeface="Roboto Light" panose="02000000000000000000" pitchFamily="2" charset="0"/>
              </a:rPr>
              <a:t>AI</a:t>
            </a:r>
            <a:r>
              <a:rPr lang="en-US" sz="2400" dirty="0">
                <a:latin typeface="Roboto Light" panose="02000000000000000000" pitchFamily="2" charset="0"/>
                <a:ea typeface="Roboto Light" panose="02000000000000000000" pitchFamily="2" charset="0"/>
              </a:rPr>
              <a:t> to create Podcast.</a:t>
            </a:r>
            <a:endParaRPr lang="en-US" sz="2400" b="1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5371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D457A4A-29B3-4497-8815-3AA76248CC4B}"/>
              </a:ext>
            </a:extLst>
          </p:cNvPr>
          <p:cNvSpPr txBox="1"/>
          <p:nvPr/>
        </p:nvSpPr>
        <p:spPr>
          <a:xfrm>
            <a:off x="354441" y="315797"/>
            <a:ext cx="89769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Roboto Light" panose="02000000000000000000" pitchFamily="2" charset="0"/>
                <a:ea typeface="Roboto Light" panose="02000000000000000000" pitchFamily="2" charset="0"/>
              </a:rPr>
              <a:t>Objective 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06BF62-6A29-4C3D-A1D1-F760AE730DCA}"/>
              </a:ext>
            </a:extLst>
          </p:cNvPr>
          <p:cNvSpPr txBox="1"/>
          <p:nvPr/>
        </p:nvSpPr>
        <p:spPr>
          <a:xfrm>
            <a:off x="1197262" y="1380137"/>
            <a:ext cx="89769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b="1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3DDFAB-F197-44D5-9896-87CC47B81E20}"/>
              </a:ext>
            </a:extLst>
          </p:cNvPr>
          <p:cNvSpPr txBox="1"/>
          <p:nvPr/>
        </p:nvSpPr>
        <p:spPr>
          <a:xfrm>
            <a:off x="1417047" y="839017"/>
            <a:ext cx="8976903" cy="5015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Roboto Light" panose="02000000000000000000" pitchFamily="2" charset="0"/>
                <a:ea typeface="Roboto Light" panose="02000000000000000000" pitchFamily="2" charset="0"/>
              </a:rPr>
              <a:t>To create a project to satisfy the requirement of final project for Artificial Intelligence (CSCI-6660-01-S20)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Roboto Light" panose="02000000000000000000" pitchFamily="2" charset="0"/>
                <a:ea typeface="Roboto Light" panose="02000000000000000000" pitchFamily="2" charset="0"/>
              </a:rPr>
              <a:t>To use the available knowledge of artificial intelligence and technology to create an application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Roboto Light" panose="02000000000000000000" pitchFamily="2" charset="0"/>
                <a:ea typeface="Roboto Light" panose="02000000000000000000" pitchFamily="2" charset="0"/>
              </a:rPr>
              <a:t>To develop an automated system that creates a podcast by itself and publish the podcast to respective platform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Roboto Light" panose="02000000000000000000" pitchFamily="2" charset="0"/>
                <a:ea typeface="Roboto Light" panose="02000000000000000000" pitchFamily="2" charset="0"/>
              </a:rPr>
              <a:t>To develop an automated podcast generation system that automatically creates the podcast by using available content in the web</a:t>
            </a:r>
          </a:p>
        </p:txBody>
      </p:sp>
    </p:spTree>
    <p:extLst>
      <p:ext uri="{BB962C8B-B14F-4D97-AF65-F5344CB8AC3E}">
        <p14:creationId xmlns:p14="http://schemas.microsoft.com/office/powerpoint/2010/main" val="781333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EAE93F4-58A4-476D-AB41-3960B22E33F0}"/>
              </a:ext>
            </a:extLst>
          </p:cNvPr>
          <p:cNvGrpSpPr/>
          <p:nvPr/>
        </p:nvGrpSpPr>
        <p:grpSpPr>
          <a:xfrm>
            <a:off x="317954" y="854461"/>
            <a:ext cx="5538156" cy="3888989"/>
            <a:chOff x="506520" y="-214985"/>
            <a:chExt cx="11017893" cy="7098735"/>
          </a:xfrm>
        </p:grpSpPr>
        <p:pic>
          <p:nvPicPr>
            <p:cNvPr id="18448" name="Picture 16" descr="Image result for mobile frame png">
              <a:extLst>
                <a:ext uri="{FF2B5EF4-FFF2-40B4-BE49-F238E27FC236}">
                  <a16:creationId xmlns:a16="http://schemas.microsoft.com/office/drawing/2014/main" id="{664C8443-D062-4B06-89A3-A911E91164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78990" y="3116847"/>
              <a:ext cx="3545423" cy="37669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450" name="Picture 18" descr="Image result for laptop frame png">
              <a:extLst>
                <a:ext uri="{FF2B5EF4-FFF2-40B4-BE49-F238E27FC236}">
                  <a16:creationId xmlns:a16="http://schemas.microsoft.com/office/drawing/2014/main" id="{9942F462-BE0A-4762-94E6-21F6ECEE7E8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75780" y="1389836"/>
              <a:ext cx="2594478" cy="16111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434" name="Picture 2" descr="Image result for mic png">
              <a:extLst>
                <a:ext uri="{FF2B5EF4-FFF2-40B4-BE49-F238E27FC236}">
                  <a16:creationId xmlns:a16="http://schemas.microsoft.com/office/drawing/2014/main" id="{8278C94C-E68D-42D9-B751-DB6C176DC0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4203" y="3034080"/>
              <a:ext cx="1134436" cy="11344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440" name="Picture 8" descr="Related image">
              <a:extLst>
                <a:ext uri="{FF2B5EF4-FFF2-40B4-BE49-F238E27FC236}">
                  <a16:creationId xmlns:a16="http://schemas.microsoft.com/office/drawing/2014/main" id="{9D833EEB-156A-4035-A7DB-E757CF1EBE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09327" y="4168516"/>
              <a:ext cx="1127384" cy="11273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8" descr="Related image">
              <a:extLst>
                <a:ext uri="{FF2B5EF4-FFF2-40B4-BE49-F238E27FC236}">
                  <a16:creationId xmlns:a16="http://schemas.microsoft.com/office/drawing/2014/main" id="{C0CFA5B0-BDDB-4A7A-A75D-167EDEFA795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80409" y="1753855"/>
              <a:ext cx="585219" cy="5852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26CAB529-FA01-4688-A5BB-5DF54F603CAF}"/>
                </a:ext>
              </a:extLst>
            </p:cNvPr>
            <p:cNvCxnSpPr>
              <a:cxnSpLocks/>
            </p:cNvCxnSpPr>
            <p:nvPr/>
          </p:nvCxnSpPr>
          <p:spPr>
            <a:xfrm>
              <a:off x="5576339" y="2024324"/>
              <a:ext cx="33781" cy="4537775"/>
            </a:xfrm>
            <a:prstGeom prst="line">
              <a:avLst/>
            </a:prstGeom>
            <a:ln w="730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454" name="Picture 22" descr="Related image">
              <a:extLst>
                <a:ext uri="{FF2B5EF4-FFF2-40B4-BE49-F238E27FC236}">
                  <a16:creationId xmlns:a16="http://schemas.microsoft.com/office/drawing/2014/main" id="{20768B1E-5BE1-4CF0-9519-6D0851C4C4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23841" y="2641390"/>
              <a:ext cx="1905000" cy="190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D79052D-2855-444A-A225-635CB24C663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06520" y="1976127"/>
              <a:ext cx="1784243" cy="2192389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D2F66A5-3FDE-4637-A35E-8E5DCA5B86BF}"/>
                </a:ext>
              </a:extLst>
            </p:cNvPr>
            <p:cNvSpPr txBox="1"/>
            <p:nvPr/>
          </p:nvSpPr>
          <p:spPr>
            <a:xfrm>
              <a:off x="7875781" y="45615"/>
              <a:ext cx="2957393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Roboto" panose="02000000000000000000" pitchFamily="2" charset="0"/>
                  <a:ea typeface="Roboto" panose="02000000000000000000" pitchFamily="2" charset="0"/>
                </a:rPr>
                <a:t>3. PODCAST LISTENERS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46D34E2-DCC5-44FD-BDCA-B357A039FB39}"/>
                </a:ext>
              </a:extLst>
            </p:cNvPr>
            <p:cNvSpPr txBox="1"/>
            <p:nvPr/>
          </p:nvSpPr>
          <p:spPr>
            <a:xfrm>
              <a:off x="904169" y="106207"/>
              <a:ext cx="2957393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latin typeface="Roboto" panose="02000000000000000000" pitchFamily="2" charset="0"/>
                  <a:ea typeface="Roboto" panose="02000000000000000000" pitchFamily="2" charset="0"/>
                </a:rPr>
                <a:t>1. PODCAST </a:t>
              </a:r>
              <a:r>
                <a:rPr lang="en-US" b="1" dirty="0">
                  <a:latin typeface="Roboto" panose="02000000000000000000" pitchFamily="2" charset="0"/>
                  <a:ea typeface="Roboto" panose="02000000000000000000" pitchFamily="2" charset="0"/>
                </a:rPr>
                <a:t>STUDIO</a:t>
              </a:r>
              <a:endParaRPr lang="en-US" sz="1600" b="1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DE390E8-5469-40AE-97F0-1BF63F5DFD58}"/>
                </a:ext>
              </a:extLst>
            </p:cNvPr>
            <p:cNvSpPr txBox="1"/>
            <p:nvPr/>
          </p:nvSpPr>
          <p:spPr>
            <a:xfrm>
              <a:off x="4097644" y="-214985"/>
              <a:ext cx="2957393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Roboto" panose="02000000000000000000" pitchFamily="2" charset="0"/>
                  <a:ea typeface="Roboto" panose="02000000000000000000" pitchFamily="2" charset="0"/>
                </a:rPr>
                <a:t>2. BROADCAST MEDIUM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FE578F2-67D6-40CD-9B72-A6BA626B282B}"/>
              </a:ext>
            </a:extLst>
          </p:cNvPr>
          <p:cNvGrpSpPr/>
          <p:nvPr/>
        </p:nvGrpSpPr>
        <p:grpSpPr>
          <a:xfrm>
            <a:off x="6096000" y="760621"/>
            <a:ext cx="6186766" cy="4302709"/>
            <a:chOff x="929175" y="326441"/>
            <a:chExt cx="10595238" cy="6557309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14FEC094-4DE1-4EDB-9AAB-508C73472C59}"/>
                </a:ext>
              </a:extLst>
            </p:cNvPr>
            <p:cNvGrpSpPr/>
            <p:nvPr/>
          </p:nvGrpSpPr>
          <p:grpSpPr>
            <a:xfrm>
              <a:off x="929175" y="326441"/>
              <a:ext cx="10595238" cy="6557309"/>
              <a:chOff x="929175" y="326441"/>
              <a:chExt cx="10595238" cy="6557309"/>
            </a:xfrm>
          </p:grpSpPr>
          <p:pic>
            <p:nvPicPr>
              <p:cNvPr id="26" name="Picture 16" descr="Image result for mobile frame png">
                <a:extLst>
                  <a:ext uri="{FF2B5EF4-FFF2-40B4-BE49-F238E27FC236}">
                    <a16:creationId xmlns:a16="http://schemas.microsoft.com/office/drawing/2014/main" id="{2B50D18E-DD80-4682-8960-302F688C409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78990" y="3116847"/>
                <a:ext cx="3545423" cy="376690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7" name="Picture 18" descr="Image result for laptop frame png">
                <a:extLst>
                  <a:ext uri="{FF2B5EF4-FFF2-40B4-BE49-F238E27FC236}">
                    <a16:creationId xmlns:a16="http://schemas.microsoft.com/office/drawing/2014/main" id="{38EEDDF8-1F2B-4BA0-AF41-4C0C78E193B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05618" y="1479036"/>
                <a:ext cx="2594477" cy="161117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986573F9-25A8-4176-B175-77F0DB4808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64909" y="2195421"/>
                <a:ext cx="32831" cy="2804877"/>
              </a:xfrm>
              <a:prstGeom prst="line">
                <a:avLst/>
              </a:prstGeom>
              <a:ln w="730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0" name="Picture 22" descr="Related image">
                <a:extLst>
                  <a:ext uri="{FF2B5EF4-FFF2-40B4-BE49-F238E27FC236}">
                    <a16:creationId xmlns:a16="http://schemas.microsoft.com/office/drawing/2014/main" id="{BE0FD860-94F9-410C-8B33-398668C2F49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23841" y="2641390"/>
                <a:ext cx="1905000" cy="1905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6D2D787F-0858-47C7-8445-064AFEA25C06}"/>
                  </a:ext>
                </a:extLst>
              </p:cNvPr>
              <p:cNvSpPr txBox="1"/>
              <p:nvPr/>
            </p:nvSpPr>
            <p:spPr>
              <a:xfrm>
                <a:off x="8090499" y="458067"/>
                <a:ext cx="2957393" cy="369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latin typeface="Roboto" panose="02000000000000000000" pitchFamily="2" charset="0"/>
                    <a:ea typeface="Roboto" panose="02000000000000000000" pitchFamily="2" charset="0"/>
                  </a:rPr>
                  <a:t>3. PODCAST LISTENERS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C30DA5F-C44B-4B09-B886-14D007877F1F}"/>
                  </a:ext>
                </a:extLst>
              </p:cNvPr>
              <p:cNvSpPr txBox="1"/>
              <p:nvPr/>
            </p:nvSpPr>
            <p:spPr>
              <a:xfrm>
                <a:off x="4086213" y="326441"/>
                <a:ext cx="29573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latin typeface="Roboto" panose="02000000000000000000" pitchFamily="2" charset="0"/>
                    <a:ea typeface="Roboto" panose="02000000000000000000" pitchFamily="2" charset="0"/>
                  </a:rPr>
                  <a:t>2. BROADCAST MEDIUM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4137FE7-E11F-4662-9476-20AF3EC388FF}"/>
                  </a:ext>
                </a:extLst>
              </p:cNvPr>
              <p:cNvSpPr txBox="1"/>
              <p:nvPr/>
            </p:nvSpPr>
            <p:spPr>
              <a:xfrm>
                <a:off x="971005" y="4611515"/>
                <a:ext cx="3592014" cy="584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latin typeface="Roboto" panose="02000000000000000000" pitchFamily="2" charset="0"/>
                    <a:ea typeface="Roboto" panose="02000000000000000000" pitchFamily="2" charset="0"/>
                  </a:rPr>
                  <a:t>1. AI BASED AUTOMATED PODCAST GENERATION SYSTEM</a:t>
                </a:r>
              </a:p>
            </p:txBody>
          </p:sp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6F2BF6DE-BF2A-40E2-A7AA-92BE9A8A6549}"/>
                  </a:ext>
                </a:extLst>
              </p:cNvPr>
              <p:cNvGrpSpPr/>
              <p:nvPr/>
            </p:nvGrpSpPr>
            <p:grpSpPr>
              <a:xfrm>
                <a:off x="929175" y="1792799"/>
                <a:ext cx="3218416" cy="2939409"/>
                <a:chOff x="929175" y="1792799"/>
                <a:chExt cx="3218416" cy="2939409"/>
              </a:xfrm>
            </p:grpSpPr>
            <p:pic>
              <p:nvPicPr>
                <p:cNvPr id="36" name="Picture 35">
                  <a:extLst>
                    <a:ext uri="{FF2B5EF4-FFF2-40B4-BE49-F238E27FC236}">
                      <a16:creationId xmlns:a16="http://schemas.microsoft.com/office/drawing/2014/main" id="{A32F806F-6BAC-4798-8A4E-050BC3086C3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29175" y="1792799"/>
                  <a:ext cx="3218416" cy="2939409"/>
                </a:xfrm>
                <a:prstGeom prst="rect">
                  <a:avLst/>
                </a:prstGeom>
              </p:spPr>
            </p:pic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DF94C335-088C-4D9A-B45D-36ED627A43E4}"/>
                    </a:ext>
                  </a:extLst>
                </p:cNvPr>
                <p:cNvSpPr txBox="1"/>
                <p:nvPr/>
              </p:nvSpPr>
              <p:spPr>
                <a:xfrm>
                  <a:off x="2142699" y="3142425"/>
                  <a:ext cx="62431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>
                      <a:latin typeface="Roboto" panose="02000000000000000000" pitchFamily="2" charset="0"/>
                      <a:ea typeface="Roboto" panose="02000000000000000000" pitchFamily="2" charset="0"/>
                    </a:rPr>
                    <a:t>AI</a:t>
                  </a:r>
                </a:p>
              </p:txBody>
            </p:sp>
          </p:grpSp>
        </p:grpSp>
        <p:pic>
          <p:nvPicPr>
            <p:cNvPr id="24" name="Picture 8" descr="Related image">
              <a:extLst>
                <a:ext uri="{FF2B5EF4-FFF2-40B4-BE49-F238E27FC236}">
                  <a16:creationId xmlns:a16="http://schemas.microsoft.com/office/drawing/2014/main" id="{EB0053FE-EEAC-4C8D-B221-B6D4E09111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09327" y="4168516"/>
              <a:ext cx="1127384" cy="11273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8" descr="Related image">
              <a:extLst>
                <a:ext uri="{FF2B5EF4-FFF2-40B4-BE49-F238E27FC236}">
                  <a16:creationId xmlns:a16="http://schemas.microsoft.com/office/drawing/2014/main" id="{1757607C-73B6-42C1-B262-B04D6CCCB37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80409" y="1753855"/>
              <a:ext cx="585219" cy="5852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4074A1E-EC64-4AC7-BE9F-00CFBB16EB96}"/>
              </a:ext>
            </a:extLst>
          </p:cNvPr>
          <p:cNvCxnSpPr>
            <a:cxnSpLocks/>
          </p:cNvCxnSpPr>
          <p:nvPr/>
        </p:nvCxnSpPr>
        <p:spPr>
          <a:xfrm flipH="1">
            <a:off x="5825498" y="228600"/>
            <a:ext cx="77864" cy="4988556"/>
          </a:xfrm>
          <a:prstGeom prst="line">
            <a:avLst/>
          </a:prstGeom>
          <a:ln w="7302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E142E3FB-7715-49A9-9DAF-4AD31608F0C4}"/>
              </a:ext>
            </a:extLst>
          </p:cNvPr>
          <p:cNvSpPr txBox="1"/>
          <p:nvPr/>
        </p:nvSpPr>
        <p:spPr>
          <a:xfrm>
            <a:off x="354441" y="315797"/>
            <a:ext cx="89769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Roboto Light" panose="02000000000000000000" pitchFamily="2" charset="0"/>
                <a:ea typeface="Roboto Light" panose="02000000000000000000" pitchFamily="2" charset="0"/>
              </a:rPr>
              <a:t>Approach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B6DA756-AC8C-4DD4-AD99-31E9F37E919B}"/>
              </a:ext>
            </a:extLst>
          </p:cNvPr>
          <p:cNvSpPr txBox="1"/>
          <p:nvPr/>
        </p:nvSpPr>
        <p:spPr>
          <a:xfrm>
            <a:off x="689432" y="5259110"/>
            <a:ext cx="10391170" cy="1137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Roboto Light" panose="02000000000000000000" pitchFamily="2" charset="0"/>
                <a:ea typeface="Roboto Light" panose="02000000000000000000" pitchFamily="2" charset="0"/>
              </a:rPr>
              <a:t>On the left it is typical podcast system, where podcast host creates and  publish the podcast on respective platform</a:t>
            </a:r>
          </a:p>
        </p:txBody>
      </p:sp>
    </p:spTree>
    <p:extLst>
      <p:ext uri="{BB962C8B-B14F-4D97-AF65-F5344CB8AC3E}">
        <p14:creationId xmlns:p14="http://schemas.microsoft.com/office/powerpoint/2010/main" val="2162031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A314E4DD-94E9-4A67-A664-C803F93D0216}"/>
              </a:ext>
            </a:extLst>
          </p:cNvPr>
          <p:cNvSpPr txBox="1"/>
          <p:nvPr/>
        </p:nvSpPr>
        <p:spPr>
          <a:xfrm>
            <a:off x="354441" y="315797"/>
            <a:ext cx="89769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Roboto Light" panose="02000000000000000000" pitchFamily="2" charset="0"/>
                <a:ea typeface="Roboto Light" panose="02000000000000000000" pitchFamily="2" charset="0"/>
              </a:rPr>
              <a:t>Approach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FBEC8A3-9E8D-4A59-996C-0D7F2C02E6BC}"/>
              </a:ext>
            </a:extLst>
          </p:cNvPr>
          <p:cNvSpPr txBox="1"/>
          <p:nvPr/>
        </p:nvSpPr>
        <p:spPr>
          <a:xfrm>
            <a:off x="767065" y="972473"/>
            <a:ext cx="10391170" cy="5569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Roboto Light" panose="02000000000000000000" pitchFamily="2" charset="0"/>
                <a:ea typeface="Roboto Light" panose="02000000000000000000" pitchFamily="2" charset="0"/>
              </a:rPr>
              <a:t>Our objective is to replace the podcast host by generating the podcast using AI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Roboto Light" panose="02000000000000000000" pitchFamily="2" charset="0"/>
                <a:ea typeface="Roboto Light" panose="02000000000000000000" pitchFamily="2" charset="0"/>
              </a:rPr>
              <a:t>We are going to use AI to create an interesting content for a particular user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Roboto Light" panose="02000000000000000000" pitchFamily="2" charset="0"/>
                <a:ea typeface="Roboto Light" panose="02000000000000000000" pitchFamily="2" charset="0"/>
              </a:rPr>
              <a:t>We will be creating a podcast for an artificial intelligence news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Roboto Light" panose="02000000000000000000" pitchFamily="2" charset="0"/>
                <a:ea typeface="Roboto Light" panose="02000000000000000000" pitchFamily="2" charset="0"/>
              </a:rPr>
              <a:t>The technology we are going to use are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Roboto Light" panose="02000000000000000000" pitchFamily="2" charset="0"/>
                <a:ea typeface="Roboto Light" panose="02000000000000000000" pitchFamily="2" charset="0"/>
              </a:rPr>
              <a:t>Python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Roboto Light" panose="02000000000000000000" pitchFamily="2" charset="0"/>
                <a:ea typeface="Roboto Light" panose="02000000000000000000" pitchFamily="2" charset="0"/>
              </a:rPr>
              <a:t>Google </a:t>
            </a:r>
            <a:r>
              <a:rPr lang="en-US" sz="24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WaveNet</a:t>
            </a:r>
            <a:r>
              <a:rPr lang="en-US" sz="2400" dirty="0">
                <a:latin typeface="Roboto Light" panose="02000000000000000000" pitchFamily="2" charset="0"/>
                <a:ea typeface="Roboto Light" panose="02000000000000000000" pitchFamily="2" charset="0"/>
              </a:rPr>
              <a:t> for speech generation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Roboto Light" panose="02000000000000000000" pitchFamily="2" charset="0"/>
                <a:ea typeface="Roboto Light" panose="02000000000000000000" pitchFamily="2" charset="0"/>
              </a:rPr>
              <a:t>Google API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Roboto Light" panose="02000000000000000000" pitchFamily="2" charset="0"/>
                <a:ea typeface="Roboto Light" panose="02000000000000000000" pitchFamily="2" charset="0"/>
              </a:rPr>
              <a:t>Apple iTunes platform to host the podcast</a:t>
            </a:r>
          </a:p>
        </p:txBody>
      </p:sp>
    </p:spTree>
    <p:extLst>
      <p:ext uri="{BB962C8B-B14F-4D97-AF65-F5344CB8AC3E}">
        <p14:creationId xmlns:p14="http://schemas.microsoft.com/office/powerpoint/2010/main" val="1636383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71179C7-3A93-4E2F-99B5-E4D9778F74C8}"/>
              </a:ext>
            </a:extLst>
          </p:cNvPr>
          <p:cNvCxnSpPr>
            <a:cxnSpLocks/>
            <a:stCxn id="2" idx="2"/>
          </p:cNvCxnSpPr>
          <p:nvPr/>
        </p:nvCxnSpPr>
        <p:spPr>
          <a:xfrm flipH="1">
            <a:off x="2870610" y="4053346"/>
            <a:ext cx="1" cy="409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DBEDE89-BF00-4072-8762-C13F05300DC2}"/>
              </a:ext>
            </a:extLst>
          </p:cNvPr>
          <p:cNvCxnSpPr>
            <a:cxnSpLocks/>
          </p:cNvCxnSpPr>
          <p:nvPr/>
        </p:nvCxnSpPr>
        <p:spPr>
          <a:xfrm flipH="1">
            <a:off x="2885599" y="4993668"/>
            <a:ext cx="1" cy="409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F0A4D1A-EAC3-4ACA-91C2-D7A788F1B556}"/>
              </a:ext>
            </a:extLst>
          </p:cNvPr>
          <p:cNvGrpSpPr/>
          <p:nvPr/>
        </p:nvGrpSpPr>
        <p:grpSpPr>
          <a:xfrm>
            <a:off x="1820629" y="324505"/>
            <a:ext cx="10036590" cy="6261504"/>
            <a:chOff x="7770251" y="104150"/>
            <a:chExt cx="10036590" cy="6261504"/>
          </a:xfrm>
        </p:grpSpPr>
        <p:pic>
          <p:nvPicPr>
            <p:cNvPr id="8" name="Picture 4" descr="Image result for website layout icon png">
              <a:extLst>
                <a:ext uri="{FF2B5EF4-FFF2-40B4-BE49-F238E27FC236}">
                  <a16:creationId xmlns:a16="http://schemas.microsoft.com/office/drawing/2014/main" id="{C1B6EEE7-142B-4D19-872F-C761EC594A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70251" y="104150"/>
              <a:ext cx="1604759" cy="18503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0B0AF6D-1BCD-4B5E-8A4E-0DF38FDACC65}"/>
                </a:ext>
              </a:extLst>
            </p:cNvPr>
            <p:cNvSpPr txBox="1"/>
            <p:nvPr/>
          </p:nvSpPr>
          <p:spPr>
            <a:xfrm>
              <a:off x="7854612" y="1784304"/>
              <a:ext cx="19612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Roboto" panose="02000000000000000000" pitchFamily="2" charset="0"/>
                  <a:ea typeface="Roboto" panose="02000000000000000000" pitchFamily="2" charset="0"/>
                </a:rPr>
                <a:t>Website #1</a:t>
              </a:r>
            </a:p>
          </p:txBody>
        </p:sp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66EE8014-4D30-453D-AADD-801E8209B4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47085" y="2694188"/>
              <a:ext cx="1146295" cy="1138803"/>
            </a:xfrm>
            <a:prstGeom prst="rect">
              <a:avLst/>
            </a:prstGeom>
          </p:spPr>
        </p:pic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60817232-21D4-408E-86F2-B00E0236751B}"/>
                </a:ext>
              </a:extLst>
            </p:cNvPr>
            <p:cNvCxnSpPr>
              <a:cxnSpLocks/>
            </p:cNvCxnSpPr>
            <p:nvPr/>
          </p:nvCxnSpPr>
          <p:spPr>
            <a:xfrm>
              <a:off x="8699334" y="2238440"/>
              <a:ext cx="0" cy="3321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0797ED94-1F33-436C-AA09-E9B22051739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0333044" flipV="1">
              <a:off x="8386830" y="4179272"/>
              <a:ext cx="819258" cy="909880"/>
            </a:xfrm>
            <a:prstGeom prst="rect">
              <a:avLst/>
            </a:prstGeom>
          </p:spPr>
        </p:pic>
        <p:pic>
          <p:nvPicPr>
            <p:cNvPr id="16388" name="Picture 4" descr="Image result for google wavenet icon">
              <a:extLst>
                <a:ext uri="{FF2B5EF4-FFF2-40B4-BE49-F238E27FC236}">
                  <a16:creationId xmlns:a16="http://schemas.microsoft.com/office/drawing/2014/main" id="{CF97440A-3261-478B-A070-B0E321F112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62075" y="5348818"/>
              <a:ext cx="1016836" cy="10168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7BBA3843-BFC8-4A7C-9450-AA633FB6A5F0}"/>
                </a:ext>
              </a:extLst>
            </p:cNvPr>
            <p:cNvSpPr txBox="1"/>
            <p:nvPr/>
          </p:nvSpPr>
          <p:spPr>
            <a:xfrm>
              <a:off x="10355707" y="5672570"/>
              <a:ext cx="2249547" cy="369332"/>
            </a:xfrm>
            <a:prstGeom prst="rect">
              <a:avLst/>
            </a:prstGeom>
            <a:noFill/>
            <a:ln w="34925">
              <a:solidFill>
                <a:schemeClr val="bg2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Roboto" panose="02000000000000000000" pitchFamily="2" charset="0"/>
                  <a:ea typeface="Roboto" panose="02000000000000000000" pitchFamily="2" charset="0"/>
                </a:rPr>
                <a:t>  System Algorithm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47BABEB-FE2F-497E-97C1-647D5E23B092}"/>
                </a:ext>
              </a:extLst>
            </p:cNvPr>
            <p:cNvSpPr txBox="1"/>
            <p:nvPr/>
          </p:nvSpPr>
          <p:spPr>
            <a:xfrm>
              <a:off x="13103857" y="5672570"/>
              <a:ext cx="2249547" cy="369332"/>
            </a:xfrm>
            <a:prstGeom prst="rect">
              <a:avLst/>
            </a:prstGeom>
            <a:noFill/>
            <a:ln w="349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Roboto" panose="02000000000000000000" pitchFamily="2" charset="0"/>
                  <a:ea typeface="Roboto" panose="02000000000000000000" pitchFamily="2" charset="0"/>
                </a:rPr>
                <a:t>Podcast Episode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1B3FFC9B-0294-4943-9C7A-E88CD6B55C59}"/>
                </a:ext>
              </a:extLst>
            </p:cNvPr>
            <p:cNvSpPr txBox="1"/>
            <p:nvPr/>
          </p:nvSpPr>
          <p:spPr>
            <a:xfrm>
              <a:off x="13148827" y="5400486"/>
              <a:ext cx="4658014" cy="923330"/>
            </a:xfrm>
            <a:prstGeom prst="rect">
              <a:avLst/>
            </a:prstGeom>
            <a:noFill/>
            <a:ln w="34925">
              <a:solidFill>
                <a:schemeClr val="bg2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br>
                <a:rPr lang="en-US" b="1" dirty="0">
                  <a:latin typeface="Roboto" panose="02000000000000000000" pitchFamily="2" charset="0"/>
                  <a:ea typeface="Roboto" panose="02000000000000000000" pitchFamily="2" charset="0"/>
                </a:rPr>
              </a:br>
              <a:br>
                <a:rPr lang="en-US" b="1" dirty="0">
                  <a:latin typeface="Roboto" panose="02000000000000000000" pitchFamily="2" charset="0"/>
                  <a:ea typeface="Roboto" panose="02000000000000000000" pitchFamily="2" charset="0"/>
                </a:rPr>
              </a:br>
              <a:endParaRPr lang="en-US" b="1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0C88366-C4AE-464E-99C1-F225B4408E04}"/>
              </a:ext>
            </a:extLst>
          </p:cNvPr>
          <p:cNvGrpSpPr/>
          <p:nvPr/>
        </p:nvGrpSpPr>
        <p:grpSpPr>
          <a:xfrm>
            <a:off x="4331135" y="844907"/>
            <a:ext cx="7272592" cy="6459173"/>
            <a:chOff x="482312" y="594325"/>
            <a:chExt cx="4494423" cy="6459173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B27FACB-9D3C-44BE-AEA2-3D66A81A4730}"/>
                </a:ext>
              </a:extLst>
            </p:cNvPr>
            <p:cNvSpPr txBox="1"/>
            <p:nvPr/>
          </p:nvSpPr>
          <p:spPr>
            <a:xfrm>
              <a:off x="530915" y="594325"/>
              <a:ext cx="44458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latin typeface="Roboto" panose="02000000000000000000" pitchFamily="2" charset="0"/>
                  <a:ea typeface="Roboto" panose="02000000000000000000" pitchFamily="2" charset="0"/>
                </a:rPr>
                <a:t>HOW DOES THE SYSTEM WORK?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21FAA4C-4FF8-4ECC-B55C-31667CD5640C}"/>
                </a:ext>
              </a:extLst>
            </p:cNvPr>
            <p:cNvSpPr txBox="1"/>
            <p:nvPr/>
          </p:nvSpPr>
          <p:spPr>
            <a:xfrm>
              <a:off x="530914" y="1113410"/>
              <a:ext cx="4325900" cy="59400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Step1: </a:t>
              </a:r>
              <a:r>
                <a:rPr lang="en-US" sz="2000" dirty="0"/>
                <a:t>We will extract the news content from the respective website</a:t>
              </a:r>
            </a:p>
            <a:p>
              <a:endParaRPr lang="en-US" sz="2000" dirty="0"/>
            </a:p>
            <a:p>
              <a:r>
                <a:rPr lang="en-US" sz="2000" b="1" dirty="0"/>
                <a:t>Step2:</a:t>
              </a:r>
              <a:r>
                <a:rPr lang="en-US" sz="2000" dirty="0"/>
                <a:t> We will filter the content and separate each news.</a:t>
              </a:r>
            </a:p>
            <a:p>
              <a:endParaRPr lang="en-US" sz="2000" dirty="0"/>
            </a:p>
            <a:p>
              <a:r>
                <a:rPr lang="en-US" sz="2000" b="1" dirty="0"/>
                <a:t>Step3: </a:t>
              </a:r>
              <a:r>
                <a:rPr lang="en-US" sz="2000" dirty="0"/>
                <a:t>the system will takes those Speech Files and use Google API to convert them into speech files</a:t>
              </a:r>
            </a:p>
            <a:p>
              <a:endParaRPr lang="en-US" sz="2000" dirty="0"/>
            </a:p>
            <a:p>
              <a:r>
                <a:rPr lang="en-US" sz="2000" b="1" dirty="0"/>
                <a:t>Step 4:</a:t>
              </a:r>
              <a:r>
                <a:rPr lang="en-US" sz="2000" dirty="0"/>
                <a:t> the system will combine the speech files and background music to create a full podcast episode</a:t>
              </a:r>
            </a:p>
            <a:p>
              <a:endParaRPr lang="en-US" sz="2000" dirty="0"/>
            </a:p>
            <a:p>
              <a:r>
                <a:rPr lang="en-US" sz="2000" b="1" dirty="0"/>
                <a:t>Step 5:</a:t>
              </a:r>
              <a:r>
                <a:rPr lang="en-US" sz="2000" dirty="0"/>
                <a:t> The system will generate and update the .XML file and submit to Apple iTunes to publish the podcast</a:t>
              </a:r>
            </a:p>
            <a:p>
              <a:endParaRPr lang="en-US" sz="2000" dirty="0"/>
            </a:p>
            <a:p>
              <a:endParaRPr lang="en-US" sz="2000" dirty="0"/>
            </a:p>
            <a:p>
              <a:endParaRPr lang="en-US" sz="2000" dirty="0"/>
            </a:p>
            <a:p>
              <a:endParaRPr lang="en-US" sz="2000" dirty="0"/>
            </a:p>
            <a:p>
              <a:endParaRPr lang="en-US" sz="2000" dirty="0"/>
            </a:p>
            <a:p>
              <a:endParaRPr lang="en-US" sz="2000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E375CB1-92FA-4AE4-BEF2-3B22318511DB}"/>
                </a:ext>
              </a:extLst>
            </p:cNvPr>
            <p:cNvSpPr txBox="1"/>
            <p:nvPr/>
          </p:nvSpPr>
          <p:spPr>
            <a:xfrm>
              <a:off x="482312" y="4854833"/>
              <a:ext cx="44944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2000" dirty="0"/>
            </a:p>
          </p:txBody>
        </p:sp>
      </p:grp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9CD8804-8103-4E6B-92D3-C356E8EC6478}"/>
              </a:ext>
            </a:extLst>
          </p:cNvPr>
          <p:cNvCxnSpPr>
            <a:cxnSpLocks/>
            <a:stCxn id="16388" idx="3"/>
          </p:cNvCxnSpPr>
          <p:nvPr/>
        </p:nvCxnSpPr>
        <p:spPr>
          <a:xfrm>
            <a:off x="3329289" y="6077591"/>
            <a:ext cx="10328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87" name="Straight Arrow Connector 16386">
            <a:extLst>
              <a:ext uri="{FF2B5EF4-FFF2-40B4-BE49-F238E27FC236}">
                <a16:creationId xmlns:a16="http://schemas.microsoft.com/office/drawing/2014/main" id="{5311A1E5-E33D-4A09-BF1D-1C1FB9A3DFB1}"/>
              </a:ext>
            </a:extLst>
          </p:cNvPr>
          <p:cNvCxnSpPr>
            <a:stCxn id="47" idx="3"/>
          </p:cNvCxnSpPr>
          <p:nvPr/>
        </p:nvCxnSpPr>
        <p:spPr>
          <a:xfrm>
            <a:off x="6655632" y="6077591"/>
            <a:ext cx="4986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389" name="Picture 16388">
            <a:extLst>
              <a:ext uri="{FF2B5EF4-FFF2-40B4-BE49-F238E27FC236}">
                <a16:creationId xmlns:a16="http://schemas.microsoft.com/office/drawing/2014/main" id="{2C1BDEA5-3E02-44BC-8191-08819CF550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43678" y="5749570"/>
            <a:ext cx="1790421" cy="395024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17CAB266-B516-426C-9B65-A395FFB051F2}"/>
              </a:ext>
            </a:extLst>
          </p:cNvPr>
          <p:cNvSpPr txBox="1"/>
          <p:nvPr/>
        </p:nvSpPr>
        <p:spPr>
          <a:xfrm>
            <a:off x="266775" y="298323"/>
            <a:ext cx="89769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Roboto Light" panose="02000000000000000000" pitchFamily="2" charset="0"/>
                <a:ea typeface="Roboto Light" panose="02000000000000000000" pitchFamily="2" charset="0"/>
              </a:rPr>
              <a:t>Approach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5107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A314E4DD-94E9-4A67-A664-C803F93D0216}"/>
              </a:ext>
            </a:extLst>
          </p:cNvPr>
          <p:cNvSpPr txBox="1"/>
          <p:nvPr/>
        </p:nvSpPr>
        <p:spPr>
          <a:xfrm>
            <a:off x="354441" y="315797"/>
            <a:ext cx="89769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Roboto Light" panose="02000000000000000000" pitchFamily="2" charset="0"/>
                <a:ea typeface="Roboto Light" panose="02000000000000000000" pitchFamily="2" charset="0"/>
              </a:rPr>
              <a:t>Evaluation Methodology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FBEC8A3-9E8D-4A59-996C-0D7F2C02E6BC}"/>
              </a:ext>
            </a:extLst>
          </p:cNvPr>
          <p:cNvSpPr txBox="1"/>
          <p:nvPr/>
        </p:nvSpPr>
        <p:spPr>
          <a:xfrm>
            <a:off x="767065" y="972473"/>
            <a:ext cx="10391170" cy="27997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Roboto Light" panose="02000000000000000000" pitchFamily="2" charset="0"/>
                <a:ea typeface="Roboto Light" panose="02000000000000000000" pitchFamily="2" charset="0"/>
              </a:rPr>
              <a:t>An executable python code that will do the following things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Roboto Light" panose="02000000000000000000" pitchFamily="2" charset="0"/>
                <a:ea typeface="Roboto Light" panose="02000000000000000000" pitchFamily="2" charset="0"/>
              </a:rPr>
              <a:t>Display the title and content of the cleaned news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Roboto Light" panose="02000000000000000000" pitchFamily="2" charset="0"/>
                <a:ea typeface="Roboto Light" panose="02000000000000000000" pitchFamily="2" charset="0"/>
              </a:rPr>
              <a:t>Will create an audio podcast generated by the system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Roboto Light" panose="02000000000000000000" pitchFamily="2" charset="0"/>
                <a:ea typeface="Roboto Light" panose="02000000000000000000" pitchFamily="2" charset="0"/>
              </a:rPr>
              <a:t>An .XML file that auto-updates for publishing podcast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Roboto Light" panose="02000000000000000000" pitchFamily="2" charset="0"/>
                <a:ea typeface="Roboto Light" panose="02000000000000000000" pitchFamily="2" charset="0"/>
              </a:rPr>
              <a:t>Link to the iTunes for published and approved  podcast.</a:t>
            </a:r>
          </a:p>
        </p:txBody>
      </p:sp>
    </p:spTree>
    <p:extLst>
      <p:ext uri="{BB962C8B-B14F-4D97-AF65-F5344CB8AC3E}">
        <p14:creationId xmlns:p14="http://schemas.microsoft.com/office/powerpoint/2010/main" val="1905304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E723821-D96C-401B-96CC-74C09B835E93}"/>
              </a:ext>
            </a:extLst>
          </p:cNvPr>
          <p:cNvSpPr txBox="1"/>
          <p:nvPr/>
        </p:nvSpPr>
        <p:spPr>
          <a:xfrm>
            <a:off x="767065" y="972473"/>
            <a:ext cx="10391170" cy="4200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Environment Setup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Create a virtual environment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pip install google-cloud-</a:t>
            </a:r>
            <a:r>
              <a:rPr lang="en-US" dirty="0" err="1">
                <a:latin typeface="Roboto Light" panose="02000000000000000000" pitchFamily="2" charset="0"/>
                <a:ea typeface="Roboto Light" panose="02000000000000000000" pitchFamily="2" charset="0"/>
              </a:rPr>
              <a:t>texttospeech</a:t>
            </a:r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pip install </a:t>
            </a:r>
            <a:r>
              <a:rPr lang="en-US" dirty="0" err="1">
                <a:latin typeface="Roboto Light" panose="02000000000000000000" pitchFamily="2" charset="0"/>
                <a:ea typeface="Roboto Light" panose="02000000000000000000" pitchFamily="2" charset="0"/>
              </a:rPr>
              <a:t>feedparser</a:t>
            </a:r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pip install </a:t>
            </a:r>
            <a:r>
              <a:rPr lang="en-US" dirty="0" err="1">
                <a:latin typeface="Roboto Light" panose="02000000000000000000" pitchFamily="2" charset="0"/>
                <a:ea typeface="Roboto Light" panose="02000000000000000000" pitchFamily="2" charset="0"/>
              </a:rPr>
              <a:t>AudioSegment</a:t>
            </a:r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pip install </a:t>
            </a:r>
            <a:r>
              <a:rPr lang="en-US" dirty="0" err="1">
                <a:latin typeface="Roboto Light" panose="02000000000000000000" pitchFamily="2" charset="0"/>
                <a:ea typeface="Roboto Light" panose="02000000000000000000" pitchFamily="2" charset="0"/>
              </a:rPr>
              <a:t>pydub</a:t>
            </a:r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Google Credentials for API: Get the .json credentials from Google Cloud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.XML File setup: Need to follow the iTunes podcast </a:t>
            </a:r>
            <a:r>
              <a:rPr lang="en-US" dirty="0" err="1">
                <a:latin typeface="Roboto Light" panose="02000000000000000000" pitchFamily="2" charset="0"/>
                <a:ea typeface="Roboto Light" panose="02000000000000000000" pitchFamily="2" charset="0"/>
              </a:rPr>
              <a:t>rss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 format for the .XML file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The program extract the text content from 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  <a:hlinkClick r:id="rId3"/>
              </a:rPr>
              <a:t>https://artificialintelligence-news.com/feed/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 . The text is first cleaned via </a:t>
            </a:r>
            <a:r>
              <a:rPr lang="en-US" dirty="0" err="1">
                <a:latin typeface="Roboto Light" panose="02000000000000000000" pitchFamily="2" charset="0"/>
                <a:ea typeface="Roboto Light" panose="02000000000000000000" pitchFamily="2" charset="0"/>
              </a:rPr>
              <a:t>cleanText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() function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68E265-2825-4BF4-B107-522FEB233C85}"/>
              </a:ext>
            </a:extLst>
          </p:cNvPr>
          <p:cNvSpPr txBox="1"/>
          <p:nvPr/>
        </p:nvSpPr>
        <p:spPr>
          <a:xfrm>
            <a:off x="266775" y="298323"/>
            <a:ext cx="89769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Roboto Light" panose="02000000000000000000" pitchFamily="2" charset="0"/>
                <a:ea typeface="Roboto Light" panose="02000000000000000000" pitchFamily="2" charset="0"/>
              </a:rPr>
              <a:t>Methodology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7285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E723821-D96C-401B-96CC-74C09B835E93}"/>
              </a:ext>
            </a:extLst>
          </p:cNvPr>
          <p:cNvSpPr txBox="1"/>
          <p:nvPr/>
        </p:nvSpPr>
        <p:spPr>
          <a:xfrm>
            <a:off x="767065" y="972473"/>
            <a:ext cx="10391170" cy="2538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Google only allows &lt;5000 characters to be converted so the recursive function </a:t>
            </a:r>
            <a:r>
              <a:rPr lang="en-US" dirty="0" err="1">
                <a:latin typeface="Roboto Light" panose="02000000000000000000" pitchFamily="2" charset="0"/>
                <a:ea typeface="Roboto Light" panose="02000000000000000000" pitchFamily="2" charset="0"/>
              </a:rPr>
              <a:t>feed_fragmentation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() function slice the larger text and convert them into smaller audios and later these audios are combined.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For each episode the xml file need to be updated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For the headline audios, the algorithm makes sure that the background music automatically increase-decrease in volume.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68E265-2825-4BF4-B107-522FEB233C85}"/>
              </a:ext>
            </a:extLst>
          </p:cNvPr>
          <p:cNvSpPr txBox="1"/>
          <p:nvPr/>
        </p:nvSpPr>
        <p:spPr>
          <a:xfrm>
            <a:off x="266775" y="298323"/>
            <a:ext cx="89769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Roboto Light" panose="02000000000000000000" pitchFamily="2" charset="0"/>
                <a:ea typeface="Roboto Light" panose="02000000000000000000" pitchFamily="2" charset="0"/>
              </a:rPr>
              <a:t>Few important notes: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4013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509</TotalTime>
  <Words>645</Words>
  <Application>Microsoft Office PowerPoint</Application>
  <PresentationFormat>Widescreen</PresentationFormat>
  <Paragraphs>86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Roboto</vt:lpstr>
      <vt:lpstr>Roboto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Bibek Upadhayay</dc:creator>
  <cp:lastModifiedBy>Bibek Upadhayay</cp:lastModifiedBy>
  <cp:revision>51</cp:revision>
  <dcterms:created xsi:type="dcterms:W3CDTF">2019-11-22T00:13:37Z</dcterms:created>
  <dcterms:modified xsi:type="dcterms:W3CDTF">2020-05-07T15:23:55Z</dcterms:modified>
</cp:coreProperties>
</file>