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4" r:id="rId1"/>
  </p:sldMasterIdLst>
  <p:notesMasterIdLst>
    <p:notesMasterId r:id="rId19"/>
  </p:notesMasterIdLst>
  <p:sldIdLst>
    <p:sldId id="257" r:id="rId2"/>
    <p:sldId id="258" r:id="rId3"/>
    <p:sldId id="264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5" r:id="rId15"/>
    <p:sldId id="294" r:id="rId16"/>
    <p:sldId id="296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>
        <p:scale>
          <a:sx n="75" d="100"/>
          <a:sy n="75" d="100"/>
        </p:scale>
        <p:origin x="12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AFA48-11AB-4EE9-93B3-70D7DBC984C8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F45AA-1438-4625-AF8E-32ADEE7D25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8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F45AA-1438-4625-AF8E-32ADEE7D259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24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F45AA-1438-4625-AF8E-32ADEE7D259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78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F45AA-1438-4625-AF8E-32ADEE7D259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60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79F35-B67F-41EF-8499-5100F8A23CBD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9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40A-0E0C-4CD4-93D0-0DB3F6F45805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70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6245-4921-4087-8C9F-7661D814C41E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95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7C5D-BBDA-4EC1-9FA7-7B3F1749C24C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24844" y="6135708"/>
            <a:ext cx="779767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0F70DFC-2725-4886-9AF6-7A8B19AEAA2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37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FBE-1FD6-42C0-978B-5943083F8CFD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0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0A7A-129C-4520-BF0B-DD7B2A82EDD5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1472-575D-40C2-9DF5-9348B42AC4CC}" type="datetime1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0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4674-8143-4B6E-B122-B65A5F781F18}" type="datetime1">
              <a:rPr lang="ru-RU" smtClean="0"/>
              <a:t>21.04.2025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54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9F20-C54E-4787-991C-BBEBABA3EBFF}" type="datetime1">
              <a:rPr lang="ru-RU" smtClean="0"/>
              <a:t>21.04.2025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32D8-3B64-4BE0-AC83-3C604FB47822}" type="datetime1">
              <a:rPr lang="ru-RU" smtClean="0"/>
              <a:t>21.04.2025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20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06198B-4B81-4C1A-81EA-D9CE28B3FA1B}" type="datetime1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19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0F39-BC5E-45D6-B1E9-8C050687C48A}" type="datetime1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58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B150B3-08E2-4E9D-8C4B-C95D5C0B52CD}" type="datetime1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2EA951-FEDE-4EF1-8EFF-EA04E135206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49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6" y="1728653"/>
            <a:ext cx="8911687" cy="1280890"/>
          </a:xfrm>
        </p:spPr>
        <p:txBody>
          <a:bodyPr>
            <a:normAutofit fontScale="90000"/>
          </a:bodyPr>
          <a:lstStyle/>
          <a:p>
            <a:pPr marR="0" algn="ctr" rtl="0"/>
            <a:r>
              <a:rPr lang="ru-RU" sz="48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Моделирование влияния отказов в многослойных сетях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90408" y="3668403"/>
            <a:ext cx="4437714" cy="2542128"/>
          </a:xfrm>
        </p:spPr>
        <p:txBody>
          <a:bodyPr>
            <a:normAutofit/>
          </a:bodyPr>
          <a:lstStyle/>
          <a:p>
            <a:pPr marL="0" marR="0" lvl="0" indent="0" rtl="0">
              <a:spcBef>
                <a:spcPts val="600"/>
              </a:spcBef>
              <a:buNone/>
            </a:pPr>
            <a:r>
              <a:rPr lang="ru-RU" sz="24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Докладчик: ст. гр. ИВТ-ИВСС-201Б</a:t>
            </a:r>
          </a:p>
          <a:p>
            <a:pPr marL="0" marR="0" lvl="0" indent="0" rtl="0">
              <a:spcBef>
                <a:spcPts val="0"/>
              </a:spcBef>
              <a:buNone/>
            </a:pPr>
            <a:r>
              <a:rPr lang="ru-RU" sz="24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Черников Артём Юрьевич</a:t>
            </a:r>
          </a:p>
          <a:p>
            <a:pPr marL="0" marR="0" lvl="0" indent="0" rtl="0">
              <a:buNone/>
            </a:pPr>
            <a:r>
              <a:rPr lang="ru-RU" sz="24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24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к.т.н., доц.</a:t>
            </a: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каф. ТК </a:t>
            </a:r>
            <a:r>
              <a:rPr lang="ru-RU" sz="24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Ракипова</a:t>
            </a:r>
            <a:r>
              <a:rPr lang="ru-RU" sz="24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А. С.</a:t>
            </a:r>
          </a:p>
          <a:p>
            <a:pPr marL="0" marR="0" lvl="0" indent="0" rtl="0">
              <a:spcBef>
                <a:spcPts val="0"/>
              </a:spcBef>
              <a:buNone/>
            </a:pPr>
            <a:endParaRPr lang="ru-RU" sz="24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5BE4AF72-AD44-7699-3825-EF2F3ADCDA99}"/>
              </a:ext>
            </a:extLst>
          </p:cNvPr>
          <p:cNvSpPr txBox="1">
            <a:spLocks/>
          </p:cNvSpPr>
          <p:nvPr/>
        </p:nvSpPr>
        <p:spPr>
          <a:xfrm>
            <a:off x="5328081" y="6396338"/>
            <a:ext cx="1339049" cy="501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ru-RU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Уфа 2025</a:t>
            </a:r>
          </a:p>
        </p:txBody>
      </p:sp>
    </p:spTree>
    <p:extLst>
      <p:ext uri="{BB962C8B-B14F-4D97-AF65-F5344CB8AC3E}">
        <p14:creationId xmlns:p14="http://schemas.microsoft.com/office/powerpoint/2010/main" val="344557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E4002-0274-837E-412A-21EC85C69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16B2D-8EAC-39DA-6A0C-95A75E27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1. Построение маршрутов узлов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перечня путей между двумя узлами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ECDF8D-95CD-B40B-262A-7F653482B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33600"/>
            <a:ext cx="6260649" cy="3886200"/>
          </a:xfrm>
        </p:spPr>
        <p:txBody>
          <a:bodyPr>
            <a:normAutofit/>
          </a:bodyPr>
          <a:lstStyle/>
          <a:p>
            <a:pPr marL="90000" indent="457200" algn="just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Формируется перечень всех возможных путей между двумя узлами, где путь – это цепь связанных между собой узлов с одним единственным направлением, с помощью которых один узел косвенно влияет на другой узел.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E1A77-6D3E-AF2B-698D-E70AD77F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6F3A5E-207F-06FB-A153-038D7416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592" y="2133600"/>
            <a:ext cx="3236987" cy="3015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679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A77E-5913-92E7-60A1-04A1CE9A9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3B83B-3F5E-9EC6-BF75-062838B2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1. Построение маршрутов узлов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Граф связей для двух узлов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3782ED-E8F3-10DC-D646-8E000A05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33600"/>
            <a:ext cx="10058399" cy="3886200"/>
          </a:xfrm>
        </p:spPr>
        <p:txBody>
          <a:bodyPr>
            <a:normAutofit/>
          </a:bodyPr>
          <a:lstStyle/>
          <a:p>
            <a:pPr marL="90000" indent="457200" algn="just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Данный граф отображает только те связи, которые участвуют в построении путей между двумя указанными узлами. В этом случае между от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x2 </a:t>
            </a: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</a:t>
            </a:r>
            <a:endParaRPr lang="ru-RU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631408-2B28-2E82-BF54-5038608F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D67FC6-5207-1235-8C4D-9AB9CACA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70497"/>
            <a:ext cx="6203035" cy="31493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78D038-52A1-58A3-013A-73B0A69B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291" y="2872010"/>
            <a:ext cx="2417124" cy="11139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785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7023B-6711-036C-8663-D4E8D15AA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9EE8B-008B-8EA1-FECE-DB3F2F2F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1. Построение маршрутов узлов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Изменение связи между двумя узлами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106EAD-4448-5097-9EF9-796D23F7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33600"/>
            <a:ext cx="6901584" cy="3886200"/>
          </a:xfrm>
        </p:spPr>
        <p:txBody>
          <a:bodyPr>
            <a:normAutofit/>
          </a:bodyPr>
          <a:lstStyle/>
          <a:p>
            <a:pPr marL="90000" indent="457200" algn="just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Указывается главный и зависимый узел, затем значение связи: 0 или 1.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Изменение вносится в исходную матрицу связей в программе.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A0E66D-D82F-4423-F6EC-EEE60A7E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F1B25-CDC3-FCBB-E690-11426EF1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995" y="2101553"/>
            <a:ext cx="2754684" cy="3112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04B1FEF3-F9AD-3553-271E-EE9D572FCB91}"/>
              </a:ext>
            </a:extLst>
          </p:cNvPr>
          <p:cNvSpPr/>
          <p:nvPr/>
        </p:nvSpPr>
        <p:spPr>
          <a:xfrm>
            <a:off x="8986949" y="3445667"/>
            <a:ext cx="182666" cy="1809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DCA08-8663-F400-8DD4-F8E910387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176CD-D230-2A84-80C1-63A39ED2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2. Исследование тактов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тактов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DD0FA0-1B0A-08D8-64C1-5A7C06244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2133600"/>
            <a:ext cx="3627121" cy="3886200"/>
          </a:xfrm>
        </p:spPr>
        <p:txBody>
          <a:bodyPr>
            <a:normAutofit/>
          </a:bodyPr>
          <a:lstStyle/>
          <a:p>
            <a:pPr marL="90000" indent="457200" algn="just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Такт – изменение состояния набора узлов. В каждом такте каждый узел имеет определенное состояние, которое было сформировано как результат работы напрямую влияющих на него узлов в предыдущих тактах.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97A82C-ED6F-35A1-972E-0E8F044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1DD15B-BA21-4E03-5AB7-6B531D5D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74" y="2133600"/>
            <a:ext cx="5923288" cy="36838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5C6A27-F00C-B408-960E-93F1986B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622981"/>
            <a:ext cx="2366701" cy="220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4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D90D8-0C87-408E-067A-FAAA658B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BC280-B988-27F0-5322-C8E93B5C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2. Исследование тактов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тактов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21BC3A-C478-0C1D-A0DE-8BD8925B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2133600"/>
            <a:ext cx="10058400" cy="3886200"/>
          </a:xfrm>
        </p:spPr>
        <p:txBody>
          <a:bodyPr>
            <a:normAutofit/>
          </a:bodyPr>
          <a:lstStyle/>
          <a:p>
            <a:pPr marL="90000" indent="457200" algn="just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каждого узла формируется набор тактов, в которых данный узел изменил свое состояние, а для каждого такта формируется набор узлов, повлиявших на этот узел.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89872B-2942-9E52-C410-E6C1B755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0B3C7E-6257-DCF5-01C7-0FD3EC7D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48" y="3219450"/>
            <a:ext cx="6611303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970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74D46-CC9A-956B-84C8-D623B43C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A76CB-F89E-6EB8-47FE-8E403D3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2. Исследование тактов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Отказ узла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40BCFB-ECF7-92D1-ACF2-3B26549B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8" y="2133600"/>
            <a:ext cx="3722371" cy="3886200"/>
          </a:xfrm>
        </p:spPr>
        <p:txBody>
          <a:bodyPr>
            <a:normAutofit/>
          </a:bodyPr>
          <a:lstStyle/>
          <a:p>
            <a:pPr marL="90000" indent="457200" algn="just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Смоделируем отказ узла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y2, </a:t>
            </a: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убрав все связи с другими узлами. Таким образом сымитируем каскад отказов в системе.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0F5459-D780-7437-2A34-C4747195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B9F0F7-67B1-0C22-22D0-19C61FC9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781425"/>
            <a:ext cx="2990850" cy="19621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267F6F8-CF30-DD4C-DFDA-F5459A63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39" y="2133600"/>
            <a:ext cx="6502412" cy="40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2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A3BE1-B5CB-ADA7-79B9-4BB44581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C85AE-367A-F12B-7EE4-ADB8B58C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2. Исследование тактов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Отказ узла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2DAB1F-F6BA-3F90-EB31-CFE231DC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8" y="2133600"/>
            <a:ext cx="10058400" cy="3886200"/>
          </a:xfrm>
        </p:spPr>
        <p:txBody>
          <a:bodyPr>
            <a:normAutofit/>
          </a:bodyPr>
          <a:lstStyle/>
          <a:p>
            <a:pPr marL="90000" indent="457200" algn="just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Сравним результаты без отказа и с отказом.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672E0F-8189-C7D6-A170-96297769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6BCA68-7327-A86E-4F29-C640AA1C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04" y="2857500"/>
            <a:ext cx="4733925" cy="2076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C75F12-B5AE-9FF2-174F-2933DA14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880"/>
          <a:stretch/>
        </p:blipFill>
        <p:spPr>
          <a:xfrm>
            <a:off x="823707" y="2857500"/>
            <a:ext cx="5990697" cy="2076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546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ru-RU" sz="44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200274"/>
            <a:ext cx="10058400" cy="3668819"/>
          </a:xfrm>
        </p:spPr>
        <p:txBody>
          <a:bodyPr>
            <a:normAutofit/>
          </a:bodyPr>
          <a:lstStyle/>
          <a:p>
            <a:pPr marR="0" lvl="0" indent="612000" rtl="0"/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Была решена задача построения маршрутов между узлами в многослойной сети и исследованы такты влияния, продемонстрировав с их помощью каскад отказов узлов в сети.</a:t>
            </a:r>
          </a:p>
          <a:p>
            <a:pPr marR="0" lvl="0" indent="612000" rtl="0"/>
            <a:r>
              <a:rPr lang="ru-RU" sz="2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дальнейшем планируется исследование влияния каскадов отказов на функционирование всей многослойной сети.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55680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14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ru-RU" sz="44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Введение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11680"/>
            <a:ext cx="10058400" cy="4145280"/>
          </a:xfrm>
        </p:spPr>
        <p:txBody>
          <a:bodyPr>
            <a:normAutofit/>
          </a:bodyPr>
          <a:lstStyle/>
          <a:p>
            <a:pPr marR="0" lvl="0" algn="just" rtl="0"/>
            <a:r>
              <a:rPr lang="ru-RU" sz="2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Проблема:</a:t>
            </a:r>
            <a:r>
              <a:rPr lang="ru-RU" sz="2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любая система имеет шанс выйти из строя или работать некорректно из-за отказа работы определенных узлов сети. </a:t>
            </a:r>
          </a:p>
          <a:p>
            <a:pPr marR="0" lvl="0" algn="just" rtl="0"/>
            <a:r>
              <a:rPr lang="ru-RU" sz="2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Актуальность:</a:t>
            </a:r>
            <a:r>
              <a:rPr lang="ru-RU" sz="2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современные системы являются сложными, рассматривать которые необходимо с точки зрения многослойных сетей. Многослойная сеть состоит из систем, функционирующих в разных слоях, которые отличаются в том числе различными задачами и средой эксплуатации.</a:t>
            </a:r>
          </a:p>
          <a:p>
            <a:pPr marR="0" lvl="0" rtl="0"/>
            <a:r>
              <a:rPr lang="ru-RU" sz="2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Цель проекта:</a:t>
            </a:r>
            <a:r>
              <a:rPr lang="ru-RU" sz="2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исследование влияния каскада отказов на систему.</a:t>
            </a:r>
          </a:p>
          <a:p>
            <a:pPr marR="0" lvl="0" rtl="0">
              <a:spcBef>
                <a:spcPts val="600"/>
              </a:spcBef>
            </a:pPr>
            <a:r>
              <a:rPr lang="ru-RU" sz="22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Задачи проекта:</a:t>
            </a:r>
            <a:r>
              <a:rPr lang="ru-RU" sz="2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0000" marR="0" lvl="0" indent="0" rtl="0">
              <a:spcBef>
                <a:spcPts val="600"/>
              </a:spcBef>
              <a:buNone/>
            </a:pPr>
            <a:r>
              <a:rPr lang="ru-RU" sz="2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Построение маршрутов между узлами в многослойной сети.</a:t>
            </a:r>
          </a:p>
          <a:p>
            <a:pPr marL="90000" marR="0" lvl="0" indent="0" rtl="0">
              <a:spcBef>
                <a:spcPts val="600"/>
              </a:spcBef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Исследование тактов влияния каскадов отказов узлов.</a:t>
            </a:r>
            <a:endParaRPr lang="ru-RU" sz="2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55680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83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1. Построение маршрутов узлов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Дом качества в рамках методологии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QFD</a:t>
            </a:r>
            <a:endParaRPr lang="ru-RU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1" y="2133600"/>
            <a:ext cx="6781942" cy="3886200"/>
          </a:xfrm>
        </p:spPr>
        <p:txBody>
          <a:bodyPr>
            <a:normAutofit/>
          </a:bodyPr>
          <a:lstStyle/>
          <a:p>
            <a:pPr marL="90000" lvl="0" indent="457200" algn="just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Развертывание функции качества (Quality </a:t>
            </a:r>
            <a:r>
              <a:rPr lang="ru-RU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QFD) – это методология систематического и структурированного преобразования пожеланий потребителей в требования к качеству продукции, услуги и/или процесса.</a:t>
            </a:r>
          </a:p>
          <a:p>
            <a:pPr marL="90000" indent="457200" algn="just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Дом качества – структура, состоящая из нескольких таблиц-матриц, используется в рамках QFD-методологии.</a:t>
            </a:r>
          </a:p>
          <a:p>
            <a:pPr marL="90000" lvl="0" indent="457200">
              <a:buNone/>
            </a:pPr>
            <a:endParaRPr lang="ru-RU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751900-7E10-5F09-D420-E759B3C1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318" y="2133600"/>
            <a:ext cx="3555244" cy="33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5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FCCD6-6FA9-C7BF-4E43-5503342EF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B8752-4D79-1B9B-3728-9C045B61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1. Построение маршрутов узлов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Узлы многослойной сети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8D77B-979C-C952-5B7E-D36DE8E9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33600"/>
            <a:ext cx="6602481" cy="3886200"/>
          </a:xfrm>
        </p:spPr>
        <p:txBody>
          <a:bodyPr>
            <a:normAutofit/>
          </a:bodyPr>
          <a:lstStyle/>
          <a:p>
            <a:pPr marL="90000" marR="0" lvl="0" indent="457200" algn="just" rtl="0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Каждая матрица представляет собой набор связей между узлами многослойной сети определенной системы, где каждый узел выполняет свою функцию.</a:t>
            </a:r>
          </a:p>
          <a:p>
            <a:pPr marL="90000" lvl="0" indent="457200">
              <a:buNone/>
            </a:pPr>
            <a:endParaRPr lang="ru-RU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AB4B9-7AD6-0451-7201-8E0D91F9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6BAAAA-1F48-5A29-7731-AD0E899B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358" y="2089455"/>
            <a:ext cx="3721204" cy="346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0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1FACC-0FD2-59D3-C402-CD9BCBF8C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F6727-36B3-A3B7-159F-B66B5D76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1. Построение маршрутов узлов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Матрица связей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13CC69-DFFB-5660-F2AF-FFE36C96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1" y="2133600"/>
            <a:ext cx="6303378" cy="3886200"/>
          </a:xfrm>
        </p:spPr>
        <p:txBody>
          <a:bodyPr>
            <a:normAutofit/>
          </a:bodyPr>
          <a:lstStyle/>
          <a:p>
            <a:pPr marL="90000" indent="457200" algn="just">
              <a:spcBef>
                <a:spcPts val="600"/>
              </a:spcBef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Матрица зависимостей между узлами, где:</a:t>
            </a:r>
          </a:p>
          <a:p>
            <a:pPr indent="9144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строка соответствует родительским узлам (влияет на другие);</a:t>
            </a:r>
          </a:p>
          <a:p>
            <a:pPr indent="9144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столбец — зависимым узлам (зависит от родительского);</a:t>
            </a:r>
          </a:p>
          <a:p>
            <a:pPr indent="9144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значение 1 указывает на наличие зависимости, 0 — на её отсутствие.</a:t>
            </a:r>
          </a:p>
          <a:p>
            <a:pPr marL="90000" lvl="0" indent="457200">
              <a:buNone/>
            </a:pPr>
            <a:endParaRPr lang="ru-RU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55AD7C-7AEA-1D2B-7631-387FC5B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974478-548C-B925-11A7-A7F1EE08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86" y="2133600"/>
            <a:ext cx="3652776" cy="24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3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284B4-9FF2-C029-ECE4-4C012B20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A161-D728-D483-8873-8AAAA191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1. Построение маршрутов узлов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матрицей связей с помощью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164D92-097A-0238-557D-34A74B963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33600"/>
            <a:ext cx="9123489" cy="3886200"/>
          </a:xfrm>
        </p:spPr>
        <p:txBody>
          <a:bodyPr>
            <a:normAutofit/>
          </a:bodyPr>
          <a:lstStyle/>
          <a:p>
            <a:pPr marL="90000" indent="457200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Программа включает в себя следующие методы обработки данных:</a:t>
            </a:r>
          </a:p>
          <a:p>
            <a:pPr marL="90000" indent="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Ввод матрицы связей в программу;</a:t>
            </a:r>
          </a:p>
          <a:p>
            <a:pPr marL="90000" indent="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Построение графа связей между всеми узлами;</a:t>
            </a:r>
          </a:p>
          <a:p>
            <a:pPr marL="90000" indent="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для каждого узла перечня зависимых узлов;</a:t>
            </a:r>
          </a:p>
          <a:p>
            <a:pPr marL="90000" indent="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перечня всех путей между двумя узлами;</a:t>
            </a:r>
          </a:p>
          <a:p>
            <a:pPr marL="90000" indent="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 тактов вычислений;</a:t>
            </a:r>
          </a:p>
          <a:p>
            <a:pPr marL="90000" indent="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Изменение связи между двумя узлами;</a:t>
            </a:r>
          </a:p>
          <a:p>
            <a:pPr marL="90000" indent="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Построение графа связей между двумя узлами.</a:t>
            </a:r>
          </a:p>
          <a:p>
            <a:pPr marL="90000" lvl="0" indent="457200">
              <a:buNone/>
            </a:pPr>
            <a:endParaRPr lang="ru-RU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DAA00F-0C9B-5CFE-0F7D-387BCC0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8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6CB19-603F-61F5-EE64-675854162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75AB2-4A2E-4B04-BFE8-F19E958B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1. Построение маршрутов узлов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Ввод матрицы связей в программу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6CE46-9C34-5051-DBC2-A40CB25B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33600"/>
            <a:ext cx="5910271" cy="3886200"/>
          </a:xfrm>
        </p:spPr>
        <p:txBody>
          <a:bodyPr>
            <a:normAutofit/>
          </a:bodyPr>
          <a:lstStyle/>
          <a:p>
            <a:pPr marL="90000" indent="457200" algn="just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Ввод данных осуществляется считыванием имен узлов и матрицы связей из 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файла.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5E9626-5107-A985-89BE-87E3FBFC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572586-F744-4A82-5868-CF6EC670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299" y="2133600"/>
            <a:ext cx="4025263" cy="24593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85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B1B35-A663-40BE-2480-053147F8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F5DA-CE91-8AAC-607B-537F8E09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1. Построение маршрутов узлов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Граф связей между всеми узлами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E64E1-6AF2-B32C-7803-6DEA78D7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33600"/>
            <a:ext cx="10362630" cy="3886200"/>
          </a:xfrm>
        </p:spPr>
        <p:txBody>
          <a:bodyPr>
            <a:normAutofit/>
          </a:bodyPr>
          <a:lstStyle/>
          <a:p>
            <a:pPr marL="90000" indent="457200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Граф связей формируется на основе исходной матрицы связей.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33BDA8-A465-0C89-7014-439E20F2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8F905B-9735-9877-FC66-FE4C2D41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36" y="2590474"/>
            <a:ext cx="6853727" cy="35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08149-D05A-C6DE-82C3-BC45F2A43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A0C7-C2CD-E3FF-D66B-8DF5462C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Задача 1. Построение маршрутов узлов</a:t>
            </a:r>
            <a:br>
              <a:rPr lang="ru-RU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перечней зависимых узлов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FC488-B07D-D60E-F3FE-D27AB872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2133600"/>
            <a:ext cx="6910129" cy="3886200"/>
          </a:xfrm>
        </p:spPr>
        <p:txBody>
          <a:bodyPr>
            <a:normAutofit/>
          </a:bodyPr>
          <a:lstStyle/>
          <a:p>
            <a:pPr marL="90000" indent="457200">
              <a:buNone/>
            </a:pPr>
            <a:r>
              <a:rPr lang="ru-RU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каждого узла формируется перечень зависимых от него узлов, то есть для которых данный узел является родительским.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3742E-86CC-4A53-EF2F-65FF53AB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9" y="6388834"/>
            <a:ext cx="779767" cy="365125"/>
          </a:xfrm>
        </p:spPr>
        <p:txBody>
          <a:bodyPr/>
          <a:lstStyle/>
          <a:p>
            <a:fld id="{20F70DFC-2725-4886-9AF6-7A8B19AEAA27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60CE35-D477-6C2A-F3BB-EFF88DE9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33" y="2133600"/>
            <a:ext cx="2789346" cy="2259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898113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1064</TotalTime>
  <Words>707</Words>
  <Application>Microsoft Office PowerPoint</Application>
  <PresentationFormat>Широкоэкранный</PresentationFormat>
  <Paragraphs>73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Ретро</vt:lpstr>
      <vt:lpstr>Моделирование влияния отказов в многослойных сетях</vt:lpstr>
      <vt:lpstr>Введение</vt:lpstr>
      <vt:lpstr>Задача 1. Построение маршрутов узлов Дом качества в рамках методологии QFD</vt:lpstr>
      <vt:lpstr>Задача 1. Построение маршрутов узлов Узлы многослойной сети</vt:lpstr>
      <vt:lpstr>Задача 1. Построение маршрутов узлов Матрица связей</vt:lpstr>
      <vt:lpstr>Задача 1. Построение маршрутов узлов Работа с матрицей связей с помощью программы</vt:lpstr>
      <vt:lpstr>Задача 1. Построение маршрутов узлов Ввод матрицы связей в программу</vt:lpstr>
      <vt:lpstr>Задача 1. Построение маршрутов узлов Граф связей между всеми узлами</vt:lpstr>
      <vt:lpstr>Задача 1. Построение маршрутов узлов Формирование перечней зависимых узлов</vt:lpstr>
      <vt:lpstr>Задача 1. Построение маршрутов узлов Формирование перечня путей между двумя узлами</vt:lpstr>
      <vt:lpstr>Задача 1. Построение маршрутов узлов Граф связей для двух узлов</vt:lpstr>
      <vt:lpstr>Задача 1. Построение маршрутов узлов Изменение связи между двумя узлами</vt:lpstr>
      <vt:lpstr>Задача 2. Исследование тактов Работа тактов</vt:lpstr>
      <vt:lpstr>Задача 2. Исследование тактов Вывод тактов </vt:lpstr>
      <vt:lpstr>Задача 2. Исследование тактов Отказ узла </vt:lpstr>
      <vt:lpstr>Задача 2. Исследование тактов Отказ узла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Artem Chernikov</cp:lastModifiedBy>
  <cp:revision>223</cp:revision>
  <dcterms:created xsi:type="dcterms:W3CDTF">2023-12-23T05:15:40Z</dcterms:created>
  <dcterms:modified xsi:type="dcterms:W3CDTF">2025-04-21T10:34:53Z</dcterms:modified>
</cp:coreProperties>
</file>