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Montserra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692"/>
  </p:normalViewPr>
  <p:slideViewPr>
    <p:cSldViewPr snapToGrid="0">
      <p:cViewPr varScale="1">
        <p:scale>
          <a:sx n="129" d="100"/>
          <a:sy n="129" d="100"/>
        </p:scale>
        <p:origin x="11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bc7933856_0_30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bc7933856_0_3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Переменной в программе называется именной контейнер. Представьте себе ящик с наклеенным на него стикером, вы кладете в этот ящик что нибудь и пишите на ящике короткое название без пробелов, на английском языке. Примерно так работает переменная.</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bc7933856_0_3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ebc7933856_0_3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bc7933856_0_3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bc7933856_0_3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Функция принт печатает переданные данные.</a:t>
            </a:r>
            <a:endParaRPr/>
          </a:p>
          <a:p>
            <a:pPr marL="0" lvl="0" indent="0" algn="l" rtl="0">
              <a:spcBef>
                <a:spcPts val="0"/>
              </a:spcBef>
              <a:spcAft>
                <a:spcPts val="0"/>
              </a:spcAft>
              <a:buNone/>
            </a:pPr>
            <a:r>
              <a:rPr lang="ru"/>
              <a:t>Введите данную строку и сохраните файл, после сохранения запустите этот файл F5</a:t>
            </a:r>
            <a:endParaRPr/>
          </a:p>
          <a:p>
            <a:pPr marL="0" lvl="0" indent="0" algn="l" rtl="0">
              <a:spcBef>
                <a:spcPts val="0"/>
              </a:spcBef>
              <a:spcAft>
                <a:spcPts val="0"/>
              </a:spcAft>
              <a:buNone/>
            </a:pPr>
            <a:endParaRPr/>
          </a:p>
          <a:p>
            <a:pPr marL="0" lvl="0" indent="0" algn="l" rtl="0">
              <a:spcBef>
                <a:spcPts val="0"/>
              </a:spcBef>
              <a:spcAft>
                <a:spcPts val="0"/>
              </a:spcAft>
              <a:buNone/>
            </a:pPr>
            <a:r>
              <a:rPr lang="ru"/>
              <a:t>У кого получилось, поздравляю, вы создали свою первую программу!</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bc7933856_0_3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bc7933856_0_3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Информация, которую мы получаем делиться на слуховую, зрительную, обонятельную. В программировании есть свое разделение. В Python их всего 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ebc7933856_0_4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ebc7933856_0_4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Функция input возвращает строковой тип данных</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bc7933856_0_4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bc7933856_0_4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arenR"/>
            </a:pPr>
            <a:r>
              <a:rPr lang="ru"/>
              <a:t>Создайте новый файл и назовите его sum.py</a:t>
            </a:r>
            <a:endParaRPr/>
          </a:p>
          <a:p>
            <a:pPr marL="457200" lvl="0" indent="-298450" algn="l" rtl="0">
              <a:spcBef>
                <a:spcPts val="0"/>
              </a:spcBef>
              <a:spcAft>
                <a:spcPts val="0"/>
              </a:spcAft>
              <a:buSzPts val="1100"/>
              <a:buAutoNum type="arabicParenR"/>
            </a:pPr>
            <a:r>
              <a:rPr lang="ru"/>
              <a:t>Записать то что на скрине</a:t>
            </a:r>
            <a:endParaRPr/>
          </a:p>
          <a:p>
            <a:pPr marL="457200" lvl="0" indent="-298450" algn="l" rtl="0">
              <a:spcBef>
                <a:spcPts val="0"/>
              </a:spcBef>
              <a:spcAft>
                <a:spcPts val="0"/>
              </a:spcAft>
              <a:buSzPts val="1100"/>
              <a:buAutoNum type="arabicParenR"/>
            </a:pPr>
            <a:r>
              <a:rPr lang="ru"/>
              <a:t>Добавим интерактивности в программу и присвоим переменным значения функции input()</a:t>
            </a:r>
            <a:endParaRPr/>
          </a:p>
          <a:p>
            <a:pPr marL="0" lvl="0" indent="0" algn="l" rtl="0">
              <a:spcBef>
                <a:spcPts val="0"/>
              </a:spcBef>
              <a:spcAft>
                <a:spcPts val="0"/>
              </a:spcAft>
              <a:buNone/>
            </a:pPr>
            <a:r>
              <a:rPr lang="ru"/>
              <a:t>Результат удивляет, ведь когда мы складываем 10 и 30 мы ожидаем увидеть 40, но как было сказано ранее, функция input принимает только строковые значения</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bc7933856_0_4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bc7933856_0_4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bc7933856_0_4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bc7933856_0_4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Добавим аргумент в нашу функцию input()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ebc7933856_0_4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ebc7933856_0_4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ef27b8cf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f27b8cf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bc7933856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bc7933856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7000"/>
              </a:lnSpc>
              <a:spcBef>
                <a:spcPts val="0"/>
              </a:spcBef>
              <a:spcAft>
                <a:spcPts val="0"/>
              </a:spcAft>
              <a:buClr>
                <a:schemeClr val="dk1"/>
              </a:buClr>
              <a:buSzPts val="1100"/>
              <a:buFont typeface="Arial"/>
              <a:buNone/>
            </a:pPr>
            <a:r>
              <a:rPr lang="ru" sz="1400">
                <a:solidFill>
                  <a:schemeClr val="dk1"/>
                </a:solidFill>
                <a:latin typeface="Times New Roman"/>
                <a:ea typeface="Times New Roman"/>
                <a:cs typeface="Times New Roman"/>
                <a:sym typeface="Times New Roman"/>
              </a:rPr>
              <a:t>Компьютерная программа – это набор инструкций для компьютера, следуя которым компьютер выполняет определенные задачи. Программа состоит из последовательных команд, которые мы передаем нашему компьютеру. Без этих самых команд не будет работать ни компьютер, ни телефон, ни телевизор и даже утюг. Для всех электрических устройств команда – это мысли. Ведь человек без мыслей будет просто лежать на кровати и ничего не делать, без мыслей он даже пойти на кухню и скучать яблочко не сможет. Так же и с компьютером. Если ему не дать определенные «мысли», он не будет даже отображать ваши любимые мультики. </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ru" sz="1400">
                <a:solidFill>
                  <a:schemeClr val="dk1"/>
                </a:solidFill>
                <a:latin typeface="Times New Roman"/>
                <a:ea typeface="Times New Roman"/>
                <a:cs typeface="Times New Roman"/>
                <a:sym typeface="Times New Roman"/>
              </a:rPr>
              <a:t>Все эти команды пишутся на определенных языках программирования. И чтобы дать вашему устройству мыслить, мы и будем изучать программирование, это не сложно, но очень увлекательно и весело. Вы сможете создавать что-то свое, что-то невероятно красивое. Да вы даже можете написать свою собственную программу, которая решает ваши домашние задания. В компьютере можно сделать все!</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bc7933856_0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bc7933856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В рамках курса мы будем рассматривать библиотеку pygame. </a:t>
            </a:r>
            <a:br>
              <a:rPr lang="ru"/>
            </a:br>
            <a:r>
              <a:rPr lang="ru"/>
              <a:t>Первый модуль будет посвящен основам языка Python. Мы рассмотрим такие темы как ввод и вывод информации, типы данных, операторы, условный оператор, цикл while, for и списки.</a:t>
            </a:r>
            <a:endParaRPr/>
          </a:p>
          <a:p>
            <a:pPr marL="0" lvl="0" indent="0" algn="l" rtl="0">
              <a:spcBef>
                <a:spcPts val="0"/>
              </a:spcBef>
              <a:spcAft>
                <a:spcPts val="0"/>
              </a:spcAft>
              <a:buNone/>
            </a:pPr>
            <a:endParaRPr/>
          </a:p>
          <a:p>
            <a:pPr marL="0" lvl="0" indent="0" algn="l" rtl="0">
              <a:spcBef>
                <a:spcPts val="0"/>
              </a:spcBef>
              <a:spcAft>
                <a:spcPts val="0"/>
              </a:spcAft>
              <a:buNone/>
            </a:pPr>
            <a:r>
              <a:rPr lang="ru"/>
              <a:t>Немного о языках: </a:t>
            </a:r>
            <a:endParaRPr/>
          </a:p>
          <a:p>
            <a:pPr marL="0" lvl="0" indent="0" algn="l" rtl="0">
              <a:spcBef>
                <a:spcPts val="0"/>
              </a:spcBef>
              <a:spcAft>
                <a:spcPts val="0"/>
              </a:spcAft>
              <a:buNone/>
            </a:pPr>
            <a:r>
              <a:rPr lang="ru"/>
              <a:t>Как и люди, компьютеры говорят на разных языках, только языки эти  - компьютерные. Компьютерный язык создан с целью переговоров с компьютерными системами.</a:t>
            </a:r>
            <a:br>
              <a:rPr lang="ru"/>
            </a:br>
            <a:r>
              <a:rPr lang="ru"/>
              <a:t>Некоторые языки программирования названы в честь известных людей (Паскаль), другие являются простыми аббревиатурами (Basic), и немногие названы в честь каких-либо теле-шоу, таким языком назван Python (Летающий цирк Монти Пайтона)</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bc7933856_0_2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bc7933856_0_2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bc7933856_0_1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bc7933856_0_1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IDE - это набор инструментов, позволяющие создавать приложения. Мы будем работать в Visual studio code.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bc7933856_0_1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bc7933856_0_1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Для полноценной работы в данной среде, необходимо установить 3 расширения Python, Python for VSCode, Python Extension Pack.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bc7933856_0_1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bc7933856_0_1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bc7933856_0_2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bc7933856_0_2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bc7933856_0_28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bc7933856_0_2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pload.wikimedia.org/wikipedia/commons/thumb/0/0a/Python.svg/1024px-Python.svg.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hyperlink" Target="https://upload.wikimedia.org/wikipedia/commons/thumb/4/4a/Python3-powered_hello-world.svg/2560px-Python3-powered_hello-world.svg.png"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cdn.pixabay.com/photo/2016/07/13/08/48/mobile-phone-1513945_960_720.jpg"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domainvectors.org/photos/Copperhead--brownscale.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upload.wikimedia.org/wikipedia/commons/thumb/9/9a/Visual_Studio_Code_1.35_icon.svg/600px-Visual_Studio_Code_1.35_icon.svg.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s://upload.wikimedia.org/wikipedia/commons/e/e9/VS_Code_%28Insiders%29.pn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hyperlink" Target="https://cdn.pixabay.com/photo/2020/04/17/18/10/snake-5056354_960_720.p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Python разработка 2D игр</a:t>
            </a:r>
            <a:endParaRPr/>
          </a:p>
        </p:txBody>
      </p:sp>
      <p:pic>
        <p:nvPicPr>
          <p:cNvPr id="135" name="Google Shape;135;p13" descr="https://upload.wikimedia.org/wikipedia/commons/thumb/0/0a/Python.svg/1024px-Python.svg.png">
            <a:hlinkClick r:id="rId3"/>
          </p:cNvPr>
          <p:cNvPicPr preferRelativeResize="0"/>
          <p:nvPr/>
        </p:nvPicPr>
        <p:blipFill>
          <a:blip r:embed="rId4">
            <a:alphaModFix/>
          </a:blip>
          <a:stretch>
            <a:fillRect/>
          </a:stretch>
        </p:blipFill>
        <p:spPr>
          <a:xfrm>
            <a:off x="6324175" y="2455800"/>
            <a:ext cx="2230475" cy="2230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b="1"/>
              <a:t>Переменные</a:t>
            </a:r>
            <a:endParaRPr b="1"/>
          </a:p>
        </p:txBody>
      </p:sp>
      <p:pic>
        <p:nvPicPr>
          <p:cNvPr id="193" name="Google Shape;193;p22"/>
          <p:cNvPicPr preferRelativeResize="0"/>
          <p:nvPr/>
        </p:nvPicPr>
        <p:blipFill>
          <a:blip r:embed="rId3">
            <a:alphaModFix/>
          </a:blip>
          <a:stretch>
            <a:fillRect/>
          </a:stretch>
        </p:blipFill>
        <p:spPr>
          <a:xfrm>
            <a:off x="1181450" y="1029250"/>
            <a:ext cx="4210050" cy="876300"/>
          </a:xfrm>
          <a:prstGeom prst="rect">
            <a:avLst/>
          </a:prstGeom>
          <a:noFill/>
          <a:ln w="9525" cap="flat" cmpd="sng">
            <a:solidFill>
              <a:schemeClr val="accent6"/>
            </a:solidFill>
            <a:prstDash val="solid"/>
            <a:round/>
            <a:headEnd type="none" w="sm" len="sm"/>
            <a:tailEnd type="none" w="sm" len="sm"/>
          </a:ln>
        </p:spPr>
      </p:pic>
      <p:pic>
        <p:nvPicPr>
          <p:cNvPr id="194" name="Google Shape;194;p22"/>
          <p:cNvPicPr preferRelativeResize="0"/>
          <p:nvPr/>
        </p:nvPicPr>
        <p:blipFill>
          <a:blip r:embed="rId4">
            <a:alphaModFix/>
          </a:blip>
          <a:stretch>
            <a:fillRect/>
          </a:stretch>
        </p:blipFill>
        <p:spPr>
          <a:xfrm>
            <a:off x="5674550" y="1029250"/>
            <a:ext cx="3088736" cy="3530849"/>
          </a:xfrm>
          <a:prstGeom prst="rect">
            <a:avLst/>
          </a:prstGeom>
          <a:noFill/>
          <a:ln w="9525" cap="flat" cmpd="sng">
            <a:solidFill>
              <a:schemeClr val="accent5"/>
            </a:solidFill>
            <a:prstDash val="solid"/>
            <a:round/>
            <a:headEnd type="none" w="sm" len="sm"/>
            <a:tailEnd type="none" w="sm" len="sm"/>
          </a:ln>
        </p:spPr>
      </p:pic>
      <p:pic>
        <p:nvPicPr>
          <p:cNvPr id="195" name="Google Shape;195;p22" descr="https://upload.wikimedia.org/wikipedia/commons/thumb/4/4a/Python3-powered_hello-world.svg/2560px-Python3-powered_hello-world.svg.png">
            <a:hlinkClick r:id="rId5"/>
          </p:cNvPr>
          <p:cNvPicPr preferRelativeResize="0"/>
          <p:nvPr/>
        </p:nvPicPr>
        <p:blipFill>
          <a:blip r:embed="rId6">
            <a:alphaModFix/>
          </a:blip>
          <a:stretch>
            <a:fillRect/>
          </a:stretch>
        </p:blipFill>
        <p:spPr>
          <a:xfrm>
            <a:off x="725224" y="2047100"/>
            <a:ext cx="4666274" cy="251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479450"/>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b="1"/>
              <a:t>Создание файла</a:t>
            </a:r>
            <a:endParaRPr b="1"/>
          </a:p>
        </p:txBody>
      </p:sp>
      <p:sp>
        <p:nvSpPr>
          <p:cNvPr id="201" name="Google Shape;201;p23"/>
          <p:cNvSpPr txBox="1">
            <a:spLocks noGrp="1"/>
          </p:cNvSpPr>
          <p:nvPr>
            <p:ph type="body" idx="1"/>
          </p:nvPr>
        </p:nvSpPr>
        <p:spPr>
          <a:xfrm>
            <a:off x="1297500" y="1724350"/>
            <a:ext cx="6958200" cy="24159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AutoNum type="arabicPeriod"/>
            </a:pPr>
            <a:r>
              <a:rPr lang="ru" sz="2300"/>
              <a:t>Для создания файла используем сочетание Ctrl+N</a:t>
            </a:r>
            <a:endParaRPr sz="2300"/>
          </a:p>
          <a:p>
            <a:pPr marL="457200" lvl="0" indent="-374650" algn="l" rtl="0">
              <a:spcBef>
                <a:spcPts val="0"/>
              </a:spcBef>
              <a:spcAft>
                <a:spcPts val="0"/>
              </a:spcAft>
              <a:buSzPts val="2300"/>
              <a:buAutoNum type="arabicPeriod"/>
            </a:pPr>
            <a:r>
              <a:rPr lang="ru" sz="2300"/>
              <a:t>Для сохранения файла используем сочетание Ctrl+S</a:t>
            </a:r>
            <a:endParaRPr sz="2300"/>
          </a:p>
          <a:p>
            <a:pPr marL="457200" lvl="0" indent="-374650" algn="l" rtl="0">
              <a:spcBef>
                <a:spcPts val="0"/>
              </a:spcBef>
              <a:spcAft>
                <a:spcPts val="0"/>
              </a:spcAft>
              <a:buSzPts val="2300"/>
              <a:buAutoNum type="arabicPeriod"/>
            </a:pPr>
            <a:r>
              <a:rPr lang="ru" sz="2300"/>
              <a:t>Вписываем название и добавляем в свою папку</a:t>
            </a:r>
            <a:endParaRPr sz="2300"/>
          </a:p>
          <a:p>
            <a:pPr marL="457200" lvl="0" indent="-374650" algn="l" rtl="0">
              <a:spcBef>
                <a:spcPts val="0"/>
              </a:spcBef>
              <a:spcAft>
                <a:spcPts val="0"/>
              </a:spcAft>
              <a:buSzPts val="2300"/>
              <a:buAutoNum type="arabicPeriod"/>
            </a:pPr>
            <a:r>
              <a:rPr lang="ru" sz="2300"/>
              <a:t>Запуск программы F5</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Функции ввода и вывода информации</a:t>
            </a:r>
            <a:endParaRPr/>
          </a:p>
        </p:txBody>
      </p:sp>
      <p:sp>
        <p:nvSpPr>
          <p:cNvPr id="207" name="Google Shape;207;p24"/>
          <p:cNvSpPr txBox="1">
            <a:spLocks noGrp="1"/>
          </p:cNvSpPr>
          <p:nvPr>
            <p:ph type="body" idx="1"/>
          </p:nvPr>
        </p:nvSpPr>
        <p:spPr>
          <a:xfrm>
            <a:off x="2672550" y="1748850"/>
            <a:ext cx="3798900" cy="8229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1200"/>
              </a:spcAft>
              <a:buNone/>
            </a:pPr>
            <a:r>
              <a:rPr lang="ru" sz="3900"/>
              <a:t>Print(‘Hello, world!’)</a:t>
            </a:r>
            <a:endParaRPr sz="3900"/>
          </a:p>
        </p:txBody>
      </p:sp>
      <p:pic>
        <p:nvPicPr>
          <p:cNvPr id="208" name="Google Shape;208;p24"/>
          <p:cNvPicPr preferRelativeResize="0"/>
          <p:nvPr/>
        </p:nvPicPr>
        <p:blipFill>
          <a:blip r:embed="rId3">
            <a:alphaModFix/>
          </a:blip>
          <a:stretch>
            <a:fillRect/>
          </a:stretch>
        </p:blipFill>
        <p:spPr>
          <a:xfrm>
            <a:off x="3235225" y="3024600"/>
            <a:ext cx="2038350" cy="609600"/>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57650" y="148325"/>
            <a:ext cx="4587000" cy="106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t>Типы данных</a:t>
            </a:r>
            <a:endParaRPr/>
          </a:p>
        </p:txBody>
      </p:sp>
      <p:sp>
        <p:nvSpPr>
          <p:cNvPr id="214" name="Google Shape;214;p25"/>
          <p:cNvSpPr txBox="1"/>
          <p:nvPr/>
        </p:nvSpPr>
        <p:spPr>
          <a:xfrm>
            <a:off x="522825" y="1000325"/>
            <a:ext cx="7336200" cy="17238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Clr>
                <a:schemeClr val="accent4"/>
              </a:buClr>
              <a:buSzPts val="2500"/>
              <a:buFont typeface="Lato"/>
              <a:buAutoNum type="arabicPeriod"/>
            </a:pPr>
            <a:r>
              <a:rPr lang="ru" sz="2500">
                <a:solidFill>
                  <a:schemeClr val="accent4"/>
                </a:solidFill>
                <a:latin typeface="Lato"/>
                <a:ea typeface="Lato"/>
                <a:cs typeface="Lato"/>
                <a:sym typeface="Lato"/>
              </a:rPr>
              <a:t>int - целочисленный</a:t>
            </a:r>
            <a:endParaRPr sz="2500">
              <a:solidFill>
                <a:schemeClr val="accent4"/>
              </a:solidFill>
              <a:latin typeface="Lato"/>
              <a:ea typeface="Lato"/>
              <a:cs typeface="Lato"/>
              <a:sym typeface="Lato"/>
            </a:endParaRPr>
          </a:p>
          <a:p>
            <a:pPr marL="457200" lvl="0" indent="-387350" algn="l" rtl="0">
              <a:spcBef>
                <a:spcPts val="0"/>
              </a:spcBef>
              <a:spcAft>
                <a:spcPts val="0"/>
              </a:spcAft>
              <a:buClr>
                <a:schemeClr val="accent4"/>
              </a:buClr>
              <a:buSzPts val="2500"/>
              <a:buFont typeface="Lato"/>
              <a:buAutoNum type="arabicPeriod"/>
            </a:pPr>
            <a:r>
              <a:rPr lang="ru" sz="2500">
                <a:solidFill>
                  <a:schemeClr val="accent4"/>
                </a:solidFill>
                <a:latin typeface="Lato"/>
                <a:ea typeface="Lato"/>
                <a:cs typeface="Lato"/>
                <a:sym typeface="Lato"/>
              </a:rPr>
              <a:t>float - дробный</a:t>
            </a:r>
            <a:endParaRPr sz="2500">
              <a:solidFill>
                <a:schemeClr val="accent4"/>
              </a:solidFill>
              <a:latin typeface="Lato"/>
              <a:ea typeface="Lato"/>
              <a:cs typeface="Lato"/>
              <a:sym typeface="Lato"/>
            </a:endParaRPr>
          </a:p>
          <a:p>
            <a:pPr marL="457200" lvl="0" indent="-387350" algn="l" rtl="0">
              <a:spcBef>
                <a:spcPts val="0"/>
              </a:spcBef>
              <a:spcAft>
                <a:spcPts val="0"/>
              </a:spcAft>
              <a:buClr>
                <a:schemeClr val="accent4"/>
              </a:buClr>
              <a:buSzPts val="2500"/>
              <a:buFont typeface="Lato"/>
              <a:buAutoNum type="arabicPeriod"/>
            </a:pPr>
            <a:r>
              <a:rPr lang="ru" sz="2500">
                <a:solidFill>
                  <a:schemeClr val="accent4"/>
                </a:solidFill>
                <a:latin typeface="Lato"/>
                <a:ea typeface="Lato"/>
                <a:cs typeface="Lato"/>
                <a:sym typeface="Lato"/>
              </a:rPr>
              <a:t>str - строковой </a:t>
            </a:r>
            <a:endParaRPr sz="2500">
              <a:solidFill>
                <a:schemeClr val="accent4"/>
              </a:solidFill>
              <a:latin typeface="Lato"/>
              <a:ea typeface="Lato"/>
              <a:cs typeface="Lato"/>
              <a:sym typeface="Lato"/>
            </a:endParaRPr>
          </a:p>
          <a:p>
            <a:pPr marL="457200" lvl="0" indent="-387350" algn="l" rtl="0">
              <a:spcBef>
                <a:spcPts val="0"/>
              </a:spcBef>
              <a:spcAft>
                <a:spcPts val="0"/>
              </a:spcAft>
              <a:buClr>
                <a:schemeClr val="accent4"/>
              </a:buClr>
              <a:buSzPts val="2500"/>
              <a:buFont typeface="Lato"/>
              <a:buAutoNum type="arabicPeriod"/>
            </a:pPr>
            <a:r>
              <a:rPr lang="ru" sz="2500">
                <a:solidFill>
                  <a:schemeClr val="accent4"/>
                </a:solidFill>
                <a:latin typeface="Lato"/>
                <a:ea typeface="Lato"/>
                <a:cs typeface="Lato"/>
                <a:sym typeface="Lato"/>
              </a:rPr>
              <a:t>bool - булевой (true или false)</a:t>
            </a:r>
            <a:endParaRPr sz="2500">
              <a:solidFill>
                <a:schemeClr val="accent4"/>
              </a:solidFill>
              <a:latin typeface="Lato"/>
              <a:ea typeface="Lato"/>
              <a:cs typeface="Lato"/>
              <a:sym typeface="Lato"/>
            </a:endParaRPr>
          </a:p>
        </p:txBody>
      </p:sp>
      <p:pic>
        <p:nvPicPr>
          <p:cNvPr id="215" name="Google Shape;215;p25"/>
          <p:cNvPicPr preferRelativeResize="0"/>
          <p:nvPr/>
        </p:nvPicPr>
        <p:blipFill>
          <a:blip r:embed="rId3">
            <a:alphaModFix/>
          </a:blip>
          <a:stretch>
            <a:fillRect/>
          </a:stretch>
        </p:blipFill>
        <p:spPr>
          <a:xfrm>
            <a:off x="1170375" y="3023875"/>
            <a:ext cx="394335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Ввод значений</a:t>
            </a:r>
            <a:endParaRPr/>
          </a:p>
        </p:txBody>
      </p:sp>
      <p:sp>
        <p:nvSpPr>
          <p:cNvPr id="221" name="Google Shape;221;p26"/>
          <p:cNvSpPr txBox="1"/>
          <p:nvPr/>
        </p:nvSpPr>
        <p:spPr>
          <a:xfrm>
            <a:off x="3161125" y="1232300"/>
            <a:ext cx="1955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4000">
                <a:solidFill>
                  <a:schemeClr val="lt1"/>
                </a:solidFill>
                <a:latin typeface="Lato"/>
                <a:ea typeface="Lato"/>
                <a:cs typeface="Lato"/>
                <a:sym typeface="Lato"/>
              </a:rPr>
              <a:t>Input()</a:t>
            </a:r>
            <a:endParaRPr sz="4000">
              <a:solidFill>
                <a:schemeClr val="lt1"/>
              </a:solidFill>
              <a:latin typeface="Lato"/>
              <a:ea typeface="Lato"/>
              <a:cs typeface="Lato"/>
              <a:sym typeface="Lato"/>
            </a:endParaRPr>
          </a:p>
        </p:txBody>
      </p:sp>
      <p:sp>
        <p:nvSpPr>
          <p:cNvPr id="222" name="Google Shape;222;p26"/>
          <p:cNvSpPr txBox="1"/>
          <p:nvPr/>
        </p:nvSpPr>
        <p:spPr>
          <a:xfrm>
            <a:off x="1357200" y="2099675"/>
            <a:ext cx="6429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3000">
                <a:solidFill>
                  <a:schemeClr val="lt1"/>
                </a:solidFill>
                <a:latin typeface="Lato"/>
                <a:ea typeface="Lato"/>
                <a:cs typeface="Lato"/>
                <a:sym typeface="Lato"/>
              </a:rPr>
              <a:t>Создайте переменную name и запишите в неё свое имя</a:t>
            </a:r>
            <a:endParaRPr sz="3000">
              <a:solidFill>
                <a:schemeClr val="lt1"/>
              </a:solidFill>
              <a:latin typeface="Lato"/>
              <a:ea typeface="Lato"/>
              <a:cs typeface="Lato"/>
              <a:sym typeface="Lato"/>
            </a:endParaRPr>
          </a:p>
        </p:txBody>
      </p:sp>
      <p:pic>
        <p:nvPicPr>
          <p:cNvPr id="223" name="Google Shape;223;p26"/>
          <p:cNvPicPr preferRelativeResize="0"/>
          <p:nvPr/>
        </p:nvPicPr>
        <p:blipFill>
          <a:blip r:embed="rId3">
            <a:alphaModFix/>
          </a:blip>
          <a:stretch>
            <a:fillRect/>
          </a:stretch>
        </p:blipFill>
        <p:spPr>
          <a:xfrm>
            <a:off x="2081575" y="3346875"/>
            <a:ext cx="4114800" cy="93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1297500" y="393750"/>
            <a:ext cx="67257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Программа сложения чисел </a:t>
            </a:r>
            <a:endParaRPr/>
          </a:p>
        </p:txBody>
      </p:sp>
      <p:pic>
        <p:nvPicPr>
          <p:cNvPr id="229" name="Google Shape;229;p27"/>
          <p:cNvPicPr preferRelativeResize="0"/>
          <p:nvPr/>
        </p:nvPicPr>
        <p:blipFill>
          <a:blip r:embed="rId3">
            <a:alphaModFix/>
          </a:blip>
          <a:stretch>
            <a:fillRect/>
          </a:stretch>
        </p:blipFill>
        <p:spPr>
          <a:xfrm>
            <a:off x="1297500" y="1013424"/>
            <a:ext cx="5009794" cy="1493100"/>
          </a:xfrm>
          <a:prstGeom prst="rect">
            <a:avLst/>
          </a:prstGeom>
          <a:noFill/>
          <a:ln>
            <a:noFill/>
          </a:ln>
        </p:spPr>
      </p:pic>
      <p:pic>
        <p:nvPicPr>
          <p:cNvPr id="230" name="Google Shape;230;p27"/>
          <p:cNvPicPr preferRelativeResize="0"/>
          <p:nvPr/>
        </p:nvPicPr>
        <p:blipFill>
          <a:blip r:embed="rId4">
            <a:alphaModFix/>
          </a:blip>
          <a:stretch>
            <a:fillRect/>
          </a:stretch>
        </p:blipFill>
        <p:spPr>
          <a:xfrm>
            <a:off x="3814150" y="2571750"/>
            <a:ext cx="4288000" cy="1344000"/>
          </a:xfrm>
          <a:prstGeom prst="rect">
            <a:avLst/>
          </a:prstGeom>
          <a:noFill/>
          <a:ln>
            <a:noFill/>
          </a:ln>
        </p:spPr>
      </p:pic>
      <p:pic>
        <p:nvPicPr>
          <p:cNvPr id="231" name="Google Shape;231;p27"/>
          <p:cNvPicPr preferRelativeResize="0"/>
          <p:nvPr/>
        </p:nvPicPr>
        <p:blipFill>
          <a:blip r:embed="rId5">
            <a:alphaModFix/>
          </a:blip>
          <a:stretch>
            <a:fillRect/>
          </a:stretch>
        </p:blipFill>
        <p:spPr>
          <a:xfrm>
            <a:off x="1893675" y="3980975"/>
            <a:ext cx="4744290" cy="922951"/>
          </a:xfrm>
          <a:prstGeom prst="rect">
            <a:avLst/>
          </a:prstGeom>
          <a:noFill/>
          <a:ln>
            <a:noFill/>
          </a:ln>
        </p:spPr>
      </p:pic>
      <p:sp>
        <p:nvSpPr>
          <p:cNvPr id="232" name="Google Shape;232;p27"/>
          <p:cNvSpPr txBox="1"/>
          <p:nvPr/>
        </p:nvSpPr>
        <p:spPr>
          <a:xfrm>
            <a:off x="683100" y="4045150"/>
            <a:ext cx="7340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2700">
                <a:solidFill>
                  <a:schemeClr val="lt1"/>
                </a:solidFill>
                <a:latin typeface="Lato"/>
                <a:ea typeface="Lato"/>
                <a:cs typeface="Lato"/>
                <a:sym typeface="Lato"/>
              </a:rPr>
              <a:t>Итог:</a:t>
            </a:r>
            <a:endParaRPr sz="27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247900" y="311725"/>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t>Исправляем ошибки</a:t>
            </a:r>
            <a:endParaRPr/>
          </a:p>
        </p:txBody>
      </p:sp>
      <p:pic>
        <p:nvPicPr>
          <p:cNvPr id="238" name="Google Shape;238;p28"/>
          <p:cNvPicPr preferRelativeResize="0"/>
          <p:nvPr/>
        </p:nvPicPr>
        <p:blipFill>
          <a:blip r:embed="rId3">
            <a:alphaModFix/>
          </a:blip>
          <a:stretch>
            <a:fillRect/>
          </a:stretch>
        </p:blipFill>
        <p:spPr>
          <a:xfrm>
            <a:off x="152400" y="1398500"/>
            <a:ext cx="5905500" cy="1657350"/>
          </a:xfrm>
          <a:prstGeom prst="rect">
            <a:avLst/>
          </a:prstGeom>
          <a:noFill/>
          <a:ln>
            <a:noFill/>
          </a:ln>
        </p:spPr>
      </p:pic>
      <p:pic>
        <p:nvPicPr>
          <p:cNvPr id="239" name="Google Shape;239;p28"/>
          <p:cNvPicPr preferRelativeResize="0"/>
          <p:nvPr/>
        </p:nvPicPr>
        <p:blipFill>
          <a:blip r:embed="rId4">
            <a:alphaModFix/>
          </a:blip>
          <a:stretch>
            <a:fillRect/>
          </a:stretch>
        </p:blipFill>
        <p:spPr>
          <a:xfrm>
            <a:off x="2469675" y="3462750"/>
            <a:ext cx="5524500" cy="1123950"/>
          </a:xfrm>
          <a:prstGeom prst="rect">
            <a:avLst/>
          </a:prstGeom>
          <a:noFill/>
          <a:ln>
            <a:noFill/>
          </a:ln>
        </p:spPr>
      </p:pic>
      <p:sp>
        <p:nvSpPr>
          <p:cNvPr id="240" name="Google Shape;240;p28"/>
          <p:cNvSpPr txBox="1"/>
          <p:nvPr/>
        </p:nvSpPr>
        <p:spPr>
          <a:xfrm>
            <a:off x="1312675" y="3804050"/>
            <a:ext cx="7340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2700">
                <a:solidFill>
                  <a:schemeClr val="lt1"/>
                </a:solidFill>
                <a:latin typeface="Lato"/>
                <a:ea typeface="Lato"/>
                <a:cs typeface="Lato"/>
                <a:sym typeface="Lato"/>
              </a:rPr>
              <a:t>Итог:</a:t>
            </a:r>
            <a:endParaRPr sz="27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Усовершенствуем нашу программу</a:t>
            </a:r>
            <a:endParaRPr/>
          </a:p>
        </p:txBody>
      </p:sp>
      <p:pic>
        <p:nvPicPr>
          <p:cNvPr id="246" name="Google Shape;246;p29"/>
          <p:cNvPicPr preferRelativeResize="0"/>
          <p:nvPr/>
        </p:nvPicPr>
        <p:blipFill>
          <a:blip r:embed="rId3">
            <a:alphaModFix/>
          </a:blip>
          <a:stretch>
            <a:fillRect/>
          </a:stretch>
        </p:blipFill>
        <p:spPr>
          <a:xfrm>
            <a:off x="1143600" y="1028700"/>
            <a:ext cx="6057900" cy="1543050"/>
          </a:xfrm>
          <a:prstGeom prst="rect">
            <a:avLst/>
          </a:prstGeom>
          <a:noFill/>
          <a:ln>
            <a:noFill/>
          </a:ln>
        </p:spPr>
      </p:pic>
      <p:sp>
        <p:nvSpPr>
          <p:cNvPr id="247" name="Google Shape;247;p29"/>
          <p:cNvSpPr txBox="1"/>
          <p:nvPr/>
        </p:nvSpPr>
        <p:spPr>
          <a:xfrm>
            <a:off x="388450" y="3442400"/>
            <a:ext cx="7340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2700">
                <a:solidFill>
                  <a:schemeClr val="lt1"/>
                </a:solidFill>
                <a:latin typeface="Lato"/>
                <a:ea typeface="Lato"/>
                <a:cs typeface="Lato"/>
                <a:sym typeface="Lato"/>
              </a:rPr>
              <a:t>Итог:</a:t>
            </a:r>
            <a:endParaRPr sz="2700">
              <a:solidFill>
                <a:schemeClr val="lt1"/>
              </a:solidFill>
              <a:latin typeface="Lato"/>
              <a:ea typeface="Lato"/>
              <a:cs typeface="Lato"/>
              <a:sym typeface="Lato"/>
            </a:endParaRPr>
          </a:p>
        </p:txBody>
      </p:sp>
      <p:pic>
        <p:nvPicPr>
          <p:cNvPr id="248" name="Google Shape;248;p29"/>
          <p:cNvPicPr preferRelativeResize="0"/>
          <p:nvPr/>
        </p:nvPicPr>
        <p:blipFill>
          <a:blip r:embed="rId4">
            <a:alphaModFix/>
          </a:blip>
          <a:stretch>
            <a:fillRect/>
          </a:stretch>
        </p:blipFill>
        <p:spPr>
          <a:xfrm>
            <a:off x="1609725" y="3171050"/>
            <a:ext cx="5924550" cy="114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Задания:</a:t>
            </a:r>
            <a:endParaRPr/>
          </a:p>
        </p:txBody>
      </p:sp>
      <p:sp>
        <p:nvSpPr>
          <p:cNvPr id="254" name="Google Shape;254;p30"/>
          <p:cNvSpPr txBox="1">
            <a:spLocks noGrp="1"/>
          </p:cNvSpPr>
          <p:nvPr>
            <p:ph type="body" idx="1"/>
          </p:nvPr>
        </p:nvSpPr>
        <p:spPr>
          <a:xfrm>
            <a:off x="1096600" y="914400"/>
            <a:ext cx="4816800" cy="3197700"/>
          </a:xfrm>
          <a:prstGeom prst="rect">
            <a:avLst/>
          </a:prstGeom>
        </p:spPr>
        <p:txBody>
          <a:bodyPr spcFirstLastPara="1" wrap="square" lIns="91425" tIns="91425" rIns="91425" bIns="91425" anchor="t" anchorCtr="0">
            <a:noAutofit/>
          </a:bodyPr>
          <a:lstStyle/>
          <a:p>
            <a:pPr marL="457200" lvl="0" indent="-336550" algn="l" rtl="0">
              <a:lnSpc>
                <a:spcPct val="105000"/>
              </a:lnSpc>
              <a:spcBef>
                <a:spcPts val="0"/>
              </a:spcBef>
              <a:spcAft>
                <a:spcPts val="0"/>
              </a:spcAft>
              <a:buSzPts val="1700"/>
              <a:buAutoNum type="arabicParenR"/>
            </a:pPr>
            <a:r>
              <a:rPr lang="ru" sz="1700"/>
              <a:t>Перевод числа в различные типы данных</a:t>
            </a:r>
            <a:endParaRPr sz="1700"/>
          </a:p>
          <a:p>
            <a:pPr marL="457200" lvl="0" indent="-336550" algn="l" rtl="0">
              <a:lnSpc>
                <a:spcPct val="105000"/>
              </a:lnSpc>
              <a:spcBef>
                <a:spcPts val="0"/>
              </a:spcBef>
              <a:spcAft>
                <a:spcPts val="0"/>
              </a:spcAft>
              <a:buSzPts val="1700"/>
              <a:buAutoNum type="arabicParenR"/>
            </a:pPr>
            <a:r>
              <a:rPr lang="ru" sz="1700"/>
              <a:t>Введите имя и фамилию, чтобы в консоль вывелось “Привет,  меня зовут {Имя} {Фамилия}”</a:t>
            </a:r>
            <a:endParaRPr sz="1700"/>
          </a:p>
          <a:p>
            <a:pPr marL="457200" lvl="0" indent="-336550" algn="l" rtl="0">
              <a:lnSpc>
                <a:spcPct val="105000"/>
              </a:lnSpc>
              <a:spcBef>
                <a:spcPts val="0"/>
              </a:spcBef>
              <a:spcAft>
                <a:spcPts val="0"/>
              </a:spcAft>
              <a:buSzPts val="1700"/>
              <a:buAutoNum type="arabicParenR"/>
            </a:pPr>
            <a:r>
              <a:rPr lang="ru" sz="1700"/>
              <a:t>Посчитайте сумму трех введенных вами чисел</a:t>
            </a:r>
            <a:endParaRPr sz="1700"/>
          </a:p>
          <a:p>
            <a:pPr marL="457200" lvl="0" indent="-336550" algn="l" rtl="0">
              <a:lnSpc>
                <a:spcPct val="105000"/>
              </a:lnSpc>
              <a:spcBef>
                <a:spcPts val="0"/>
              </a:spcBef>
              <a:spcAft>
                <a:spcPts val="0"/>
              </a:spcAft>
              <a:buSzPts val="1700"/>
              <a:buAutoNum type="arabicParenR"/>
            </a:pPr>
            <a:r>
              <a:rPr lang="ru" sz="1700"/>
              <a:t>Найдите значение выражения : x*x - 10x + 15, число x вводиться с клавиатуры</a:t>
            </a:r>
            <a:endParaRPr sz="1700"/>
          </a:p>
          <a:p>
            <a:pPr marL="457200" lvl="0" indent="-336550" algn="l" rtl="0">
              <a:lnSpc>
                <a:spcPct val="105000"/>
              </a:lnSpc>
              <a:spcBef>
                <a:spcPts val="0"/>
              </a:spcBef>
              <a:spcAft>
                <a:spcPts val="0"/>
              </a:spcAft>
              <a:buSzPts val="1700"/>
              <a:buAutoNum type="arabicParenR"/>
            </a:pPr>
            <a:r>
              <a:rPr lang="ru" sz="1700"/>
              <a:t>Дано число, введите предыдущее и следующее число в таком формате: </a:t>
            </a:r>
            <a:endParaRPr sz="1700"/>
          </a:p>
        </p:txBody>
      </p:sp>
      <p:pic>
        <p:nvPicPr>
          <p:cNvPr id="255" name="Google Shape;255;p30"/>
          <p:cNvPicPr preferRelativeResize="0"/>
          <p:nvPr/>
        </p:nvPicPr>
        <p:blipFill>
          <a:blip r:embed="rId3">
            <a:alphaModFix/>
          </a:blip>
          <a:stretch>
            <a:fillRect/>
          </a:stretch>
        </p:blipFill>
        <p:spPr>
          <a:xfrm>
            <a:off x="1607325" y="4031750"/>
            <a:ext cx="4753251" cy="100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1"/>
          <p:cNvSpPr txBox="1">
            <a:spLocks noGrp="1"/>
          </p:cNvSpPr>
          <p:nvPr>
            <p:ph type="body" idx="1"/>
          </p:nvPr>
        </p:nvSpPr>
        <p:spPr>
          <a:xfrm>
            <a:off x="1297500" y="1012850"/>
            <a:ext cx="3798900" cy="2415900"/>
          </a:xfrm>
          <a:prstGeom prst="rect">
            <a:avLst/>
          </a:prstGeom>
        </p:spPr>
        <p:txBody>
          <a:bodyPr spcFirstLastPara="1" wrap="square" lIns="91425" tIns="91425" rIns="91425" bIns="91425" anchor="t" anchorCtr="0">
            <a:normAutofit lnSpcReduction="10000"/>
          </a:bodyPr>
          <a:lstStyle/>
          <a:p>
            <a:pPr marL="457200" lvl="0" indent="-311150" algn="l" rtl="0">
              <a:spcBef>
                <a:spcPts val="1200"/>
              </a:spcBef>
              <a:spcAft>
                <a:spcPts val="0"/>
              </a:spcAft>
              <a:buSzPts val="1300"/>
              <a:buFont typeface="Arial"/>
              <a:buAutoNum type="arabicParenR"/>
            </a:pPr>
            <a:r>
              <a:rPr lang="ru" sz="1400">
                <a:latin typeface="Arial"/>
                <a:ea typeface="Arial"/>
                <a:cs typeface="Arial"/>
                <a:sym typeface="Arial"/>
              </a:rPr>
              <a:t>Дана сторона квадрата </a:t>
            </a:r>
            <a:r>
              <a:rPr lang="ru" sz="1400" i="1">
                <a:latin typeface="Arial"/>
                <a:ea typeface="Arial"/>
                <a:cs typeface="Arial"/>
                <a:sym typeface="Arial"/>
              </a:rPr>
              <a:t>a</a:t>
            </a:r>
            <a:r>
              <a:rPr lang="ru" sz="1400">
                <a:latin typeface="Arial"/>
                <a:ea typeface="Arial"/>
                <a:cs typeface="Arial"/>
                <a:sym typeface="Arial"/>
              </a:rPr>
              <a:t>. Найти его периметр </a:t>
            </a:r>
            <a:r>
              <a:rPr lang="ru" sz="1400" i="1">
                <a:latin typeface="Arial"/>
                <a:ea typeface="Arial"/>
                <a:cs typeface="Arial"/>
                <a:sym typeface="Arial"/>
              </a:rPr>
              <a:t>P </a:t>
            </a:r>
            <a:r>
              <a:rPr lang="ru" sz="1400">
                <a:latin typeface="Arial"/>
                <a:ea typeface="Arial"/>
                <a:cs typeface="Arial"/>
                <a:sym typeface="Arial"/>
              </a:rPr>
              <a:t>= 4·</a:t>
            </a:r>
            <a:r>
              <a:rPr lang="ru" sz="1400" i="1">
                <a:latin typeface="Arial"/>
                <a:ea typeface="Arial"/>
                <a:cs typeface="Arial"/>
                <a:sym typeface="Arial"/>
              </a:rPr>
              <a:t>a</a:t>
            </a:r>
            <a:endParaRPr sz="1400" i="1">
              <a:latin typeface="Arial"/>
              <a:ea typeface="Arial"/>
              <a:cs typeface="Arial"/>
              <a:sym typeface="Arial"/>
            </a:endParaRPr>
          </a:p>
          <a:p>
            <a:pPr marL="457200" lvl="0" indent="-311150" algn="l" rtl="0">
              <a:spcBef>
                <a:spcPts val="0"/>
              </a:spcBef>
              <a:spcAft>
                <a:spcPts val="0"/>
              </a:spcAft>
              <a:buSzPts val="1300"/>
              <a:buFont typeface="Arial"/>
              <a:buAutoNum type="arabicParenR"/>
            </a:pPr>
            <a:r>
              <a:rPr lang="ru" sz="1400">
                <a:latin typeface="Arial"/>
                <a:ea typeface="Arial"/>
                <a:cs typeface="Arial"/>
                <a:sym typeface="Arial"/>
              </a:rPr>
              <a:t>Дана сторона квадрата </a:t>
            </a:r>
            <a:r>
              <a:rPr lang="ru" sz="1400" i="1">
                <a:latin typeface="Arial"/>
                <a:ea typeface="Arial"/>
                <a:cs typeface="Arial"/>
                <a:sym typeface="Arial"/>
              </a:rPr>
              <a:t>a</a:t>
            </a:r>
            <a:r>
              <a:rPr lang="ru" sz="1400">
                <a:latin typeface="Arial"/>
                <a:ea typeface="Arial"/>
                <a:cs typeface="Arial"/>
                <a:sym typeface="Arial"/>
              </a:rPr>
              <a:t>. Найти его площадь </a:t>
            </a:r>
            <a:r>
              <a:rPr lang="ru" sz="1400" i="1">
                <a:latin typeface="Arial"/>
                <a:ea typeface="Arial"/>
                <a:cs typeface="Arial"/>
                <a:sym typeface="Arial"/>
              </a:rPr>
              <a:t>S </a:t>
            </a:r>
            <a:r>
              <a:rPr lang="ru" sz="1400">
                <a:latin typeface="Arial"/>
                <a:ea typeface="Arial"/>
                <a:cs typeface="Arial"/>
                <a:sym typeface="Arial"/>
              </a:rPr>
              <a:t>= </a:t>
            </a:r>
            <a:r>
              <a:rPr lang="ru" sz="1400" i="1">
                <a:latin typeface="Arial"/>
                <a:ea typeface="Arial"/>
                <a:cs typeface="Arial"/>
                <a:sym typeface="Arial"/>
              </a:rPr>
              <a:t>a</a:t>
            </a:r>
            <a:r>
              <a:rPr lang="ru" sz="1000">
                <a:latin typeface="Arial"/>
                <a:ea typeface="Arial"/>
                <a:cs typeface="Arial"/>
                <a:sym typeface="Arial"/>
              </a:rPr>
              <a:t>2</a:t>
            </a:r>
            <a:endParaRPr sz="1000">
              <a:latin typeface="Arial"/>
              <a:ea typeface="Arial"/>
              <a:cs typeface="Arial"/>
              <a:sym typeface="Arial"/>
            </a:endParaRPr>
          </a:p>
          <a:p>
            <a:pPr marL="457200" lvl="0" indent="-311150" algn="l" rtl="0">
              <a:spcBef>
                <a:spcPts val="0"/>
              </a:spcBef>
              <a:spcAft>
                <a:spcPts val="0"/>
              </a:spcAft>
              <a:buSzPts val="1300"/>
              <a:buFont typeface="Arial"/>
              <a:buAutoNum type="arabicParenR"/>
            </a:pPr>
            <a:r>
              <a:rPr lang="ru" sz="1400">
                <a:latin typeface="Arial"/>
                <a:ea typeface="Arial"/>
                <a:cs typeface="Arial"/>
                <a:sym typeface="Arial"/>
              </a:rPr>
              <a:t>Даны стороны прямоугольника </a:t>
            </a:r>
            <a:r>
              <a:rPr lang="ru" sz="1400" i="1">
                <a:latin typeface="Arial"/>
                <a:ea typeface="Arial"/>
                <a:cs typeface="Arial"/>
                <a:sym typeface="Arial"/>
              </a:rPr>
              <a:t>a </a:t>
            </a:r>
            <a:r>
              <a:rPr lang="ru" sz="1400">
                <a:latin typeface="Arial"/>
                <a:ea typeface="Arial"/>
                <a:cs typeface="Arial"/>
                <a:sym typeface="Arial"/>
              </a:rPr>
              <a:t>и </a:t>
            </a:r>
            <a:r>
              <a:rPr lang="ru" sz="1400" i="1">
                <a:latin typeface="Arial"/>
                <a:ea typeface="Arial"/>
                <a:cs typeface="Arial"/>
                <a:sym typeface="Arial"/>
              </a:rPr>
              <a:t>b</a:t>
            </a:r>
            <a:r>
              <a:rPr lang="ru" sz="1400">
                <a:latin typeface="Arial"/>
                <a:ea typeface="Arial"/>
                <a:cs typeface="Arial"/>
                <a:sym typeface="Arial"/>
              </a:rPr>
              <a:t>. Найти его площадь </a:t>
            </a:r>
            <a:r>
              <a:rPr lang="ru" sz="1400" i="1">
                <a:latin typeface="Arial"/>
                <a:ea typeface="Arial"/>
                <a:cs typeface="Arial"/>
                <a:sym typeface="Arial"/>
              </a:rPr>
              <a:t>S </a:t>
            </a:r>
            <a:r>
              <a:rPr lang="ru" sz="1400">
                <a:latin typeface="Arial"/>
                <a:ea typeface="Arial"/>
                <a:cs typeface="Arial"/>
                <a:sym typeface="Arial"/>
              </a:rPr>
              <a:t>= </a:t>
            </a:r>
            <a:r>
              <a:rPr lang="ru" sz="1400" i="1">
                <a:latin typeface="Arial"/>
                <a:ea typeface="Arial"/>
                <a:cs typeface="Arial"/>
                <a:sym typeface="Arial"/>
              </a:rPr>
              <a:t>a</a:t>
            </a:r>
            <a:r>
              <a:rPr lang="ru" sz="1400">
                <a:latin typeface="Arial"/>
                <a:ea typeface="Arial"/>
                <a:cs typeface="Arial"/>
                <a:sym typeface="Arial"/>
              </a:rPr>
              <a:t>·</a:t>
            </a:r>
            <a:r>
              <a:rPr lang="ru" sz="1400" i="1">
                <a:latin typeface="Arial"/>
                <a:ea typeface="Arial"/>
                <a:cs typeface="Arial"/>
                <a:sym typeface="Arial"/>
              </a:rPr>
              <a:t>b </a:t>
            </a:r>
            <a:r>
              <a:rPr lang="ru" sz="1400">
                <a:latin typeface="Arial"/>
                <a:ea typeface="Arial"/>
                <a:cs typeface="Arial"/>
                <a:sym typeface="Arial"/>
              </a:rPr>
              <a:t>и периметр </a:t>
            </a:r>
            <a:r>
              <a:rPr lang="ru" sz="1400" i="1">
                <a:latin typeface="Arial"/>
                <a:ea typeface="Arial"/>
                <a:cs typeface="Arial"/>
                <a:sym typeface="Arial"/>
              </a:rPr>
              <a:t>P </a:t>
            </a:r>
            <a:r>
              <a:rPr lang="ru" sz="1400">
                <a:latin typeface="Arial"/>
                <a:ea typeface="Arial"/>
                <a:cs typeface="Arial"/>
                <a:sym typeface="Arial"/>
              </a:rPr>
              <a:t>= 2·(</a:t>
            </a:r>
            <a:r>
              <a:rPr lang="ru" sz="1400" i="1">
                <a:latin typeface="Arial"/>
                <a:ea typeface="Arial"/>
                <a:cs typeface="Arial"/>
                <a:sym typeface="Arial"/>
              </a:rPr>
              <a:t>a </a:t>
            </a:r>
            <a:r>
              <a:rPr lang="ru" sz="1400">
                <a:latin typeface="Arial"/>
                <a:ea typeface="Arial"/>
                <a:cs typeface="Arial"/>
                <a:sym typeface="Arial"/>
              </a:rPr>
              <a:t>+ </a:t>
            </a:r>
            <a:r>
              <a:rPr lang="ru" sz="1400" i="1">
                <a:latin typeface="Arial"/>
                <a:ea typeface="Arial"/>
                <a:cs typeface="Arial"/>
                <a:sym typeface="Arial"/>
              </a:rPr>
              <a:t>b</a:t>
            </a:r>
            <a:r>
              <a:rPr lang="ru" sz="1400">
                <a:latin typeface="Arial"/>
                <a:ea typeface="Arial"/>
                <a:cs typeface="Arial"/>
                <a:sym typeface="Arial"/>
              </a:rPr>
              <a:t>)</a:t>
            </a:r>
            <a:endParaRPr sz="1400">
              <a:latin typeface="Arial"/>
              <a:ea typeface="Arial"/>
              <a:cs typeface="Arial"/>
              <a:sym typeface="Arial"/>
            </a:endParaRPr>
          </a:p>
          <a:p>
            <a:pPr marL="457200" lvl="0" indent="-311150" algn="l" rtl="0">
              <a:spcBef>
                <a:spcPts val="0"/>
              </a:spcBef>
              <a:spcAft>
                <a:spcPts val="0"/>
              </a:spcAft>
              <a:buSzPts val="1300"/>
              <a:buFont typeface="Arial"/>
              <a:buAutoNum type="arabicParenR"/>
            </a:pPr>
            <a:r>
              <a:rPr lang="ru" sz="1400">
                <a:latin typeface="Arial"/>
                <a:ea typeface="Arial"/>
                <a:cs typeface="Arial"/>
                <a:sym typeface="Arial"/>
              </a:rPr>
              <a:t>Вводятся имя и возраст. Выведите, где введенное имя = Максим, а возраст = 20</a:t>
            </a:r>
            <a:endParaRPr>
              <a:latin typeface="Arial"/>
              <a:ea typeface="Arial"/>
              <a:cs typeface="Arial"/>
              <a:sym typeface="Arial"/>
            </a:endParaRPr>
          </a:p>
        </p:txBody>
      </p:sp>
      <p:sp>
        <p:nvSpPr>
          <p:cNvPr id="262" name="Google Shape;262;p31"/>
          <p:cNvSpPr txBox="1"/>
          <p:nvPr/>
        </p:nvSpPr>
        <p:spPr>
          <a:xfrm>
            <a:off x="3579950" y="4518075"/>
            <a:ext cx="621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solidFill>
                  <a:schemeClr val="lt2"/>
                </a:solidFill>
                <a:latin typeface="Lato"/>
                <a:ea typeface="Lato"/>
                <a:cs typeface="Lato"/>
                <a:sym typeface="Lato"/>
              </a:rPr>
              <a:t>Подсказка: Хороший программист умеет правильно гуглить)</a:t>
            </a:r>
            <a:endParaRPr>
              <a:solidFill>
                <a:schemeClr val="lt2"/>
              </a:solidFill>
              <a:latin typeface="Lato"/>
              <a:ea typeface="Lato"/>
              <a:cs typeface="Lato"/>
              <a:sym typeface="Lato"/>
            </a:endParaRPr>
          </a:p>
        </p:txBody>
      </p:sp>
      <p:pic>
        <p:nvPicPr>
          <p:cNvPr id="263" name="Google Shape;263;p31"/>
          <p:cNvPicPr preferRelativeResize="0"/>
          <p:nvPr/>
        </p:nvPicPr>
        <p:blipFill>
          <a:blip r:embed="rId3">
            <a:alphaModFix/>
          </a:blip>
          <a:stretch>
            <a:fillRect/>
          </a:stretch>
        </p:blipFill>
        <p:spPr>
          <a:xfrm>
            <a:off x="5295925" y="2770980"/>
            <a:ext cx="3334996" cy="4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510325" y="368850"/>
            <a:ext cx="4587000" cy="220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t>Что такое программирование?</a:t>
            </a:r>
            <a:endParaRPr/>
          </a:p>
        </p:txBody>
      </p:sp>
      <p:pic>
        <p:nvPicPr>
          <p:cNvPr id="141" name="Google Shape;141;p14" descr="https://cdn.pixabay.com/photo/2016/07/13/08/48/mobile-phone-1513945_960_720.jpg">
            <a:hlinkClick r:id="rId3"/>
          </p:cNvPr>
          <p:cNvPicPr preferRelativeResize="0"/>
          <p:nvPr/>
        </p:nvPicPr>
        <p:blipFill>
          <a:blip r:embed="rId4">
            <a:alphaModFix/>
          </a:blip>
          <a:stretch>
            <a:fillRect/>
          </a:stretch>
        </p:blipFill>
        <p:spPr>
          <a:xfrm>
            <a:off x="510325" y="2104100"/>
            <a:ext cx="4307375" cy="2634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Что такое Python?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sz="2300"/>
              <a:t>Python - это язык программирования. Он используется для разработки 2D игр, машинного обучения, работы с большими объемами данных, разработки веб-ресурсов.</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t>Подготовка к работе</a:t>
            </a:r>
            <a:endParaRPr/>
          </a:p>
        </p:txBody>
      </p:sp>
      <p:pic>
        <p:nvPicPr>
          <p:cNvPr id="153" name="Google Shape;153;p16" descr="https://publicdomainvectors.org/photos/Copperhead--brownscale.png">
            <a:hlinkClick r:id="rId3"/>
          </p:cNvPr>
          <p:cNvPicPr preferRelativeResize="0"/>
          <p:nvPr/>
        </p:nvPicPr>
        <p:blipFill>
          <a:blip r:embed="rId4">
            <a:alphaModFix/>
          </a:blip>
          <a:stretch>
            <a:fillRect/>
          </a:stretch>
        </p:blipFill>
        <p:spPr>
          <a:xfrm>
            <a:off x="4381500" y="1567550"/>
            <a:ext cx="4762500" cy="3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Интегрированная среда разработки (IDE)</a:t>
            </a:r>
            <a:endParaRPr/>
          </a:p>
        </p:txBody>
      </p:sp>
      <p:pic>
        <p:nvPicPr>
          <p:cNvPr id="159" name="Google Shape;159;p17" descr="https://upload.wikimedia.org/wikipedia/commons/thumb/9/9a/Visual_Studio_Code_1.35_icon.svg/600px-Visual_Studio_Code_1.35_icon.svg.png">
            <a:hlinkClick r:id="rId3"/>
          </p:cNvPr>
          <p:cNvPicPr preferRelativeResize="0"/>
          <p:nvPr/>
        </p:nvPicPr>
        <p:blipFill>
          <a:blip r:embed="rId4">
            <a:alphaModFix/>
          </a:blip>
          <a:stretch>
            <a:fillRect/>
          </a:stretch>
        </p:blipFill>
        <p:spPr>
          <a:xfrm>
            <a:off x="143700" y="1577350"/>
            <a:ext cx="2612575" cy="2612575"/>
          </a:xfrm>
          <a:prstGeom prst="rect">
            <a:avLst/>
          </a:prstGeom>
          <a:noFill/>
          <a:ln>
            <a:noFill/>
          </a:ln>
        </p:spPr>
      </p:pic>
      <p:pic>
        <p:nvPicPr>
          <p:cNvPr id="160" name="Google Shape;160;p17" descr="https://upload.wikimedia.org/wikipedia/commons/e/e9/VS_Code_%28Insiders%29.png">
            <a:hlinkClick r:id="rId5"/>
          </p:cNvPr>
          <p:cNvPicPr preferRelativeResize="0"/>
          <p:nvPr/>
        </p:nvPicPr>
        <p:blipFill>
          <a:blip r:embed="rId6">
            <a:alphaModFix/>
          </a:blip>
          <a:stretch>
            <a:fillRect/>
          </a:stretch>
        </p:blipFill>
        <p:spPr>
          <a:xfrm>
            <a:off x="3448600" y="1577350"/>
            <a:ext cx="5394950" cy="289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Расширения для VS Code</a:t>
            </a:r>
            <a:endParaRPr/>
          </a:p>
        </p:txBody>
      </p:sp>
      <p:pic>
        <p:nvPicPr>
          <p:cNvPr id="166" name="Google Shape;166;p18"/>
          <p:cNvPicPr preferRelativeResize="0"/>
          <p:nvPr/>
        </p:nvPicPr>
        <p:blipFill>
          <a:blip r:embed="rId3">
            <a:alphaModFix/>
          </a:blip>
          <a:stretch>
            <a:fillRect/>
          </a:stretch>
        </p:blipFill>
        <p:spPr>
          <a:xfrm>
            <a:off x="1297500" y="1307850"/>
            <a:ext cx="1798173" cy="3530849"/>
          </a:xfrm>
          <a:prstGeom prst="rect">
            <a:avLst/>
          </a:prstGeom>
          <a:noFill/>
          <a:ln>
            <a:noFill/>
          </a:ln>
        </p:spPr>
      </p:pic>
      <p:pic>
        <p:nvPicPr>
          <p:cNvPr id="167" name="Google Shape;167;p18" descr="https://cdn.pixabay.com/photo/2020/04/17/18/10/snake-5056354_960_720.png">
            <a:hlinkClick r:id="rId4"/>
          </p:cNvPr>
          <p:cNvPicPr preferRelativeResize="0"/>
          <p:nvPr/>
        </p:nvPicPr>
        <p:blipFill>
          <a:blip r:embed="rId5">
            <a:alphaModFix/>
          </a:blip>
          <a:stretch>
            <a:fillRect/>
          </a:stretch>
        </p:blipFill>
        <p:spPr>
          <a:xfrm>
            <a:off x="3331025" y="1570638"/>
            <a:ext cx="5342724" cy="3005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Установка Python</a:t>
            </a:r>
            <a:endParaRPr/>
          </a:p>
        </p:txBody>
      </p:sp>
      <p:sp>
        <p:nvSpPr>
          <p:cNvPr id="173" name="Google Shape;173;p19"/>
          <p:cNvSpPr txBox="1">
            <a:spLocks noGrp="1"/>
          </p:cNvSpPr>
          <p:nvPr>
            <p:ph type="body" idx="1"/>
          </p:nvPr>
        </p:nvSpPr>
        <p:spPr>
          <a:xfrm>
            <a:off x="78375" y="1972550"/>
            <a:ext cx="5018100" cy="2415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ru"/>
              <a:t>Переходим на сайт </a:t>
            </a:r>
            <a:r>
              <a:rPr lang="ru" u="sng">
                <a:solidFill>
                  <a:schemeClr val="hlink"/>
                </a:solidFill>
                <a:hlinkClick r:id="rId3"/>
              </a:rPr>
              <a:t>https://www.python.org</a:t>
            </a:r>
            <a:endParaRPr/>
          </a:p>
          <a:p>
            <a:pPr marL="457200" lvl="0" indent="-311150" algn="l" rtl="0">
              <a:spcBef>
                <a:spcPts val="0"/>
              </a:spcBef>
              <a:spcAft>
                <a:spcPts val="0"/>
              </a:spcAft>
              <a:buSzPts val="1300"/>
              <a:buAutoNum type="arabicPeriod"/>
            </a:pPr>
            <a:r>
              <a:rPr lang="ru"/>
              <a:t>Скачиваем Python 3.9.7 или более новую версию</a:t>
            </a:r>
            <a:endParaRPr/>
          </a:p>
          <a:p>
            <a:pPr marL="457200" lvl="0" indent="-311150" algn="l" rtl="0">
              <a:spcBef>
                <a:spcPts val="0"/>
              </a:spcBef>
              <a:spcAft>
                <a:spcPts val="0"/>
              </a:spcAft>
              <a:buSzPts val="1300"/>
              <a:buAutoNum type="arabicPeriod"/>
            </a:pPr>
            <a:r>
              <a:rPr lang="ru"/>
              <a:t>После скачивания нажимаем на установку</a:t>
            </a:r>
            <a:endParaRPr/>
          </a:p>
          <a:p>
            <a:pPr marL="457200" lvl="0" indent="-311150" algn="l" rtl="0">
              <a:spcBef>
                <a:spcPts val="0"/>
              </a:spcBef>
              <a:spcAft>
                <a:spcPts val="0"/>
              </a:spcAft>
              <a:buSzPts val="1300"/>
              <a:buAutoNum type="arabicPeriod"/>
            </a:pPr>
            <a:r>
              <a:rPr lang="ru"/>
              <a:t>выберите Install for all users и нажмите Next</a:t>
            </a:r>
            <a:endParaRPr/>
          </a:p>
          <a:p>
            <a:pPr marL="457200" lvl="0" indent="-311150" algn="l" rtl="0">
              <a:spcBef>
                <a:spcPts val="0"/>
              </a:spcBef>
              <a:spcAft>
                <a:spcPts val="0"/>
              </a:spcAft>
              <a:buSzPts val="1300"/>
              <a:buAutoNum type="arabicPeriod"/>
            </a:pPr>
            <a:r>
              <a:rPr lang="ru"/>
              <a:t>Не меняйте путь установки</a:t>
            </a:r>
            <a:endParaRPr/>
          </a:p>
          <a:p>
            <a:pPr marL="457200" lvl="0" indent="-311150" algn="l" rtl="0">
              <a:spcBef>
                <a:spcPts val="0"/>
              </a:spcBef>
              <a:spcAft>
                <a:spcPts val="0"/>
              </a:spcAft>
              <a:buSzPts val="1300"/>
              <a:buAutoNum type="arabicPeriod"/>
            </a:pPr>
            <a:r>
              <a:rPr lang="ru"/>
              <a:t>После установки в меню пуск должен появится раздел Python3</a:t>
            </a:r>
            <a:endParaRPr/>
          </a:p>
          <a:p>
            <a:pPr marL="457200" lvl="0" indent="-311150" algn="l" rtl="0">
              <a:spcBef>
                <a:spcPts val="0"/>
              </a:spcBef>
              <a:spcAft>
                <a:spcPts val="0"/>
              </a:spcAft>
              <a:buSzPts val="1300"/>
              <a:buAutoNum type="arabicPeriod"/>
            </a:pPr>
            <a:r>
              <a:rPr lang="ru"/>
              <a:t>**В командной строке можно будет проверить установку </a:t>
            </a:r>
            <a:br>
              <a:rPr lang="ru"/>
            </a:br>
            <a:r>
              <a:rPr lang="ru"/>
              <a:t>Вводим python3</a:t>
            </a:r>
            <a:endParaRPr/>
          </a:p>
        </p:txBody>
      </p:sp>
      <p:pic>
        <p:nvPicPr>
          <p:cNvPr id="174" name="Google Shape;174;p19"/>
          <p:cNvPicPr preferRelativeResize="0"/>
          <p:nvPr/>
        </p:nvPicPr>
        <p:blipFill>
          <a:blip r:embed="rId4">
            <a:alphaModFix/>
          </a:blip>
          <a:stretch>
            <a:fillRect/>
          </a:stretch>
        </p:blipFill>
        <p:spPr>
          <a:xfrm>
            <a:off x="5196525" y="912825"/>
            <a:ext cx="3742802" cy="2037707"/>
          </a:xfrm>
          <a:prstGeom prst="rect">
            <a:avLst/>
          </a:prstGeom>
          <a:noFill/>
          <a:ln>
            <a:noFill/>
          </a:ln>
        </p:spPr>
      </p:pic>
      <p:pic>
        <p:nvPicPr>
          <p:cNvPr id="175" name="Google Shape;175;p19"/>
          <p:cNvPicPr preferRelativeResize="0"/>
          <p:nvPr/>
        </p:nvPicPr>
        <p:blipFill>
          <a:blip r:embed="rId5">
            <a:alphaModFix/>
          </a:blip>
          <a:stretch>
            <a:fillRect/>
          </a:stretch>
        </p:blipFill>
        <p:spPr>
          <a:xfrm>
            <a:off x="420413" y="4135900"/>
            <a:ext cx="5553084" cy="45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Установка библиотеки Pygame</a:t>
            </a:r>
            <a:endParaRPr/>
          </a:p>
        </p:txBody>
      </p:sp>
      <p:sp>
        <p:nvSpPr>
          <p:cNvPr id="181" name="Google Shape;181;p20"/>
          <p:cNvSpPr txBox="1"/>
          <p:nvPr/>
        </p:nvSpPr>
        <p:spPr>
          <a:xfrm>
            <a:off x="1436925" y="1554475"/>
            <a:ext cx="73362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AutoNum type="arabicPeriod"/>
            </a:pPr>
            <a:r>
              <a:rPr lang="ru">
                <a:solidFill>
                  <a:schemeClr val="lt1"/>
                </a:solidFill>
                <a:latin typeface="Lato"/>
                <a:ea typeface="Lato"/>
                <a:cs typeface="Lato"/>
                <a:sym typeface="Lato"/>
              </a:rPr>
              <a:t>Открываем командную строку</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ru">
                <a:solidFill>
                  <a:schemeClr val="lt1"/>
                </a:solidFill>
                <a:latin typeface="Lato"/>
                <a:ea typeface="Lato"/>
                <a:cs typeface="Lato"/>
                <a:sym typeface="Lato"/>
              </a:rPr>
              <a:t>Вводим pip (или pip3) install pygame</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ru">
                <a:solidFill>
                  <a:schemeClr val="lt1"/>
                </a:solidFill>
                <a:latin typeface="Lato"/>
                <a:ea typeface="Lato"/>
                <a:cs typeface="Lato"/>
                <a:sym typeface="Lato"/>
              </a:rPr>
              <a:t>Теперь для работы с данной библиотекой, в проектах используем: </a:t>
            </a:r>
            <a:r>
              <a:rPr lang="ru">
                <a:solidFill>
                  <a:schemeClr val="accent6"/>
                </a:solidFill>
                <a:latin typeface="Lato"/>
                <a:ea typeface="Lato"/>
                <a:cs typeface="Lato"/>
                <a:sym typeface="Lato"/>
              </a:rPr>
              <a:t>import pygame</a:t>
            </a:r>
            <a:endParaRPr>
              <a:solidFill>
                <a:schemeClr val="accent6"/>
              </a:solidFill>
              <a:latin typeface="Lato"/>
              <a:ea typeface="Lato"/>
              <a:cs typeface="Lato"/>
              <a:sym typeface="Lato"/>
            </a:endParaRPr>
          </a:p>
        </p:txBody>
      </p:sp>
      <p:pic>
        <p:nvPicPr>
          <p:cNvPr id="182" name="Google Shape;182;p20"/>
          <p:cNvPicPr preferRelativeResize="0"/>
          <p:nvPr/>
        </p:nvPicPr>
        <p:blipFill>
          <a:blip r:embed="rId3">
            <a:alphaModFix/>
          </a:blip>
          <a:stretch>
            <a:fillRect/>
          </a:stretch>
        </p:blipFill>
        <p:spPr>
          <a:xfrm>
            <a:off x="1955075" y="2601175"/>
            <a:ext cx="3181350" cy="36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t>Начало работы с Python</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845</Words>
  <Application>Microsoft Macintosh PowerPoint</Application>
  <PresentationFormat>Экран (16:9)</PresentationFormat>
  <Paragraphs>73</Paragraphs>
  <Slides>19</Slides>
  <Notes>19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19</vt:i4>
      </vt:variant>
    </vt:vector>
  </HeadingPairs>
  <TitlesOfParts>
    <vt:vector size="24" baseType="lpstr">
      <vt:lpstr>Lato</vt:lpstr>
      <vt:lpstr>Montserrat</vt:lpstr>
      <vt:lpstr>Times New Roman</vt:lpstr>
      <vt:lpstr>Arial</vt:lpstr>
      <vt:lpstr>Focus</vt:lpstr>
      <vt:lpstr>Python разработка 2D игр</vt:lpstr>
      <vt:lpstr>Что такое программирование?</vt:lpstr>
      <vt:lpstr>Что такое Python?</vt:lpstr>
      <vt:lpstr>Подготовка к работе</vt:lpstr>
      <vt:lpstr>Интегрированная среда разработки (IDE)</vt:lpstr>
      <vt:lpstr>Расширения для VS Code</vt:lpstr>
      <vt:lpstr>Установка Python</vt:lpstr>
      <vt:lpstr>Установка библиотеки Pygame</vt:lpstr>
      <vt:lpstr>Начало работы с Python</vt:lpstr>
      <vt:lpstr>Переменные</vt:lpstr>
      <vt:lpstr>Создание файла</vt:lpstr>
      <vt:lpstr>Функции ввода и вывода информации</vt:lpstr>
      <vt:lpstr>Типы данных</vt:lpstr>
      <vt:lpstr>Ввод значений</vt:lpstr>
      <vt:lpstr>Программа сложения чисел </vt:lpstr>
      <vt:lpstr>Исправляем ошибки</vt:lpstr>
      <vt:lpstr>Усовершенствуем нашу программу</vt:lpstr>
      <vt:lpstr>Задания:</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разработка 2D игр</dc:title>
  <cp:lastModifiedBy>vlad legavin</cp:lastModifiedBy>
  <cp:revision>1</cp:revision>
  <dcterms:modified xsi:type="dcterms:W3CDTF">2022-01-22T11:27:36Z</dcterms:modified>
</cp:coreProperties>
</file>