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5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277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D20"/>
    <a:srgbClr val="003300"/>
    <a:srgbClr val="E73A1C"/>
    <a:srgbClr val="00B050"/>
    <a:srgbClr val="00DE64"/>
    <a:srgbClr val="007A37"/>
    <a:srgbClr val="2FFF8D"/>
    <a:srgbClr val="00AC4E"/>
    <a:srgbClr val="00CC5C"/>
    <a:srgbClr val="D1D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 autoAdjust="0"/>
    <p:restoredTop sz="94595"/>
  </p:normalViewPr>
  <p:slideViewPr>
    <p:cSldViewPr snapToGrid="0">
      <p:cViewPr>
        <p:scale>
          <a:sx n="90" d="100"/>
          <a:sy n="90" d="100"/>
        </p:scale>
        <p:origin x="6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4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423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56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53D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504825" cy="11901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04825" y="543840"/>
            <a:ext cx="3700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805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4210050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0" y="0"/>
            <a:ext cx="485775" cy="11901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85775" y="543840"/>
            <a:ext cx="371973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843749" y="543840"/>
            <a:ext cx="3808933" cy="8250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单击此处添加标题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673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7421798" y="2425848"/>
            <a:ext cx="1758553" cy="1758553"/>
          </a:xfrm>
          <a:prstGeom prst="ellipse">
            <a:avLst/>
          </a:prstGeom>
          <a:solidFill>
            <a:srgbClr val="007A3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03970" y="3191897"/>
            <a:ext cx="1306286" cy="1306286"/>
          </a:xfrm>
          <a:prstGeom prst="ellipse">
            <a:avLst/>
          </a:prstGeom>
          <a:solidFill>
            <a:srgbClr val="007A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9167327" y="3330383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 flipH="1">
            <a:off x="2803231" y="2511771"/>
            <a:ext cx="1758553" cy="1758553"/>
          </a:xfrm>
          <a:prstGeom prst="ellipse">
            <a:avLst/>
          </a:prstGeom>
          <a:solidFill>
            <a:srgbClr val="007A3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 flipH="1">
            <a:off x="2573326" y="3277820"/>
            <a:ext cx="1306286" cy="1306286"/>
          </a:xfrm>
          <a:prstGeom prst="ellipse">
            <a:avLst/>
          </a:prstGeom>
          <a:solidFill>
            <a:srgbClr val="007A37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 flipH="1">
            <a:off x="1962237" y="3416306"/>
            <a:ext cx="854018" cy="854018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 9"/>
          <p:cNvGrpSpPr/>
          <p:nvPr userDrawn="1"/>
        </p:nvGrpSpPr>
        <p:grpSpPr>
          <a:xfrm>
            <a:off x="4143657" y="1469396"/>
            <a:ext cx="3671455" cy="3671455"/>
            <a:chOff x="2736273" y="748180"/>
            <a:chExt cx="3671455" cy="3671455"/>
          </a:xfrm>
        </p:grpSpPr>
        <p:sp>
          <p:nvSpPr>
            <p:cNvPr id="16" name="椭圆 15"/>
            <p:cNvSpPr/>
            <p:nvPr/>
          </p:nvSpPr>
          <p:spPr>
            <a:xfrm>
              <a:off x="2736273" y="748180"/>
              <a:ext cx="3671455" cy="3671455"/>
            </a:xfrm>
            <a:prstGeom prst="ellipse">
              <a:avLst/>
            </a:prstGeom>
            <a:solidFill>
              <a:srgbClr val="007A3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rgbClr val="103154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94148" y="1790555"/>
              <a:ext cx="18473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endParaRPr kumimoji="1" lang="en-US" altLang="zh-CN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椭圆 20"/>
          <p:cNvSpPr/>
          <p:nvPr userDrawn="1"/>
        </p:nvSpPr>
        <p:spPr>
          <a:xfrm flipH="1">
            <a:off x="3840150" y="1160785"/>
            <a:ext cx="4258939" cy="4258939"/>
          </a:xfrm>
          <a:prstGeom prst="ellipse">
            <a:avLst/>
          </a:prstGeom>
          <a:solidFill>
            <a:srgbClr val="007A37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 userDrawn="1"/>
        </p:nvSpPr>
        <p:spPr>
          <a:xfrm>
            <a:off x="8441104" y="355238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 userDrawn="1"/>
        </p:nvSpPr>
        <p:spPr>
          <a:xfrm>
            <a:off x="2910460" y="3614954"/>
            <a:ext cx="632017" cy="632017"/>
          </a:xfrm>
          <a:prstGeom prst="ellipse">
            <a:avLst/>
          </a:prstGeom>
          <a:solidFill>
            <a:srgbClr val="007A3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 userDrawn="1"/>
        </p:nvSpPr>
        <p:spPr>
          <a:xfrm>
            <a:off x="9161230" y="948020"/>
            <a:ext cx="433105" cy="433105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 userDrawn="1"/>
        </p:nvSpPr>
        <p:spPr>
          <a:xfrm>
            <a:off x="1185619" y="4278092"/>
            <a:ext cx="436783" cy="436783"/>
          </a:xfrm>
          <a:prstGeom prst="ellipse">
            <a:avLst/>
          </a:prstGeom>
          <a:solidFill>
            <a:srgbClr val="007A3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79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624114" cy="1190171"/>
          </a:xfrm>
          <a:prstGeom prst="rect">
            <a:avLst/>
          </a:prstGeom>
          <a:solidFill>
            <a:srgbClr val="05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24114" y="543840"/>
            <a:ext cx="3581400" cy="0"/>
          </a:xfrm>
          <a:prstGeom prst="line">
            <a:avLst/>
          </a:prstGeom>
          <a:ln w="381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279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804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69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7" r:id="rId4"/>
    <p:sldLayoutId id="2147483651" r:id="rId5"/>
    <p:sldLayoutId id="2147483652" r:id="rId6"/>
    <p:sldLayoutId id="214748365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hadoop.apache.org/docs/r2.6.0/hadoop-project-dist/hadoop-hdfs/hdfs-default.xml" TargetMode="External"/><Relationship Id="rId4" Type="http://schemas.openxmlformats.org/officeDocument/2006/relationships/hyperlink" Target="http://hadoop.apache.org/docs/r2.6.0/hadoop-mapreduce-client/hadoop-mapreduce-client-core/mapred-default.xml" TargetMode="External"/><Relationship Id="rId5" Type="http://schemas.openxmlformats.org/officeDocument/2006/relationships/hyperlink" Target="http://hadoop.apache.org/docs/r2.6.0/hadoop-yarn/hadoop-yarn-common/yarn-default.x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doop.apache.org/docs/r2.6.0/hadoop-project-dist/hadoop-common/core-default.x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15715" y="2911820"/>
            <a:ext cx="19563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4000" b="1" dirty="0" smtClean="0">
                <a:solidFill>
                  <a:schemeClr val="bg1"/>
                </a:solidFill>
              </a:rPr>
              <a:t>Big</a:t>
            </a:r>
            <a:r>
              <a:rPr kumimoji="1" lang="zh-CN" altLang="en-US" sz="4000" b="1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4000" b="1" dirty="0" smtClean="0">
                <a:solidFill>
                  <a:schemeClr val="bg1"/>
                </a:solidFill>
              </a:rPr>
              <a:t>Data</a:t>
            </a:r>
            <a:endParaRPr kumimoji="1" lang="en-US" altLang="zh-CN" sz="4000" b="1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94589" y="3920160"/>
            <a:ext cx="2245013" cy="36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endParaRPr lang="en-US" altLang="zh-CN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60633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本地模式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43749" y="1268872"/>
            <a:ext cx="1042908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+mn-ea"/>
              </a:rPr>
              <a:t>根据Hadoop官方给出的运行模式，一共有三种。分别是：本地模式、伪分布式、全分布式</a:t>
            </a:r>
            <a:r>
              <a:rPr lang="en-US" altLang="zh-CN" dirty="0" smtClean="0">
                <a:latin typeface="+mn-ea"/>
              </a:rPr>
              <a:t>。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>
                <a:latin typeface="+mn-ea"/>
              </a:rPr>
              <a:t>第一</a:t>
            </a:r>
            <a:r>
              <a:rPr lang="en-US" altLang="zh-CN" dirty="0">
                <a:latin typeface="+mn-ea"/>
              </a:rPr>
              <a:t>、本地模式（非分布式，不需要其他配置即可运行。这时候的Hadoop等同于一个Java进程）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smtClean="0">
                <a:latin typeface="+mn-ea"/>
              </a:rPr>
              <a:t>完成了上述的</a:t>
            </a:r>
            <a:r>
              <a:rPr lang="zh-CN" altLang="en-US" dirty="0" smtClean="0">
                <a:latin typeface="+mn-ea"/>
              </a:rPr>
              <a:t>环境配置</a:t>
            </a:r>
            <a:r>
              <a:rPr lang="en-US" altLang="zh-CN" dirty="0" err="1" smtClean="0">
                <a:latin typeface="+mn-ea"/>
              </a:rPr>
              <a:t>后</a:t>
            </a:r>
            <a:r>
              <a:rPr lang="en-US" altLang="zh-CN" dirty="0" err="1">
                <a:latin typeface="+mn-ea"/>
              </a:rPr>
              <a:t>，就可以执行下面的命令来验证Hadoop的本地模式了</a:t>
            </a:r>
            <a:r>
              <a:rPr lang="en-US" altLang="zh-CN" dirty="0">
                <a:latin typeface="+mn-ea"/>
              </a:rPr>
              <a:t>。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smtClean="0">
                <a:latin typeface="+mn-ea"/>
              </a:rPr>
              <a:t>将</a:t>
            </a:r>
            <a:r>
              <a:rPr lang="en-US" altLang="zh-CN" dirty="0">
                <a:latin typeface="+mn-ea"/>
              </a:rPr>
              <a:t>input作为所有文件的输入目录，从中筛选出符合正则表达式dfs[a-z.]+</a:t>
            </a:r>
            <a:r>
              <a:rPr lang="en-US" altLang="zh-CN" dirty="0" smtClean="0">
                <a:latin typeface="+mn-ea"/>
              </a:rPr>
              <a:t>的单词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并统计出现的次数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最终将统计结果输出的</a:t>
            </a:r>
            <a:r>
              <a:rPr lang="en-US" altLang="zh-CN" dirty="0">
                <a:latin typeface="+mn-ea"/>
              </a:rPr>
              <a:t>output目录中。</a:t>
            </a:r>
          </a:p>
          <a:p>
            <a:pPr marL="342900" indent="-342900" fontAlgn="ctr">
              <a:lnSpc>
                <a:spcPct val="200000"/>
              </a:lnSpc>
              <a:buFont typeface="Arial" charset="0"/>
              <a:buChar char="•"/>
            </a:pPr>
            <a:r>
              <a:rPr lang="en-US" altLang="zh-CN" dirty="0">
                <a:latin typeface="+mn-ea"/>
              </a:rPr>
              <a:t>cd /</a:t>
            </a:r>
            <a:r>
              <a:rPr lang="en-US" altLang="zh-CN" dirty="0" err="1">
                <a:latin typeface="+mn-ea"/>
              </a:rPr>
              <a:t>usr</a:t>
            </a:r>
            <a:r>
              <a:rPr lang="en-US" altLang="zh-CN" dirty="0">
                <a:latin typeface="+mn-ea"/>
              </a:rPr>
              <a:t>/local/</a:t>
            </a:r>
            <a:r>
              <a:rPr lang="en-US" altLang="zh-CN" dirty="0" err="1">
                <a:latin typeface="+mn-ea"/>
              </a:rPr>
              <a:t>hadoop</a:t>
            </a:r>
            <a:endParaRPr lang="en-US" altLang="zh-CN" dirty="0">
              <a:latin typeface="+mn-ea"/>
            </a:endParaRPr>
          </a:p>
          <a:p>
            <a:pPr marL="342900" indent="-342900" fontAlgn="ctr">
              <a:lnSpc>
                <a:spcPct val="200000"/>
              </a:lnSpc>
              <a:buFont typeface="Arial" charset="0"/>
              <a:buChar char="•"/>
            </a:pPr>
            <a:r>
              <a:rPr lang="en-US" altLang="zh-CN" dirty="0" err="1">
                <a:latin typeface="+mn-ea"/>
              </a:rPr>
              <a:t>mkdir</a:t>
            </a:r>
            <a:r>
              <a:rPr lang="en-US" altLang="zh-CN" dirty="0">
                <a:latin typeface="+mn-ea"/>
              </a:rPr>
              <a:t> ./input</a:t>
            </a:r>
          </a:p>
          <a:p>
            <a:pPr marL="342900" indent="-342900" fontAlgn="ctr">
              <a:lnSpc>
                <a:spcPct val="200000"/>
              </a:lnSpc>
              <a:buFont typeface="Arial" charset="0"/>
              <a:buChar char="•"/>
            </a:pPr>
            <a:r>
              <a:rPr lang="en-US" altLang="zh-CN" dirty="0" err="1">
                <a:latin typeface="+mn-ea"/>
              </a:rPr>
              <a:t>cp</a:t>
            </a:r>
            <a:r>
              <a:rPr lang="en-US" altLang="zh-CN" dirty="0">
                <a:latin typeface="+mn-ea"/>
              </a:rPr>
              <a:t> ./</a:t>
            </a:r>
            <a:r>
              <a:rPr lang="en-US" altLang="zh-CN" dirty="0" err="1">
                <a:latin typeface="+mn-ea"/>
              </a:rPr>
              <a:t>etc</a:t>
            </a:r>
            <a:r>
              <a:rPr lang="en-US" altLang="zh-CN" dirty="0">
                <a:latin typeface="+mn-ea"/>
              </a:rPr>
              <a:t>/</a:t>
            </a:r>
            <a:r>
              <a:rPr lang="en-US" altLang="zh-CN" dirty="0" err="1">
                <a:latin typeface="+mn-ea"/>
              </a:rPr>
              <a:t>hadoop</a:t>
            </a:r>
            <a:r>
              <a:rPr lang="en-US" altLang="zh-CN" dirty="0">
                <a:latin typeface="+mn-ea"/>
              </a:rPr>
              <a:t>/*.xml ./input    //</a:t>
            </a:r>
            <a:r>
              <a:rPr lang="en-US" altLang="zh-CN" dirty="0" err="1">
                <a:latin typeface="+mn-ea"/>
              </a:rPr>
              <a:t>将Hadoop目录中的XML类型文件，都拷贝到input文件夹</a:t>
            </a:r>
            <a:endParaRPr lang="en-US" altLang="zh-CN" dirty="0"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altLang="zh-CN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8004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本地模式</a:t>
            </a:r>
          </a:p>
        </p:txBody>
      </p:sp>
      <p:sp>
        <p:nvSpPr>
          <p:cNvPr id="3" name="矩形 2"/>
          <p:cNvSpPr/>
          <p:nvPr/>
        </p:nvSpPr>
        <p:spPr>
          <a:xfrm>
            <a:off x="700088" y="1633955"/>
            <a:ext cx="100012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ctr">
              <a:lnSpc>
                <a:spcPct val="200000"/>
              </a:lnSpc>
              <a:buFont typeface="Arial" charset="0"/>
              <a:buChar char="•"/>
            </a:pPr>
            <a:r>
              <a:rPr lang="en-US" altLang="zh-CN" dirty="0" err="1">
                <a:latin typeface="+mn-ea"/>
              </a:rPr>
              <a:t>hadoop</a:t>
            </a:r>
            <a:r>
              <a:rPr lang="en-US" altLang="zh-CN" dirty="0">
                <a:latin typeface="+mn-ea"/>
              </a:rPr>
              <a:t> jar ./share/</a:t>
            </a:r>
            <a:r>
              <a:rPr lang="en-US" altLang="zh-CN" dirty="0" err="1">
                <a:latin typeface="+mn-ea"/>
              </a:rPr>
              <a:t>hadoop</a:t>
            </a:r>
            <a:r>
              <a:rPr lang="en-US" altLang="zh-CN" dirty="0">
                <a:latin typeface="+mn-ea"/>
              </a:rPr>
              <a:t>/</a:t>
            </a:r>
            <a:r>
              <a:rPr lang="en-US" altLang="zh-CN" dirty="0" err="1">
                <a:latin typeface="+mn-ea"/>
              </a:rPr>
              <a:t>mapreduce</a:t>
            </a:r>
            <a:r>
              <a:rPr lang="en-US" altLang="zh-CN" dirty="0">
                <a:latin typeface="+mn-ea"/>
              </a:rPr>
              <a:t>/</a:t>
            </a:r>
            <a:r>
              <a:rPr lang="en-US" altLang="zh-CN" dirty="0" err="1">
                <a:latin typeface="+mn-ea"/>
              </a:rPr>
              <a:t>hadoop</a:t>
            </a:r>
            <a:r>
              <a:rPr lang="en-US" altLang="zh-CN" dirty="0">
                <a:latin typeface="+mn-ea"/>
              </a:rPr>
              <a:t>-</a:t>
            </a:r>
            <a:r>
              <a:rPr lang="en-US" altLang="zh-CN" dirty="0" err="1">
                <a:latin typeface="+mn-ea"/>
              </a:rPr>
              <a:t>mapreduce</a:t>
            </a:r>
            <a:r>
              <a:rPr lang="en-US" altLang="zh-CN" dirty="0">
                <a:latin typeface="+mn-ea"/>
              </a:rPr>
              <a:t>-examples-*.jar </a:t>
            </a:r>
            <a:r>
              <a:rPr lang="en-US" altLang="zh-CN" dirty="0" err="1">
                <a:latin typeface="+mn-ea"/>
              </a:rPr>
              <a:t>grep</a:t>
            </a:r>
            <a:r>
              <a:rPr lang="en-US" altLang="zh-CN" dirty="0">
                <a:latin typeface="+mn-ea"/>
              </a:rPr>
              <a:t> ./input ./output '</a:t>
            </a:r>
            <a:r>
              <a:rPr lang="en-US" altLang="zh-CN" dirty="0" err="1">
                <a:latin typeface="+mn-ea"/>
              </a:rPr>
              <a:t>dfs</a:t>
            </a:r>
            <a:r>
              <a:rPr lang="en-US" altLang="zh-CN" dirty="0">
                <a:latin typeface="+mn-ea"/>
              </a:rPr>
              <a:t>[a-z.]+' </a:t>
            </a:r>
            <a:r>
              <a:rPr lang="en-US" altLang="zh-CN" dirty="0" smtClean="0">
                <a:latin typeface="+mn-ea"/>
              </a:rPr>
              <a:t/>
            </a:r>
            <a:br>
              <a:rPr lang="en-US" altLang="zh-CN" dirty="0" smtClean="0">
                <a:latin typeface="+mn-ea"/>
              </a:rPr>
            </a:br>
            <a:r>
              <a:rPr lang="en-US" altLang="zh-CN" dirty="0" smtClean="0">
                <a:latin typeface="+mn-ea"/>
              </a:rPr>
              <a:t>//</a:t>
            </a:r>
            <a:r>
              <a:rPr lang="en-US" altLang="zh-CN" dirty="0" err="1">
                <a:latin typeface="+mn-ea"/>
              </a:rPr>
              <a:t>hadoop命令</a:t>
            </a:r>
            <a:r>
              <a:rPr lang="en-US" altLang="zh-CN" dirty="0">
                <a:latin typeface="+mn-ea"/>
              </a:rPr>
              <a:t>   jar 参数  </a:t>
            </a:r>
            <a:r>
              <a:rPr lang="en-US" altLang="zh-CN" dirty="0" err="1">
                <a:latin typeface="+mn-ea"/>
              </a:rPr>
              <a:t>执行指定位置的jar包</a:t>
            </a:r>
            <a:r>
              <a:rPr lang="en-US" altLang="zh-CN" dirty="0">
                <a:latin typeface="+mn-ea"/>
              </a:rPr>
              <a:t>    </a:t>
            </a:r>
            <a:r>
              <a:rPr lang="en-US" altLang="zh-CN" dirty="0" err="1">
                <a:latin typeface="+mn-ea"/>
              </a:rPr>
              <a:t>grep命令</a:t>
            </a:r>
            <a:r>
              <a:rPr lang="en-US" altLang="zh-CN" dirty="0">
                <a:latin typeface="+mn-ea"/>
              </a:rPr>
              <a:t>   </a:t>
            </a:r>
            <a:r>
              <a:rPr lang="en-US" altLang="zh-CN" dirty="0" err="1">
                <a:latin typeface="+mn-ea"/>
              </a:rPr>
              <a:t>input位于dfs上的数据输入源</a:t>
            </a:r>
            <a:r>
              <a:rPr lang="en-US" altLang="zh-CN" dirty="0">
                <a:latin typeface="+mn-ea"/>
              </a:rPr>
              <a:t>   output  </a:t>
            </a:r>
            <a:r>
              <a:rPr lang="en-US" altLang="zh-CN" dirty="0" err="1">
                <a:latin typeface="+mn-ea"/>
              </a:rPr>
              <a:t>位于dfs上的数据输出路径</a:t>
            </a:r>
            <a:endParaRPr lang="en-US" altLang="zh-CN" dirty="0">
              <a:latin typeface="+mn-ea"/>
            </a:endParaRPr>
          </a:p>
          <a:p>
            <a:pPr marL="285750" indent="-285750" fontAlgn="ctr">
              <a:lnSpc>
                <a:spcPct val="200000"/>
              </a:lnSpc>
              <a:buFont typeface="Arial" charset="0"/>
              <a:buChar char="•"/>
            </a:pPr>
            <a:r>
              <a:rPr lang="en-US" altLang="zh-CN" dirty="0">
                <a:latin typeface="+mn-ea"/>
              </a:rPr>
              <a:t>cat ./output/*    </a:t>
            </a:r>
          </a:p>
          <a:p>
            <a:pPr marL="285750" indent="-285750">
              <a:lnSpc>
                <a:spcPct val="200000"/>
              </a:lnSpc>
              <a:buFont typeface="Arial" charset="0"/>
              <a:buChar char="•"/>
            </a:pPr>
            <a:r>
              <a:rPr lang="en-US" altLang="zh-CN" dirty="0">
                <a:latin typeface="+mn-ea"/>
              </a:rPr>
              <a:t>注意：因为Hadoop默认不会覆盖输出结果，上述命令如果重复操作，需要提前将output文件夹删除</a:t>
            </a:r>
          </a:p>
          <a:p>
            <a:pPr marL="285750" indent="-285750" fontAlgn="ctr">
              <a:lnSpc>
                <a:spcPct val="200000"/>
              </a:lnSpc>
              <a:buFont typeface="Arial" charset="0"/>
              <a:buChar char="•"/>
            </a:pPr>
            <a:r>
              <a:rPr lang="en-US" altLang="zh-CN" dirty="0" err="1">
                <a:latin typeface="+mn-ea"/>
              </a:rPr>
              <a:t>rm</a:t>
            </a:r>
            <a:r>
              <a:rPr lang="en-US" altLang="zh-CN" dirty="0">
                <a:latin typeface="+mn-ea"/>
              </a:rPr>
              <a:t> -r ./output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0349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伪分布式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43749" y="1368885"/>
            <a:ext cx="1000046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第二、伪分布模式（仍然在单节点运行，实现伪分布式运行，Hadoop以分离的Java进程来运行，节点既是NameNode，也是DataNode，在HDFS中读取文件）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完成第一种模式后，进入到/</a:t>
            </a:r>
            <a:r>
              <a:rPr lang="en-US" altLang="zh-CN" sz="1600" dirty="0" err="1">
                <a:latin typeface="+mn-ea"/>
              </a:rPr>
              <a:t>usr</a:t>
            </a:r>
            <a:r>
              <a:rPr lang="en-US" altLang="zh-CN" sz="1600" dirty="0">
                <a:latin typeface="+mn-ea"/>
              </a:rPr>
              <a:t>/local/</a:t>
            </a:r>
            <a:r>
              <a:rPr lang="en-US" altLang="zh-CN" sz="1600" dirty="0" err="1">
                <a:latin typeface="+mn-ea"/>
              </a:rPr>
              <a:t>hadoop</a:t>
            </a:r>
            <a:r>
              <a:rPr lang="en-US" altLang="zh-CN" sz="1600" dirty="0">
                <a:latin typeface="+mn-ea"/>
              </a:rPr>
              <a:t>/</a:t>
            </a:r>
            <a:r>
              <a:rPr lang="en-US" altLang="zh-CN" sz="1600" dirty="0" err="1">
                <a:latin typeface="+mn-ea"/>
              </a:rPr>
              <a:t>etc目录中，找到</a:t>
            </a:r>
            <a:r>
              <a:rPr lang="zh-CN" altLang="zh-CN" sz="1600" dirty="0">
                <a:latin typeface="+mn-ea"/>
              </a:rPr>
              <a:t>core-site.xml、hdfs-site.xml</a:t>
            </a:r>
            <a:r>
              <a:rPr lang="en-US" altLang="zh-CN" sz="1600" dirty="0">
                <a:latin typeface="+mn-ea"/>
              </a:rPr>
              <a:t>两</a:t>
            </a:r>
            <a:r>
              <a:rPr lang="zh-CN" altLang="zh-CN" sz="1600" dirty="0">
                <a:latin typeface="+mn-ea"/>
              </a:rPr>
              <a:t>个</a:t>
            </a:r>
            <a:r>
              <a:rPr lang="zh-CN" altLang="zh-CN" sz="1600" dirty="0" smtClean="0">
                <a:latin typeface="+mn-ea"/>
              </a:rPr>
              <a:t>文件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+mn-ea"/>
              </a:rPr>
              <a:t>1</a:t>
            </a:r>
            <a:r>
              <a:rPr lang="zh-CN" altLang="en-US" sz="1600" dirty="0" smtClean="0">
                <a:latin typeface="+mn-ea"/>
              </a:rPr>
              <a:t>、</a:t>
            </a:r>
            <a:r>
              <a:rPr lang="en-US" altLang="zh-CN" sz="1600" dirty="0" err="1" smtClean="0">
                <a:latin typeface="+mn-ea"/>
              </a:rPr>
              <a:t>配置</a:t>
            </a:r>
            <a:r>
              <a:rPr lang="en-US" altLang="zh-CN" sz="1600" dirty="0" err="1">
                <a:latin typeface="+mn-ea"/>
              </a:rPr>
              <a:t>core-site.xml，注意此处的tmp目录需要自己在指定位置提前创建</a:t>
            </a:r>
            <a:endParaRPr lang="en-US" altLang="zh-CN" sz="1600" dirty="0">
              <a:latin typeface="+mn-ea"/>
            </a:endParaRPr>
          </a:p>
          <a:p>
            <a:pPr marL="3429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333333"/>
                </a:solidFill>
                <a:latin typeface="+mn-ea"/>
              </a:rPr>
              <a:t>&lt;!-- </a:t>
            </a:r>
            <a:r>
              <a:rPr lang="en-US" altLang="zh-CN" sz="1600" dirty="0" err="1">
                <a:solidFill>
                  <a:srgbClr val="333333"/>
                </a:solidFill>
                <a:latin typeface="+mn-ea"/>
              </a:rPr>
              <a:t>指定HDFS名称节点（namenode）的通信地址</a:t>
            </a:r>
            <a:r>
              <a:rPr lang="en-US" altLang="zh-CN" sz="1600" dirty="0">
                <a:solidFill>
                  <a:srgbClr val="333333"/>
                </a:solidFill>
                <a:latin typeface="+mn-ea"/>
              </a:rPr>
              <a:t> --&gt;</a:t>
            </a:r>
            <a:br>
              <a:rPr lang="en-US" altLang="zh-CN" sz="1600" dirty="0">
                <a:solidFill>
                  <a:srgbClr val="333333"/>
                </a:solidFill>
                <a:latin typeface="+mn-ea"/>
              </a:rPr>
            </a:br>
            <a:r>
              <a:rPr lang="en-US" altLang="zh-CN" sz="1600" dirty="0">
                <a:solidFill>
                  <a:srgbClr val="333333"/>
                </a:solidFill>
                <a:latin typeface="+mn-ea"/>
              </a:rPr>
              <a:t>    &lt;property&gt;</a:t>
            </a:r>
            <a:br>
              <a:rPr lang="en-US" altLang="zh-CN" sz="1600" dirty="0">
                <a:solidFill>
                  <a:srgbClr val="333333"/>
                </a:solidFill>
                <a:latin typeface="+mn-ea"/>
              </a:rPr>
            </a:br>
            <a:r>
              <a:rPr lang="en-US" altLang="zh-CN" sz="1600" dirty="0">
                <a:solidFill>
                  <a:srgbClr val="333333"/>
                </a:solidFill>
                <a:latin typeface="+mn-ea"/>
              </a:rPr>
              <a:t>        &lt;name&gt;</a:t>
            </a:r>
            <a:r>
              <a:rPr lang="en-US" altLang="zh-CN" sz="1600" dirty="0" err="1">
                <a:solidFill>
                  <a:srgbClr val="333333"/>
                </a:solidFill>
                <a:latin typeface="+mn-ea"/>
              </a:rPr>
              <a:t>fs.defaultFS</a:t>
            </a:r>
            <a:r>
              <a:rPr lang="en-US" altLang="zh-CN" sz="1600" dirty="0">
                <a:solidFill>
                  <a:srgbClr val="333333"/>
                </a:solidFill>
                <a:latin typeface="+mn-ea"/>
              </a:rPr>
              <a:t>&lt;/name&gt;</a:t>
            </a:r>
            <a:br>
              <a:rPr lang="en-US" altLang="zh-CN" sz="1600" dirty="0">
                <a:solidFill>
                  <a:srgbClr val="333333"/>
                </a:solidFill>
                <a:latin typeface="+mn-ea"/>
              </a:rPr>
            </a:br>
            <a:r>
              <a:rPr lang="en-US" altLang="zh-CN" sz="1600" dirty="0">
                <a:solidFill>
                  <a:srgbClr val="333333"/>
                </a:solidFill>
                <a:latin typeface="+mn-ea"/>
              </a:rPr>
              <a:t>        &lt;value&gt;</a:t>
            </a:r>
            <a:r>
              <a:rPr lang="en-US" altLang="zh-CN" sz="1600" dirty="0" err="1">
                <a:solidFill>
                  <a:srgbClr val="333333"/>
                </a:solidFill>
                <a:latin typeface="+mn-ea"/>
              </a:rPr>
              <a:t>hdfs</a:t>
            </a:r>
            <a:r>
              <a:rPr lang="en-US" altLang="zh-CN" sz="1600" dirty="0">
                <a:solidFill>
                  <a:srgbClr val="333333"/>
                </a:solidFill>
                <a:latin typeface="+mn-ea"/>
              </a:rPr>
              <a:t>://localhost:9000&lt;/value&gt;</a:t>
            </a:r>
            <a:br>
              <a:rPr lang="en-US" altLang="zh-CN" sz="1600" dirty="0">
                <a:solidFill>
                  <a:srgbClr val="333333"/>
                </a:solidFill>
                <a:latin typeface="+mn-ea"/>
              </a:rPr>
            </a:br>
            <a:r>
              <a:rPr lang="en-US" altLang="zh-CN" sz="1600" dirty="0">
                <a:solidFill>
                  <a:srgbClr val="333333"/>
                </a:solidFill>
                <a:latin typeface="+mn-ea"/>
              </a:rPr>
              <a:t>    &lt;/property&gt;</a:t>
            </a:r>
            <a:br>
              <a:rPr lang="en-US" altLang="zh-CN" sz="1600" dirty="0">
                <a:solidFill>
                  <a:srgbClr val="333333"/>
                </a:solidFill>
                <a:latin typeface="+mn-ea"/>
              </a:rPr>
            </a:br>
            <a:r>
              <a:rPr lang="en-US" altLang="zh-CN" sz="1600" dirty="0">
                <a:solidFill>
                  <a:srgbClr val="333333"/>
                </a:solidFill>
                <a:latin typeface="+mn-ea"/>
              </a:rPr>
              <a:t>    &lt;property&gt;</a:t>
            </a:r>
            <a:br>
              <a:rPr lang="en-US" altLang="zh-CN" sz="1600" dirty="0">
                <a:solidFill>
                  <a:srgbClr val="333333"/>
                </a:solidFill>
                <a:latin typeface="+mn-ea"/>
              </a:rPr>
            </a:br>
            <a:r>
              <a:rPr lang="en-US" altLang="zh-CN" sz="1600" dirty="0">
                <a:solidFill>
                  <a:srgbClr val="333333"/>
                </a:solidFill>
                <a:latin typeface="+mn-ea"/>
              </a:rPr>
              <a:t>        &lt;name&gt;</a:t>
            </a:r>
            <a:r>
              <a:rPr lang="en-US" altLang="zh-CN" sz="1600" dirty="0" err="1">
                <a:solidFill>
                  <a:srgbClr val="333333"/>
                </a:solidFill>
                <a:latin typeface="+mn-ea"/>
              </a:rPr>
              <a:t>hadoop.tmp.dir</a:t>
            </a:r>
            <a:r>
              <a:rPr lang="en-US" altLang="zh-CN" sz="1600" dirty="0">
                <a:solidFill>
                  <a:srgbClr val="333333"/>
                </a:solidFill>
                <a:latin typeface="+mn-ea"/>
              </a:rPr>
              <a:t>&lt;/name&gt;</a:t>
            </a:r>
            <a:br>
              <a:rPr lang="en-US" altLang="zh-CN" sz="1600" dirty="0">
                <a:solidFill>
                  <a:srgbClr val="333333"/>
                </a:solidFill>
                <a:latin typeface="+mn-ea"/>
              </a:rPr>
            </a:br>
            <a:r>
              <a:rPr lang="en-US" altLang="zh-CN" sz="1600" dirty="0">
                <a:solidFill>
                  <a:srgbClr val="333333"/>
                </a:solidFill>
                <a:latin typeface="+mn-ea"/>
              </a:rPr>
              <a:t>        &lt;value&gt;/home/</a:t>
            </a:r>
            <a:r>
              <a:rPr lang="en-US" altLang="zh-CN" sz="1600" dirty="0" err="1">
                <a:solidFill>
                  <a:srgbClr val="333333"/>
                </a:solidFill>
                <a:latin typeface="+mn-ea"/>
              </a:rPr>
              <a:t>hadoop</a:t>
            </a:r>
            <a:r>
              <a:rPr lang="en-US" altLang="zh-CN" sz="1600" dirty="0">
                <a:solidFill>
                  <a:srgbClr val="333333"/>
                </a:solidFill>
                <a:latin typeface="+mn-ea"/>
              </a:rPr>
              <a:t>/</a:t>
            </a:r>
            <a:r>
              <a:rPr lang="en-US" altLang="zh-CN" sz="1600" dirty="0" err="1">
                <a:solidFill>
                  <a:srgbClr val="FF0000"/>
                </a:solidFill>
                <a:latin typeface="+mn-ea"/>
              </a:rPr>
              <a:t>tmp</a:t>
            </a:r>
            <a:r>
              <a:rPr lang="en-US" altLang="zh-CN" sz="1600" dirty="0">
                <a:solidFill>
                  <a:srgbClr val="333333"/>
                </a:solidFill>
                <a:latin typeface="+mn-ea"/>
              </a:rPr>
              <a:t>&lt;/value&gt;</a:t>
            </a:r>
            <a:br>
              <a:rPr lang="en-US" altLang="zh-CN" sz="1600" dirty="0">
                <a:solidFill>
                  <a:srgbClr val="333333"/>
                </a:solidFill>
                <a:latin typeface="+mn-ea"/>
              </a:rPr>
            </a:br>
            <a:r>
              <a:rPr lang="en-US" altLang="zh-CN" sz="1600" dirty="0">
                <a:solidFill>
                  <a:srgbClr val="333333"/>
                </a:solidFill>
                <a:latin typeface="+mn-ea"/>
              </a:rPr>
              <a:t>    &lt;/property&gt;</a:t>
            </a:r>
            <a:endParaRPr lang="en-US" altLang="zh-CN" sz="160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470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伪分布式</a:t>
            </a:r>
          </a:p>
        </p:txBody>
      </p:sp>
      <p:sp>
        <p:nvSpPr>
          <p:cNvPr id="3" name="矩形 2"/>
          <p:cNvSpPr/>
          <p:nvPr/>
        </p:nvSpPr>
        <p:spPr>
          <a:xfrm>
            <a:off x="843749" y="1394745"/>
            <a:ext cx="97004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/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err="1" smtClean="0">
                <a:latin typeface="+mn-ea"/>
              </a:rPr>
              <a:t>配置</a:t>
            </a:r>
            <a:r>
              <a:rPr lang="en-US" altLang="zh-CN" dirty="0" err="1">
                <a:latin typeface="+mn-ea"/>
              </a:rPr>
              <a:t>hdfs-site.xml</a:t>
            </a:r>
            <a:endParaRPr lang="en-US" altLang="zh-CN" dirty="0">
              <a:latin typeface="+mn-ea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333333"/>
                </a:solidFill>
                <a:latin typeface="+mn-ea"/>
              </a:rPr>
              <a:t> &lt;!-- </a:t>
            </a:r>
            <a:r>
              <a:rPr lang="en-US" altLang="zh-CN" dirty="0" err="1">
                <a:solidFill>
                  <a:srgbClr val="333333"/>
                </a:solidFill>
                <a:latin typeface="+mn-ea"/>
              </a:rPr>
              <a:t>设置hdfs副本数量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 --&gt;</a:t>
            </a:r>
            <a:br>
              <a:rPr lang="en-US" altLang="zh-CN" dirty="0">
                <a:solidFill>
                  <a:srgbClr val="333333"/>
                </a:solidFill>
                <a:latin typeface="+mn-ea"/>
              </a:rPr>
            </a:br>
            <a:r>
              <a:rPr lang="en-US" altLang="zh-CN" dirty="0">
                <a:solidFill>
                  <a:srgbClr val="333333"/>
                </a:solidFill>
                <a:latin typeface="+mn-ea"/>
              </a:rPr>
              <a:t>    &lt;property&gt;</a:t>
            </a:r>
            <a:br>
              <a:rPr lang="en-US" altLang="zh-CN" dirty="0">
                <a:solidFill>
                  <a:srgbClr val="333333"/>
                </a:solidFill>
                <a:latin typeface="+mn-ea"/>
              </a:rPr>
            </a:br>
            <a:r>
              <a:rPr lang="en-US" altLang="zh-CN" dirty="0">
                <a:solidFill>
                  <a:srgbClr val="333333"/>
                </a:solidFill>
                <a:latin typeface="+mn-ea"/>
              </a:rPr>
              <a:t>        &lt;name&gt;</a:t>
            </a:r>
            <a:r>
              <a:rPr lang="en-US" altLang="zh-CN" dirty="0" err="1">
                <a:solidFill>
                  <a:srgbClr val="333333"/>
                </a:solidFill>
                <a:latin typeface="+mn-ea"/>
              </a:rPr>
              <a:t>dfs.replication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&lt;/name&gt;</a:t>
            </a:r>
            <a:br>
              <a:rPr lang="en-US" altLang="zh-CN" dirty="0">
                <a:solidFill>
                  <a:srgbClr val="333333"/>
                </a:solidFill>
                <a:latin typeface="+mn-ea"/>
              </a:rPr>
            </a:br>
            <a:r>
              <a:rPr lang="en-US" altLang="zh-CN" dirty="0">
                <a:solidFill>
                  <a:srgbClr val="333333"/>
                </a:solidFill>
                <a:latin typeface="+mn-ea"/>
              </a:rPr>
              <a:t>        &lt;value&gt;1&lt;/value&gt;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333333"/>
                </a:solidFill>
                <a:latin typeface="+mn-ea"/>
              </a:rPr>
              <a:t>    &lt;/property&gt;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333333"/>
                </a:solidFill>
                <a:latin typeface="+mn-ea"/>
              </a:rPr>
              <a:t>&lt;!--</a:t>
            </a:r>
            <a:r>
              <a:rPr lang="en-US" altLang="zh-CN" dirty="0" err="1">
                <a:solidFill>
                  <a:srgbClr val="333333"/>
                </a:solidFill>
                <a:latin typeface="+mn-ea"/>
              </a:rPr>
              <a:t>设置hdfs中namenode对应的临时目录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--&gt;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333333"/>
                </a:solidFill>
                <a:latin typeface="+mn-ea"/>
              </a:rPr>
              <a:t> &lt;property&gt;</a:t>
            </a:r>
            <a:br>
              <a:rPr lang="en-US" altLang="zh-CN" dirty="0">
                <a:solidFill>
                  <a:srgbClr val="333333"/>
                </a:solidFill>
                <a:latin typeface="+mn-ea"/>
              </a:rPr>
            </a:br>
            <a:r>
              <a:rPr lang="en-US" altLang="zh-CN" dirty="0">
                <a:solidFill>
                  <a:srgbClr val="333333"/>
                </a:solidFill>
                <a:latin typeface="+mn-ea"/>
              </a:rPr>
              <a:t>        &lt;name&gt;</a:t>
            </a:r>
            <a:r>
              <a:rPr lang="en-US" altLang="zh-CN" dirty="0" err="1">
                <a:solidFill>
                  <a:srgbClr val="333333"/>
                </a:solidFill>
                <a:latin typeface="+mn-ea"/>
              </a:rPr>
              <a:t>dfs.namenode.name.dir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&lt;/name&gt;</a:t>
            </a:r>
            <a:br>
              <a:rPr lang="en-US" altLang="zh-CN" dirty="0">
                <a:solidFill>
                  <a:srgbClr val="333333"/>
                </a:solidFill>
                <a:latin typeface="+mn-ea"/>
              </a:rPr>
            </a:br>
            <a:r>
              <a:rPr lang="en-US" altLang="zh-CN" dirty="0">
                <a:solidFill>
                  <a:srgbClr val="333333"/>
                </a:solidFill>
                <a:latin typeface="+mn-ea"/>
              </a:rPr>
              <a:t>        &lt;value&gt;file:/home/</a:t>
            </a:r>
            <a:r>
              <a:rPr lang="en-US" altLang="zh-CN" dirty="0" err="1">
                <a:solidFill>
                  <a:srgbClr val="333333"/>
                </a:solidFill>
                <a:latin typeface="+mn-ea"/>
              </a:rPr>
              <a:t>hadoop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/</a:t>
            </a:r>
            <a:r>
              <a:rPr lang="en-US" altLang="zh-CN" dirty="0" err="1">
                <a:solidFill>
                  <a:srgbClr val="333333"/>
                </a:solidFill>
                <a:latin typeface="+mn-ea"/>
              </a:rPr>
              <a:t>tmp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/</a:t>
            </a:r>
            <a:r>
              <a:rPr lang="en-US" altLang="zh-CN" dirty="0" err="1">
                <a:solidFill>
                  <a:srgbClr val="333333"/>
                </a:solidFill>
                <a:latin typeface="+mn-ea"/>
              </a:rPr>
              <a:t>dfs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/name&lt;/value&gt;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333333"/>
                </a:solidFill>
                <a:latin typeface="+mn-ea"/>
              </a:rPr>
              <a:t>    &lt;/property&gt;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333333"/>
                </a:solidFill>
                <a:latin typeface="+mn-ea"/>
              </a:rPr>
              <a:t>&lt;!--</a:t>
            </a:r>
            <a:r>
              <a:rPr lang="en-US" altLang="zh-CN" dirty="0" err="1">
                <a:solidFill>
                  <a:srgbClr val="333333"/>
                </a:solidFill>
                <a:latin typeface="+mn-ea"/>
              </a:rPr>
              <a:t>设置hdfs中datanode对应的临时目录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--&gt;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333333"/>
                </a:solidFill>
                <a:latin typeface="+mn-ea"/>
              </a:rPr>
              <a:t> &lt;property&gt;</a:t>
            </a:r>
            <a:br>
              <a:rPr lang="en-US" altLang="zh-CN" dirty="0">
                <a:solidFill>
                  <a:srgbClr val="333333"/>
                </a:solidFill>
                <a:latin typeface="+mn-ea"/>
              </a:rPr>
            </a:br>
            <a:r>
              <a:rPr lang="en-US" altLang="zh-CN" dirty="0">
                <a:solidFill>
                  <a:srgbClr val="333333"/>
                </a:solidFill>
                <a:latin typeface="+mn-ea"/>
              </a:rPr>
              <a:t>        &lt;name&gt;</a:t>
            </a:r>
            <a:r>
              <a:rPr lang="en-US" altLang="zh-CN" dirty="0" err="1">
                <a:solidFill>
                  <a:srgbClr val="333333"/>
                </a:solidFill>
                <a:latin typeface="+mn-ea"/>
              </a:rPr>
              <a:t>dfs.datanode.data.dir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&lt;/name&gt;</a:t>
            </a:r>
            <a:br>
              <a:rPr lang="en-US" altLang="zh-CN" dirty="0">
                <a:solidFill>
                  <a:srgbClr val="333333"/>
                </a:solidFill>
                <a:latin typeface="+mn-ea"/>
              </a:rPr>
            </a:br>
            <a:r>
              <a:rPr lang="en-US" altLang="zh-CN" dirty="0">
                <a:solidFill>
                  <a:srgbClr val="333333"/>
                </a:solidFill>
                <a:latin typeface="+mn-ea"/>
              </a:rPr>
              <a:t>        &lt;value&gt;file:/home/</a:t>
            </a:r>
            <a:r>
              <a:rPr lang="en-US" altLang="zh-CN" dirty="0" err="1">
                <a:solidFill>
                  <a:srgbClr val="333333"/>
                </a:solidFill>
                <a:latin typeface="+mn-ea"/>
              </a:rPr>
              <a:t>hadoop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/</a:t>
            </a:r>
            <a:r>
              <a:rPr lang="en-US" altLang="zh-CN" dirty="0" err="1">
                <a:solidFill>
                  <a:srgbClr val="333333"/>
                </a:solidFill>
                <a:latin typeface="+mn-ea"/>
              </a:rPr>
              <a:t>tmp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/</a:t>
            </a:r>
            <a:r>
              <a:rPr lang="en-US" altLang="zh-CN" dirty="0" err="1">
                <a:solidFill>
                  <a:srgbClr val="333333"/>
                </a:solidFill>
                <a:latin typeface="+mn-ea"/>
              </a:rPr>
              <a:t>dfs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/data&lt;/value&gt;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333333"/>
                </a:solidFill>
                <a:latin typeface="+mn-ea"/>
              </a:rPr>
              <a:t>    &lt;/property&gt;</a:t>
            </a:r>
            <a:endParaRPr lang="en-US" altLang="zh-CN" dirty="0">
              <a:solidFill>
                <a:srgbClr val="333333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2266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伪分布式</a:t>
            </a:r>
          </a:p>
        </p:txBody>
      </p:sp>
      <p:sp>
        <p:nvSpPr>
          <p:cNvPr id="3" name="矩形 2"/>
          <p:cNvSpPr/>
          <p:nvPr/>
        </p:nvSpPr>
        <p:spPr>
          <a:xfrm>
            <a:off x="843748" y="1368885"/>
            <a:ext cx="102004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333333"/>
                </a:solidFill>
                <a:latin typeface="+mn-ea"/>
              </a:rPr>
              <a:t>3</a:t>
            </a:r>
            <a:r>
              <a:rPr lang="zh-CN" altLang="en-US" dirty="0" smtClean="0">
                <a:solidFill>
                  <a:srgbClr val="333333"/>
                </a:solidFill>
                <a:latin typeface="+mn-ea"/>
              </a:rPr>
              <a:t>、</a:t>
            </a:r>
            <a:r>
              <a:rPr lang="en-US" altLang="zh-CN" dirty="0" err="1" smtClean="0">
                <a:solidFill>
                  <a:srgbClr val="333333"/>
                </a:solidFill>
                <a:latin typeface="+mn-ea"/>
              </a:rPr>
              <a:t>配置完成后</a:t>
            </a:r>
            <a:r>
              <a:rPr lang="en-US" altLang="zh-CN" dirty="0" err="1">
                <a:solidFill>
                  <a:srgbClr val="333333"/>
                </a:solidFill>
                <a:latin typeface="+mn-ea"/>
              </a:rPr>
              <a:t>，对NameNode进行格式化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/>
            </a:r>
            <a:br>
              <a:rPr lang="en-US" altLang="zh-CN" dirty="0">
                <a:solidFill>
                  <a:srgbClr val="333333"/>
                </a:solidFill>
                <a:latin typeface="+mn-ea"/>
              </a:rPr>
            </a:br>
            <a:r>
              <a:rPr lang="en-US" altLang="zh-CN" dirty="0" smtClean="0">
                <a:solidFill>
                  <a:srgbClr val="333333"/>
                </a:solidFill>
                <a:latin typeface="+mn-ea"/>
              </a:rPr>
              <a:t>	</a:t>
            </a:r>
            <a:r>
              <a:rPr lang="en-US" altLang="zh-CN" dirty="0" err="1" smtClean="0">
                <a:solidFill>
                  <a:srgbClr val="333333"/>
                </a:solidFill>
                <a:latin typeface="+mn-ea"/>
              </a:rPr>
              <a:t>hdfs</a:t>
            </a:r>
            <a:r>
              <a:rPr lang="en-US" altLang="zh-CN" dirty="0" smtClean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+mn-ea"/>
              </a:rPr>
              <a:t>namenode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 -format</a:t>
            </a:r>
            <a:br>
              <a:rPr lang="en-US" altLang="zh-CN" dirty="0">
                <a:solidFill>
                  <a:srgbClr val="333333"/>
                </a:solidFill>
                <a:latin typeface="+mn-ea"/>
              </a:rPr>
            </a:br>
            <a:r>
              <a:rPr lang="en-US" altLang="zh-CN" dirty="0" smtClean="0">
                <a:solidFill>
                  <a:srgbClr val="333333"/>
                </a:solidFill>
                <a:latin typeface="+mn-ea"/>
              </a:rPr>
              <a:t>在格式化的执行过程中</a:t>
            </a:r>
            <a:r>
              <a:rPr lang="zh-CN" altLang="en-US" dirty="0" smtClean="0">
                <a:solidFill>
                  <a:srgbClr val="333333"/>
                </a:solidFill>
                <a:latin typeface="+mn-ea"/>
              </a:rPr>
              <a:t>，</a:t>
            </a:r>
            <a:r>
              <a:rPr lang="en-US" altLang="zh-CN" dirty="0" err="1" smtClean="0">
                <a:solidFill>
                  <a:srgbClr val="333333"/>
                </a:solidFill>
                <a:latin typeface="+mn-ea"/>
              </a:rPr>
              <a:t>会提示输入</a:t>
            </a:r>
            <a:r>
              <a:rPr lang="en-US" altLang="zh-CN" dirty="0" err="1">
                <a:solidFill>
                  <a:srgbClr val="333333"/>
                </a:solidFill>
                <a:latin typeface="+mn-ea"/>
              </a:rPr>
              <a:t>yes</a:t>
            </a:r>
            <a:r>
              <a:rPr lang="en-US" altLang="zh-CN" dirty="0" err="1" smtClean="0">
                <a:solidFill>
                  <a:srgbClr val="333333"/>
                </a:solidFill>
                <a:latin typeface="+mn-ea"/>
              </a:rPr>
              <a:t>后</a:t>
            </a:r>
            <a:r>
              <a:rPr lang="zh-CN" altLang="en-US" dirty="0" smtClean="0">
                <a:solidFill>
                  <a:srgbClr val="333333"/>
                </a:solidFill>
                <a:latin typeface="+mn-ea"/>
              </a:rPr>
              <a:t>，</a:t>
            </a:r>
            <a:r>
              <a:rPr lang="en-US" altLang="zh-CN" dirty="0" smtClean="0">
                <a:solidFill>
                  <a:srgbClr val="333333"/>
                </a:solidFill>
                <a:latin typeface="+mn-ea"/>
              </a:rPr>
              <a:t>完成格式化</a:t>
            </a:r>
            <a:r>
              <a:rPr lang="zh-CN" altLang="en-US" dirty="0" smtClean="0">
                <a:solidFill>
                  <a:srgbClr val="333333"/>
                </a:solidFill>
                <a:latin typeface="+mn-ea"/>
              </a:rPr>
              <a:t>。</a:t>
            </a:r>
            <a:r>
              <a:rPr lang="en-US" altLang="zh-CN" dirty="0" smtClean="0">
                <a:solidFill>
                  <a:srgbClr val="333333"/>
                </a:solidFill>
                <a:latin typeface="+mn-ea"/>
              </a:rPr>
              <a:t>出现类似下图所示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，表明格式化成功。</a:t>
            </a:r>
            <a:br>
              <a:rPr lang="en-US" altLang="zh-CN" dirty="0">
                <a:solidFill>
                  <a:srgbClr val="333333"/>
                </a:solidFill>
                <a:latin typeface="+mn-ea"/>
              </a:rPr>
            </a:br>
            <a:r>
              <a:rPr lang="en-US" altLang="zh-CN" dirty="0">
                <a:solidFill>
                  <a:srgbClr val="333333"/>
                </a:solidFill>
                <a:latin typeface="+mn-ea"/>
              </a:rPr>
              <a:t> </a:t>
            </a:r>
            <a:endParaRPr lang="en-US" altLang="zh-CN" dirty="0">
              <a:solidFill>
                <a:srgbClr val="333333"/>
              </a:solidFill>
              <a:effectLst/>
              <a:latin typeface="+mn-ea"/>
            </a:endParaRPr>
          </a:p>
        </p:txBody>
      </p:sp>
      <p:pic>
        <p:nvPicPr>
          <p:cNvPr id="2050" name="Picture 2" descr="5/12/17 18:35:26 INFO namenode.FS1mage: &#10;-127.0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723" y="3394259"/>
            <a:ext cx="7485865" cy="24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556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伪分布式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43749" y="1557338"/>
            <a:ext cx="10173426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 err="1" smtClean="0">
                <a:latin typeface="+mn-ea"/>
              </a:rPr>
              <a:t>启动</a:t>
            </a:r>
            <a:r>
              <a:rPr lang="en-US" altLang="zh-CN" dirty="0" err="1">
                <a:latin typeface="+mn-ea"/>
              </a:rPr>
              <a:t>NameNode和DataNode</a:t>
            </a:r>
            <a:r>
              <a:rPr lang="en-US" altLang="zh-CN" dirty="0" err="1" smtClean="0">
                <a:latin typeface="+mn-ea"/>
              </a:rPr>
              <a:t>进程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err="1" smtClean="0">
                <a:latin typeface="+mn-ea"/>
              </a:rPr>
              <a:t>保证</a:t>
            </a:r>
            <a:r>
              <a:rPr lang="en-US" altLang="zh-CN" dirty="0" err="1">
                <a:latin typeface="+mn-ea"/>
              </a:rPr>
              <a:t>Hadoop</a:t>
            </a:r>
            <a:r>
              <a:rPr lang="en-US" altLang="zh-CN" dirty="0" err="1" smtClean="0">
                <a:latin typeface="+mn-ea"/>
              </a:rPr>
              <a:t>分布式操作能够正确执行</a:t>
            </a:r>
            <a:r>
              <a:rPr lang="zh-CN" altLang="en-US" dirty="0" smtClean="0">
                <a:latin typeface="+mn-ea"/>
              </a:rPr>
              <a:t>。</a:t>
            </a:r>
            <a:r>
              <a:rPr lang="en-US" altLang="zh-CN" dirty="0">
                <a:latin typeface="+mn-ea"/>
              </a:rPr>
              <a:t/>
            </a:r>
            <a:br>
              <a:rPr lang="en-US" altLang="zh-CN" dirty="0">
                <a:latin typeface="+mn-ea"/>
              </a:rPr>
            </a:br>
            <a:r>
              <a:rPr lang="zh-CN" altLang="en-US" dirty="0" smtClean="0">
                <a:latin typeface="+mn-ea"/>
              </a:rPr>
              <a:t>       </a:t>
            </a:r>
            <a:r>
              <a:rPr lang="en-US" altLang="zh-CN" dirty="0" smtClean="0">
                <a:latin typeface="+mn-ea"/>
              </a:rPr>
              <a:t>./</a:t>
            </a:r>
            <a:r>
              <a:rPr lang="en-US" altLang="zh-CN" dirty="0" err="1">
                <a:latin typeface="+mn-ea"/>
              </a:rPr>
              <a:t>sbin</a:t>
            </a:r>
            <a:r>
              <a:rPr lang="en-US" altLang="zh-CN" dirty="0">
                <a:latin typeface="+mn-ea"/>
              </a:rPr>
              <a:t>/start-</a:t>
            </a:r>
            <a:r>
              <a:rPr lang="en-US" altLang="zh-CN" dirty="0" err="1">
                <a:latin typeface="+mn-ea"/>
              </a:rPr>
              <a:t>dfs.sh</a:t>
            </a:r>
            <a:r>
              <a:rPr lang="en-US" altLang="zh-CN" dirty="0">
                <a:latin typeface="+mn-ea"/>
              </a:rPr>
              <a:t>  </a:t>
            </a:r>
            <a:br>
              <a:rPr lang="en-US" altLang="zh-CN" dirty="0">
                <a:latin typeface="+mn-ea"/>
              </a:rPr>
            </a:br>
            <a:r>
              <a:rPr lang="zh-CN" altLang="en-US" dirty="0" smtClean="0">
                <a:latin typeface="+mn-ea"/>
              </a:rPr>
              <a:t>      </a:t>
            </a:r>
            <a:r>
              <a:rPr lang="en-US" altLang="zh-CN" dirty="0" smtClean="0">
                <a:latin typeface="+mn-ea"/>
              </a:rPr>
              <a:t>在执行过程中</a:t>
            </a:r>
            <a:r>
              <a:rPr lang="en-US" altLang="zh-CN" dirty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每启动一个进程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都会提示输入密码</a:t>
            </a:r>
            <a:r>
              <a:rPr lang="zh-CN" altLang="en-US" dirty="0" smtClean="0">
                <a:latin typeface="+mn-ea"/>
              </a:rPr>
              <a:t>。</a:t>
            </a:r>
            <a:r>
              <a:rPr lang="en-US" altLang="zh-CN" dirty="0" smtClean="0">
                <a:latin typeface="+mn-ea"/>
              </a:rPr>
              <a:t>同时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err="1" smtClean="0">
                <a:latin typeface="+mn-ea"/>
              </a:rPr>
              <a:t>会提示是否连接SSH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err="1" smtClean="0">
                <a:latin typeface="+mn-ea"/>
              </a:rPr>
              <a:t>输入yes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fontAlgn="ctr"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5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err="1" smtClean="0">
                <a:latin typeface="+mn-ea"/>
              </a:rPr>
              <a:t>输入jps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查看是否上述两个进程正常运行在后台中</a:t>
            </a:r>
            <a:r>
              <a:rPr lang="en-US" altLang="zh-CN" dirty="0">
                <a:latin typeface="+mn-ea"/>
              </a:rPr>
              <a:t>。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 </a:t>
            </a:r>
            <a:r>
              <a:rPr lang="zh-CN" altLang="en-US" dirty="0" smtClean="0"/>
              <a:t>       </a:t>
            </a:r>
            <a:r>
              <a:rPr lang="en-US" altLang="zh-CN" dirty="0" smtClean="0"/>
              <a:t>如果一切正常，</a:t>
            </a:r>
            <a:r>
              <a:rPr lang="zh-CN" altLang="en-US" dirty="0" smtClean="0"/>
              <a:t>能够观察到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DataNode</a:t>
            </a:r>
            <a:r>
              <a:rPr lang="zh-CN" altLang="en-US" dirty="0" smtClean="0"/>
              <a:t>都运行，则</a:t>
            </a:r>
            <a:r>
              <a:rPr lang="en-US" altLang="zh-CN" dirty="0" smtClean="0"/>
              <a:t>表明伪分布式配置成功</a:t>
            </a:r>
            <a:r>
              <a:rPr lang="en-US" altLang="zh-CN" dirty="0"/>
              <a:t>。</a:t>
            </a:r>
          </a:p>
          <a:p>
            <a:pPr>
              <a:lnSpc>
                <a:spcPct val="150000"/>
              </a:lnSpc>
            </a:pPr>
            <a:endParaRPr kumimoji="1" lang="zh-CN" altLang="en-US" dirty="0">
              <a:latin typeface="+mn-ea"/>
            </a:endParaRPr>
          </a:p>
        </p:txBody>
      </p:sp>
      <p:pic>
        <p:nvPicPr>
          <p:cNvPr id="3074" name="Picture 2" descr="adoop@powerxtng -Ml : / usr / local/ hadoopS &#10;7100 JPS &#10;6867 SecondaryNameNode &#10;6445 NameNode &#10;6594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75" y="3915616"/>
            <a:ext cx="975360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002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伪分布式</a:t>
            </a:r>
          </a:p>
        </p:txBody>
      </p:sp>
      <p:sp>
        <p:nvSpPr>
          <p:cNvPr id="3" name="矩形 2"/>
          <p:cNvSpPr/>
          <p:nvPr/>
        </p:nvSpPr>
        <p:spPr>
          <a:xfrm>
            <a:off x="843749" y="1623150"/>
            <a:ext cx="970042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</a:rPr>
              <a:t>在上述步骤都完成后，</a:t>
            </a:r>
            <a:r>
              <a:rPr lang="en-US" altLang="zh-CN" dirty="0" smtClean="0">
                <a:solidFill>
                  <a:srgbClr val="333333"/>
                </a:solidFill>
                <a:latin typeface="+mn-ea"/>
              </a:rPr>
              <a:t>很多同学都迫不及待的再次执行了在本地模式下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，我们已经操作过的Hadoop自带的内置例子，你会发现Hadoop提示文件无法从/user/</a:t>
            </a:r>
            <a:r>
              <a:rPr lang="en-US" altLang="zh-CN" dirty="0" err="1">
                <a:solidFill>
                  <a:srgbClr val="333333"/>
                </a:solidFill>
                <a:latin typeface="+mn-ea"/>
              </a:rPr>
              <a:t>hadoop</a:t>
            </a:r>
            <a:r>
              <a:rPr lang="en-US" altLang="zh-CN" dirty="0" err="1" smtClean="0">
                <a:solidFill>
                  <a:srgbClr val="333333"/>
                </a:solidFill>
                <a:latin typeface="+mn-ea"/>
              </a:rPr>
              <a:t>中读取。因为</a:t>
            </a:r>
            <a:r>
              <a:rPr lang="zh-CN" altLang="en-US" dirty="0" smtClean="0">
                <a:solidFill>
                  <a:srgbClr val="333333"/>
                </a:solidFill>
                <a:latin typeface="+mn-ea"/>
              </a:rPr>
              <a:t>，</a:t>
            </a:r>
            <a:r>
              <a:rPr lang="en-US" altLang="zh-CN" dirty="0" smtClean="0">
                <a:solidFill>
                  <a:srgbClr val="333333"/>
                </a:solidFill>
                <a:latin typeface="+mn-ea"/>
              </a:rPr>
              <a:t>上面本地模式读取的是本地数据</a:t>
            </a:r>
            <a:r>
              <a:rPr lang="zh-CN" altLang="en-US" dirty="0" smtClean="0">
                <a:solidFill>
                  <a:srgbClr val="333333"/>
                </a:solidFill>
                <a:latin typeface="+mn-ea"/>
              </a:rPr>
              <a:t>，</a:t>
            </a:r>
            <a:r>
              <a:rPr lang="en-US" altLang="zh-CN" dirty="0" err="1" smtClean="0">
                <a:solidFill>
                  <a:srgbClr val="333333"/>
                </a:solidFill>
                <a:latin typeface="+mn-ea"/>
              </a:rPr>
              <a:t>而伪分布式需要读取</a:t>
            </a:r>
            <a:r>
              <a:rPr lang="en-US" altLang="zh-CN" dirty="0" err="1">
                <a:solidFill>
                  <a:srgbClr val="333333"/>
                </a:solidFill>
                <a:latin typeface="+mn-ea"/>
              </a:rPr>
              <a:t>HDFS</a:t>
            </a:r>
            <a:r>
              <a:rPr lang="en-US" altLang="zh-CN" dirty="0" err="1" smtClean="0">
                <a:solidFill>
                  <a:srgbClr val="333333"/>
                </a:solidFill>
                <a:latin typeface="+mn-ea"/>
              </a:rPr>
              <a:t>上的数据</a:t>
            </a:r>
            <a:r>
              <a:rPr lang="zh-CN" altLang="en-US" dirty="0" smtClean="0">
                <a:solidFill>
                  <a:srgbClr val="333333"/>
                </a:solidFill>
                <a:latin typeface="+mn-ea"/>
              </a:rPr>
              <a:t>，</a:t>
            </a:r>
            <a:r>
              <a:rPr lang="en-US" altLang="zh-CN" dirty="0" smtClean="0">
                <a:solidFill>
                  <a:srgbClr val="333333"/>
                </a:solidFill>
                <a:latin typeface="+mn-ea"/>
              </a:rPr>
              <a:t>提示内容就是告知我们</a:t>
            </a:r>
            <a:r>
              <a:rPr lang="zh-CN" altLang="en-US" dirty="0" smtClean="0">
                <a:solidFill>
                  <a:srgbClr val="333333"/>
                </a:solidFill>
                <a:latin typeface="+mn-ea"/>
              </a:rPr>
              <a:t>，</a:t>
            </a:r>
            <a:r>
              <a:rPr lang="en-US" altLang="zh-CN" dirty="0" err="1" smtClean="0">
                <a:solidFill>
                  <a:srgbClr val="333333"/>
                </a:solidFill>
                <a:latin typeface="+mn-ea"/>
              </a:rPr>
              <a:t>还没有使用</a:t>
            </a:r>
            <a:r>
              <a:rPr lang="en-US" altLang="zh-CN" dirty="0" err="1">
                <a:solidFill>
                  <a:srgbClr val="333333"/>
                </a:solidFill>
                <a:latin typeface="+mn-ea"/>
              </a:rPr>
              <a:t>hdfs来存储文件</a:t>
            </a:r>
            <a:r>
              <a:rPr lang="en-US" altLang="zh-CN" dirty="0" smtClean="0">
                <a:solidFill>
                  <a:srgbClr val="333333"/>
                </a:solidFill>
                <a:latin typeface="+mn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err="1" smtClean="0">
                <a:latin typeface="+mn-ea"/>
              </a:rPr>
              <a:t>在</a:t>
            </a:r>
            <a:r>
              <a:rPr lang="en-US" altLang="zh-CN" dirty="0" err="1">
                <a:latin typeface="+mn-ea"/>
              </a:rPr>
              <a:t>HDFS</a:t>
            </a:r>
            <a:r>
              <a:rPr lang="en-US" altLang="zh-CN" dirty="0" err="1" smtClean="0">
                <a:latin typeface="+mn-ea"/>
              </a:rPr>
              <a:t>中创建用户目录</a:t>
            </a: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     </a:t>
            </a:r>
            <a:r>
              <a:rPr lang="en-US" altLang="zh-CN" dirty="0" err="1" smtClean="0">
                <a:latin typeface="+mn-ea"/>
              </a:rPr>
              <a:t>hdfs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dfs</a:t>
            </a:r>
            <a:r>
              <a:rPr lang="en-US" altLang="zh-CN" dirty="0">
                <a:latin typeface="+mn-ea"/>
              </a:rPr>
              <a:t> -</a:t>
            </a:r>
            <a:r>
              <a:rPr lang="en-US" altLang="zh-CN" dirty="0" err="1">
                <a:latin typeface="+mn-ea"/>
              </a:rPr>
              <a:t>mkdir</a:t>
            </a:r>
            <a:r>
              <a:rPr lang="en-US" altLang="zh-CN" dirty="0">
                <a:latin typeface="+mn-ea"/>
              </a:rPr>
              <a:t> -p /user/</a:t>
            </a:r>
            <a:r>
              <a:rPr lang="en-US" altLang="zh-CN" dirty="0" err="1">
                <a:latin typeface="+mn-ea"/>
              </a:rPr>
              <a:t>hadoop</a:t>
            </a:r>
            <a:r>
              <a:rPr lang="en-US" altLang="zh-CN" dirty="0">
                <a:latin typeface="+mn-ea"/>
              </a:rPr>
              <a:t>    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//其中dfs参数代表分布式文件系统，mkdir参数表示创建目录，p参数表示允许创建父目录即可以在创建user目录后在创建Hadoop目录，因为这两级目录在hdfs中目前都是不存在的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333333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4206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伪分布式</a:t>
            </a:r>
          </a:p>
        </p:txBody>
      </p:sp>
      <p:sp>
        <p:nvSpPr>
          <p:cNvPr id="3" name="矩形 2"/>
          <p:cNvSpPr/>
          <p:nvPr/>
        </p:nvSpPr>
        <p:spPr>
          <a:xfrm>
            <a:off x="843749" y="1443841"/>
            <a:ext cx="98861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将本地</a:t>
            </a:r>
            <a:r>
              <a:rPr lang="en-US" altLang="zh-CN" dirty="0">
                <a:latin typeface="+mn-ea"/>
              </a:rPr>
              <a:t>./</a:t>
            </a:r>
            <a:r>
              <a:rPr lang="en-US" altLang="zh-CN" dirty="0" err="1">
                <a:latin typeface="+mn-ea"/>
              </a:rPr>
              <a:t>etc</a:t>
            </a:r>
            <a:r>
              <a:rPr lang="en-US" altLang="zh-CN" dirty="0">
                <a:latin typeface="+mn-ea"/>
              </a:rPr>
              <a:t>/</a:t>
            </a:r>
            <a:r>
              <a:rPr lang="en-US" altLang="zh-CN" dirty="0" err="1">
                <a:latin typeface="+mn-ea"/>
              </a:rPr>
              <a:t>hadoop中的XML文件复制到HDFS中</a:t>
            </a:r>
            <a:r>
              <a:rPr lang="en-US" altLang="zh-CN" dirty="0">
                <a:latin typeface="+mn-ea"/>
              </a:rPr>
              <a:t/>
            </a:r>
            <a:br>
              <a:rPr lang="en-US" altLang="zh-CN" dirty="0">
                <a:latin typeface="+mn-ea"/>
              </a:rPr>
            </a:br>
            <a:r>
              <a:rPr lang="en-US" altLang="zh-CN" dirty="0" err="1">
                <a:latin typeface="+mn-ea"/>
              </a:rPr>
              <a:t>hdfs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dfs</a:t>
            </a:r>
            <a:r>
              <a:rPr lang="en-US" altLang="zh-CN" dirty="0">
                <a:latin typeface="+mn-ea"/>
              </a:rPr>
              <a:t> -</a:t>
            </a:r>
            <a:r>
              <a:rPr lang="en-US" altLang="zh-CN" dirty="0" err="1">
                <a:latin typeface="+mn-ea"/>
              </a:rPr>
              <a:t>mkdir</a:t>
            </a:r>
            <a:r>
              <a:rPr lang="en-US" altLang="zh-CN" dirty="0">
                <a:latin typeface="+mn-ea"/>
              </a:rPr>
              <a:t> input    //在刚才创建的用户目录/user/</a:t>
            </a:r>
            <a:r>
              <a:rPr lang="en-US" altLang="zh-CN" dirty="0" err="1">
                <a:latin typeface="+mn-ea"/>
              </a:rPr>
              <a:t>hadoop下创建input子目录</a:t>
            </a:r>
            <a:r>
              <a:rPr lang="en-US" altLang="zh-CN" dirty="0">
                <a:latin typeface="+mn-ea"/>
              </a:rPr>
              <a:t/>
            </a:r>
            <a:br>
              <a:rPr lang="en-US" altLang="zh-CN" dirty="0">
                <a:latin typeface="+mn-ea"/>
              </a:rPr>
            </a:br>
            <a:r>
              <a:rPr lang="en-US" altLang="zh-CN" dirty="0" err="1">
                <a:latin typeface="+mn-ea"/>
              </a:rPr>
              <a:t>hdfs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dfs</a:t>
            </a:r>
            <a:r>
              <a:rPr lang="en-US" altLang="zh-CN" dirty="0">
                <a:latin typeface="+mn-ea"/>
              </a:rPr>
              <a:t> -put ./</a:t>
            </a:r>
            <a:r>
              <a:rPr lang="en-US" altLang="zh-CN" dirty="0" err="1">
                <a:latin typeface="+mn-ea"/>
              </a:rPr>
              <a:t>etc</a:t>
            </a:r>
            <a:r>
              <a:rPr lang="en-US" altLang="zh-CN" dirty="0">
                <a:latin typeface="+mn-ea"/>
              </a:rPr>
              <a:t>/</a:t>
            </a:r>
            <a:r>
              <a:rPr lang="en-US" altLang="zh-CN" dirty="0" err="1">
                <a:latin typeface="+mn-ea"/>
              </a:rPr>
              <a:t>hadoop</a:t>
            </a:r>
            <a:r>
              <a:rPr lang="en-US" altLang="zh-CN" dirty="0">
                <a:latin typeface="+mn-ea"/>
              </a:rPr>
              <a:t>/*.xml input   //</a:t>
            </a:r>
            <a:r>
              <a:rPr lang="en-US" altLang="zh-CN" dirty="0" err="1">
                <a:latin typeface="+mn-ea"/>
              </a:rPr>
              <a:t>将etc</a:t>
            </a:r>
            <a:r>
              <a:rPr lang="en-US" altLang="zh-CN" dirty="0">
                <a:latin typeface="+mn-ea"/>
              </a:rPr>
              <a:t>/</a:t>
            </a:r>
            <a:r>
              <a:rPr lang="en-US" altLang="zh-CN" dirty="0" err="1">
                <a:latin typeface="+mn-ea"/>
              </a:rPr>
              <a:t>hadoop下的所有XML</a:t>
            </a:r>
            <a:r>
              <a:rPr lang="en-US" altLang="zh-CN" dirty="0" err="1" smtClean="0">
                <a:latin typeface="+mn-ea"/>
              </a:rPr>
              <a:t>文件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err="1" smtClean="0">
                <a:latin typeface="+mn-ea"/>
              </a:rPr>
              <a:t>复制到刚才创建的</a:t>
            </a:r>
            <a:r>
              <a:rPr lang="en-US" altLang="zh-CN" dirty="0" err="1">
                <a:latin typeface="+mn-ea"/>
              </a:rPr>
              <a:t>input目录中</a:t>
            </a:r>
            <a:endParaRPr lang="en-US" altLang="zh-CN" dirty="0">
              <a:latin typeface="+mn-ea"/>
            </a:endParaRPr>
          </a:p>
          <a:p>
            <a:pPr marL="342900" fontAlgn="ctr"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执行测试命令</a:t>
            </a:r>
            <a:r>
              <a:rPr lang="en-US" altLang="zh-CN" dirty="0">
                <a:latin typeface="+mn-ea"/>
              </a:rPr>
              <a:t/>
            </a:r>
            <a:br>
              <a:rPr lang="en-US" altLang="zh-CN" dirty="0">
                <a:latin typeface="+mn-ea"/>
              </a:rPr>
            </a:br>
            <a:r>
              <a:rPr lang="en-US" altLang="zh-CN" dirty="0" err="1">
                <a:latin typeface="+mn-ea"/>
              </a:rPr>
              <a:t>hadoop</a:t>
            </a:r>
            <a:r>
              <a:rPr lang="en-US" altLang="zh-CN" dirty="0">
                <a:latin typeface="+mn-ea"/>
              </a:rPr>
              <a:t> jar ./share/</a:t>
            </a:r>
            <a:r>
              <a:rPr lang="en-US" altLang="zh-CN" dirty="0" err="1">
                <a:latin typeface="+mn-ea"/>
              </a:rPr>
              <a:t>hadoop</a:t>
            </a:r>
            <a:r>
              <a:rPr lang="en-US" altLang="zh-CN" dirty="0">
                <a:latin typeface="+mn-ea"/>
              </a:rPr>
              <a:t>/</a:t>
            </a:r>
            <a:r>
              <a:rPr lang="en-US" altLang="zh-CN" dirty="0" err="1">
                <a:latin typeface="+mn-ea"/>
              </a:rPr>
              <a:t>mapreduce</a:t>
            </a:r>
            <a:r>
              <a:rPr lang="en-US" altLang="zh-CN" dirty="0">
                <a:latin typeface="+mn-ea"/>
              </a:rPr>
              <a:t>/</a:t>
            </a:r>
            <a:r>
              <a:rPr lang="en-US" altLang="zh-CN" dirty="0" err="1">
                <a:latin typeface="+mn-ea"/>
              </a:rPr>
              <a:t>hadoop</a:t>
            </a:r>
            <a:r>
              <a:rPr lang="en-US" altLang="zh-CN" dirty="0">
                <a:latin typeface="+mn-ea"/>
              </a:rPr>
              <a:t>-</a:t>
            </a:r>
            <a:r>
              <a:rPr lang="en-US" altLang="zh-CN" dirty="0" err="1">
                <a:latin typeface="+mn-ea"/>
              </a:rPr>
              <a:t>mapreduce</a:t>
            </a:r>
            <a:r>
              <a:rPr lang="en-US" altLang="zh-CN" dirty="0">
                <a:latin typeface="+mn-ea"/>
              </a:rPr>
              <a:t>-examples-*.jar </a:t>
            </a:r>
            <a:r>
              <a:rPr lang="en-US" altLang="zh-CN" dirty="0" err="1">
                <a:latin typeface="+mn-ea"/>
              </a:rPr>
              <a:t>grep</a:t>
            </a:r>
            <a:r>
              <a:rPr lang="en-US" altLang="zh-CN" dirty="0">
                <a:latin typeface="+mn-ea"/>
              </a:rPr>
              <a:t> input output '</a:t>
            </a:r>
            <a:r>
              <a:rPr lang="en-US" altLang="zh-CN" dirty="0" err="1">
                <a:latin typeface="+mn-ea"/>
              </a:rPr>
              <a:t>dfs</a:t>
            </a:r>
            <a:r>
              <a:rPr lang="en-US" altLang="zh-CN" dirty="0">
                <a:latin typeface="+mn-ea"/>
              </a:rPr>
              <a:t>[a-z.]+'</a:t>
            </a:r>
          </a:p>
          <a:p>
            <a:pPr marL="342900" fontAlgn="ctr"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4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将运行结果取回本地</a:t>
            </a:r>
            <a:r>
              <a:rPr lang="en-US" altLang="zh-CN" dirty="0">
                <a:latin typeface="+mn-ea"/>
              </a:rPr>
              <a:t/>
            </a:r>
            <a:br>
              <a:rPr lang="en-US" altLang="zh-CN" dirty="0">
                <a:latin typeface="+mn-ea"/>
              </a:rPr>
            </a:br>
            <a:r>
              <a:rPr lang="en-US" altLang="zh-CN" dirty="0" err="1">
                <a:latin typeface="+mn-ea"/>
              </a:rPr>
              <a:t>rm</a:t>
            </a:r>
            <a:r>
              <a:rPr lang="en-US" altLang="zh-CN" dirty="0">
                <a:latin typeface="+mn-ea"/>
              </a:rPr>
              <a:t> -r ./output     //</a:t>
            </a:r>
            <a:r>
              <a:rPr lang="en-US" altLang="zh-CN" dirty="0" err="1">
                <a:latin typeface="+mn-ea"/>
              </a:rPr>
              <a:t>先删除原有的output</a:t>
            </a:r>
            <a:r>
              <a:rPr lang="en-US" altLang="zh-CN" dirty="0" err="1" smtClean="0">
                <a:latin typeface="+mn-ea"/>
              </a:rPr>
              <a:t>文件夹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原因上面已经介绍过了</a:t>
            </a:r>
            <a:r>
              <a:rPr lang="en-US" altLang="zh-CN" dirty="0">
                <a:latin typeface="+mn-ea"/>
              </a:rPr>
              <a:t/>
            </a:r>
            <a:br>
              <a:rPr lang="en-US" altLang="zh-CN" dirty="0">
                <a:latin typeface="+mn-ea"/>
              </a:rPr>
            </a:br>
            <a:r>
              <a:rPr lang="en-US" altLang="zh-CN" dirty="0" err="1">
                <a:latin typeface="+mn-ea"/>
              </a:rPr>
              <a:t>hdfs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dfs</a:t>
            </a:r>
            <a:r>
              <a:rPr lang="en-US" altLang="zh-CN" dirty="0">
                <a:latin typeface="+mn-ea"/>
              </a:rPr>
              <a:t> -get output ./output    //</a:t>
            </a:r>
            <a:r>
              <a:rPr lang="en-US" altLang="zh-CN" dirty="0" err="1">
                <a:latin typeface="+mn-ea"/>
              </a:rPr>
              <a:t>分清楚两个</a:t>
            </a:r>
            <a:r>
              <a:rPr lang="en-US" altLang="zh-CN" dirty="0" err="1" smtClean="0">
                <a:latin typeface="+mn-ea"/>
              </a:rPr>
              <a:t>output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err="1" smtClean="0">
                <a:latin typeface="+mn-ea"/>
              </a:rPr>
              <a:t>第一个是</a:t>
            </a:r>
            <a:r>
              <a:rPr lang="en-US" altLang="zh-CN" dirty="0" err="1">
                <a:latin typeface="+mn-ea"/>
              </a:rPr>
              <a:t>HDFS</a:t>
            </a:r>
            <a:r>
              <a:rPr lang="en-US" altLang="zh-CN" dirty="0" err="1" smtClean="0">
                <a:latin typeface="+mn-ea"/>
              </a:rPr>
              <a:t>系统中的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第二个是本地的文件夹</a:t>
            </a:r>
            <a:r>
              <a:rPr lang="en-US" altLang="zh-CN" dirty="0">
                <a:latin typeface="+mn-ea"/>
              </a:rPr>
              <a:t/>
            </a:r>
            <a:br>
              <a:rPr lang="en-US" altLang="zh-CN" dirty="0">
                <a:latin typeface="+mn-ea"/>
              </a:rPr>
            </a:br>
            <a:r>
              <a:rPr lang="en-US" altLang="zh-CN" dirty="0">
                <a:latin typeface="+mn-ea"/>
              </a:rPr>
              <a:t>cat ./output/*      //查看一下结果</a:t>
            </a:r>
            <a:endParaRPr lang="en-US" altLang="zh-CN" b="0" i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8608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完全分布式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43749" y="1697801"/>
            <a:ext cx="931466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第三、完全分布模式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首先，完成下列准备工作：</a:t>
            </a:r>
          </a:p>
          <a:p>
            <a:pPr marL="342900" fontAlgn="ctr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选定一台机器作为Master（</a:t>
            </a:r>
            <a:r>
              <a:rPr lang="en-US" altLang="zh-CN" dirty="0" err="1" smtClean="0">
                <a:latin typeface="+mn-ea"/>
              </a:rPr>
              <a:t>通过前面学习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err="1" smtClean="0">
                <a:latin typeface="+mn-ea"/>
              </a:rPr>
              <a:t>我们已经了解到一个基本的</a:t>
            </a:r>
            <a:r>
              <a:rPr lang="en-US" altLang="zh-CN" dirty="0" err="1">
                <a:latin typeface="+mn-ea"/>
              </a:rPr>
              <a:t>Hadoop</a:t>
            </a:r>
            <a:r>
              <a:rPr lang="en-US" altLang="zh-CN" dirty="0" err="1" smtClean="0">
                <a:latin typeface="+mn-ea"/>
              </a:rPr>
              <a:t>集群最少由三台机器构成</a:t>
            </a:r>
            <a:r>
              <a:rPr lang="zh-CN" altLang="en-US" dirty="0" smtClean="0">
                <a:latin typeface="+mn-ea"/>
              </a:rPr>
              <a:t>：</a:t>
            </a:r>
            <a:r>
              <a:rPr lang="en-US" altLang="zh-CN" dirty="0" err="1" smtClean="0">
                <a:latin typeface="+mn-ea"/>
              </a:rPr>
              <a:t>一台Master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两</a:t>
            </a:r>
            <a:r>
              <a:rPr lang="zh-CN" altLang="en-US" dirty="0" smtClean="0">
                <a:latin typeface="+mn-ea"/>
              </a:rPr>
              <a:t>台</a:t>
            </a:r>
            <a:r>
              <a:rPr lang="en-US" altLang="zh-CN" dirty="0" smtClean="0">
                <a:latin typeface="+mn-ea"/>
              </a:rPr>
              <a:t>Slave</a:t>
            </a:r>
            <a:r>
              <a:rPr lang="en-US" altLang="zh-CN" dirty="0">
                <a:latin typeface="+mn-ea"/>
              </a:rPr>
              <a:t>）</a:t>
            </a:r>
          </a:p>
          <a:p>
            <a:pPr marL="342900" fontAlgn="ctr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在Master节点上完成hadoop</a:t>
            </a:r>
            <a:r>
              <a:rPr lang="en-US" altLang="zh-CN" dirty="0" err="1" smtClean="0">
                <a:latin typeface="+mn-ea"/>
              </a:rPr>
              <a:t>用户的配置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SSH </a:t>
            </a:r>
            <a:r>
              <a:rPr lang="en-US" altLang="zh-CN" dirty="0" err="1">
                <a:latin typeface="+mn-ea"/>
              </a:rPr>
              <a:t>Server</a:t>
            </a:r>
            <a:r>
              <a:rPr lang="en-US" altLang="zh-CN" dirty="0" err="1" smtClean="0">
                <a:latin typeface="+mn-ea"/>
              </a:rPr>
              <a:t>的安装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err="1" smtClean="0">
                <a:latin typeface="+mn-ea"/>
              </a:rPr>
              <a:t>Java</a:t>
            </a:r>
            <a:r>
              <a:rPr lang="en-US" altLang="zh-CN" dirty="0" err="1">
                <a:latin typeface="+mn-ea"/>
              </a:rPr>
              <a:t>环境的安装</a:t>
            </a:r>
            <a:endParaRPr lang="en-US" altLang="zh-CN" dirty="0">
              <a:latin typeface="+mn-ea"/>
            </a:endParaRPr>
          </a:p>
          <a:p>
            <a:pPr marL="342900" fontAlgn="ctr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在Master节点上安装</a:t>
            </a:r>
            <a:r>
              <a:rPr lang="en-US" altLang="zh-CN" dirty="0" err="1" smtClean="0">
                <a:latin typeface="+mn-ea"/>
              </a:rPr>
              <a:t>Hadoop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smtClean="0">
                <a:latin typeface="+mn-ea"/>
              </a:rPr>
              <a:t>并完成配置</a:t>
            </a:r>
            <a:endParaRPr lang="en-US" altLang="zh-CN" dirty="0">
              <a:latin typeface="+mn-ea"/>
            </a:endParaRPr>
          </a:p>
          <a:p>
            <a:pPr marL="342900" fontAlgn="ctr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在其它Slave节点上完成hadoop</a:t>
            </a:r>
            <a:r>
              <a:rPr lang="en-US" altLang="zh-CN" dirty="0" err="1" smtClean="0">
                <a:latin typeface="+mn-ea"/>
              </a:rPr>
              <a:t>用户配置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SSH </a:t>
            </a:r>
            <a:r>
              <a:rPr lang="en-US" altLang="zh-CN" dirty="0" err="1">
                <a:latin typeface="+mn-ea"/>
              </a:rPr>
              <a:t>Server</a:t>
            </a:r>
            <a:r>
              <a:rPr lang="en-US" altLang="zh-CN" dirty="0" err="1" smtClean="0">
                <a:latin typeface="+mn-ea"/>
              </a:rPr>
              <a:t>的安装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err="1" smtClean="0">
                <a:latin typeface="+mn-ea"/>
              </a:rPr>
              <a:t>Java</a:t>
            </a:r>
            <a:r>
              <a:rPr lang="en-US" altLang="zh-CN" dirty="0" err="1">
                <a:latin typeface="+mn-ea"/>
              </a:rPr>
              <a:t>环境的安装</a:t>
            </a:r>
            <a:endParaRPr lang="en-US" altLang="zh-CN" b="0" i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0785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完全分布式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43749" y="1528763"/>
            <a:ext cx="101004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+mn-ea"/>
              </a:rPr>
              <a:t>然后，开始修改Master节点上的配置，在开始之前别忘了把前面练习中开启的hadoop进程关闭了</a:t>
            </a:r>
            <a:r>
              <a:rPr lang="en-US" altLang="zh-CN" dirty="0">
                <a:latin typeface="+mn-ea"/>
              </a:rPr>
              <a:t>。</a:t>
            </a:r>
          </a:p>
          <a:p>
            <a:pPr marL="342900" fontAlgn="ctr"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err="1" smtClean="0">
                <a:latin typeface="+mn-ea"/>
              </a:rPr>
              <a:t>修改</a:t>
            </a:r>
            <a:r>
              <a:rPr lang="en-US" altLang="zh-CN" dirty="0" err="1">
                <a:latin typeface="+mn-ea"/>
              </a:rPr>
              <a:t>Master节点上</a:t>
            </a:r>
            <a:r>
              <a:rPr lang="en-US" altLang="zh-CN" dirty="0">
                <a:latin typeface="+mn-ea"/>
              </a:rPr>
              <a:t>/</a:t>
            </a:r>
            <a:r>
              <a:rPr lang="en-US" altLang="zh-CN" dirty="0" err="1">
                <a:latin typeface="+mn-ea"/>
              </a:rPr>
              <a:t>etc</a:t>
            </a:r>
            <a:r>
              <a:rPr lang="en-US" altLang="zh-CN" dirty="0">
                <a:latin typeface="+mn-ea"/>
              </a:rPr>
              <a:t>/</a:t>
            </a:r>
            <a:r>
              <a:rPr lang="en-US" altLang="zh-CN" dirty="0" err="1">
                <a:latin typeface="+mn-ea"/>
              </a:rPr>
              <a:t>hosts文件中节点IP映射</a:t>
            </a:r>
            <a:r>
              <a:rPr lang="en-US" altLang="zh-CN" dirty="0">
                <a:latin typeface="+mn-ea"/>
              </a:rPr>
              <a:t/>
            </a:r>
            <a:br>
              <a:rPr lang="en-US" altLang="zh-CN" dirty="0">
                <a:latin typeface="+mn-ea"/>
              </a:rPr>
            </a:br>
            <a:r>
              <a:rPr lang="en-US" altLang="zh-CN" dirty="0" err="1">
                <a:latin typeface="+mn-ea"/>
              </a:rPr>
              <a:t>sudo</a:t>
            </a:r>
            <a:r>
              <a:rPr lang="en-US" altLang="zh-CN" dirty="0">
                <a:latin typeface="+mn-ea"/>
              </a:rPr>
              <a:t> vim /</a:t>
            </a:r>
            <a:r>
              <a:rPr lang="en-US" altLang="zh-CN" dirty="0" err="1">
                <a:latin typeface="+mn-ea"/>
              </a:rPr>
              <a:t>etc</a:t>
            </a:r>
            <a:r>
              <a:rPr lang="en-US" altLang="zh-CN" dirty="0">
                <a:latin typeface="+mn-ea"/>
              </a:rPr>
              <a:t>/hosts</a:t>
            </a:r>
            <a:br>
              <a:rPr lang="en-US" altLang="zh-CN" dirty="0">
                <a:latin typeface="+mn-ea"/>
              </a:rPr>
            </a:br>
            <a:r>
              <a:rPr lang="en-US" altLang="zh-CN" dirty="0">
                <a:latin typeface="+mn-ea"/>
              </a:rPr>
              <a:t>192.168.1.100 Master</a:t>
            </a:r>
          </a:p>
          <a:p>
            <a:pPr marL="3429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+mn-ea"/>
              </a:rPr>
              <a:t>192.168.1.101 </a:t>
            </a:r>
            <a:r>
              <a:rPr lang="en-US" altLang="zh-CN" dirty="0" smtClean="0">
                <a:latin typeface="+mn-ea"/>
              </a:rPr>
              <a:t>Slave1</a:t>
            </a:r>
          </a:p>
          <a:p>
            <a:pPr marL="342900"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192.168.1.102 Slave2</a:t>
            </a:r>
            <a:endParaRPr lang="en-US" altLang="zh-CN" dirty="0">
              <a:latin typeface="+mn-ea"/>
            </a:endParaRPr>
          </a:p>
          <a:p>
            <a:pPr marL="3429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err="1" smtClean="0">
                <a:latin typeface="+mn-ea"/>
              </a:rPr>
              <a:t>修改完成后</a:t>
            </a:r>
            <a:r>
              <a:rPr lang="en-US" altLang="zh-CN" dirty="0" err="1">
                <a:latin typeface="+mn-ea"/>
              </a:rPr>
              <a:t>，相互ping</a:t>
            </a:r>
            <a:r>
              <a:rPr lang="en-US" altLang="zh-CN" dirty="0" err="1" smtClean="0">
                <a:latin typeface="+mn-ea"/>
              </a:rPr>
              <a:t>一下看是否能够正常通讯</a:t>
            </a:r>
            <a:endParaRPr lang="en-US" altLang="zh-CN" dirty="0" smtClean="0">
              <a:latin typeface="+mn-ea"/>
            </a:endParaRPr>
          </a:p>
          <a:p>
            <a:pPr marL="3429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latin typeface="+mn-ea"/>
              </a:rPr>
              <a:t>ping Master  </a:t>
            </a:r>
            <a:r>
              <a:rPr lang="mr-IN" altLang="zh-CN" dirty="0" smtClean="0">
                <a:latin typeface="+mn-ea"/>
              </a:rPr>
              <a:t>–</a:t>
            </a:r>
            <a:r>
              <a:rPr lang="en-US" altLang="zh-CN" dirty="0" smtClean="0">
                <a:latin typeface="+mn-ea"/>
              </a:rPr>
              <a:t>c 3</a:t>
            </a:r>
          </a:p>
          <a:p>
            <a:pPr marL="3429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latin typeface="+mn-ea"/>
              </a:rPr>
              <a:t>ping Slave1  </a:t>
            </a:r>
            <a:r>
              <a:rPr lang="mr-IN" altLang="zh-CN" dirty="0" smtClean="0">
                <a:latin typeface="+mn-ea"/>
              </a:rPr>
              <a:t>–</a:t>
            </a:r>
            <a:r>
              <a:rPr lang="en-US" altLang="zh-CN" dirty="0" smtClean="0">
                <a:latin typeface="+mn-ea"/>
              </a:rPr>
              <a:t>c 3</a:t>
            </a:r>
          </a:p>
          <a:p>
            <a:pPr marL="3429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latin typeface="+mn-ea"/>
              </a:rPr>
              <a:t>ping Slave2  </a:t>
            </a:r>
            <a:r>
              <a:rPr lang="mr-IN" altLang="zh-CN" dirty="0" smtClean="0">
                <a:latin typeface="+mn-ea"/>
              </a:rPr>
              <a:t>–</a:t>
            </a:r>
            <a:r>
              <a:rPr lang="en-US" altLang="zh-CN" dirty="0" smtClean="0">
                <a:latin typeface="+mn-ea"/>
              </a:rPr>
              <a:t>c 3</a:t>
            </a:r>
            <a:endParaRPr lang="en-US" altLang="zh-CN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580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7143" y="491307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 smtClean="0">
                <a:solidFill>
                  <a:srgbClr val="053D20"/>
                </a:solidFill>
              </a:rPr>
              <a:t>目录</a:t>
            </a:r>
            <a:endParaRPr kumimoji="1" lang="zh-CN" altLang="en-US" sz="4800" b="1" dirty="0">
              <a:solidFill>
                <a:srgbClr val="053D2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0673" y="2343933"/>
            <a:ext cx="3175589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、集群的构建和安装</a:t>
            </a:r>
            <a:endParaRPr kumimoji="1"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10674" y="4165391"/>
            <a:ext cx="3175588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solidFill>
                  <a:schemeClr val="bg1"/>
                </a:solidFill>
              </a:rPr>
              <a:t>3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、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Hadoop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配置</a:t>
            </a:r>
            <a:endParaRPr kumimoji="1"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06920" y="2885705"/>
            <a:ext cx="414730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安装集群所需的</a:t>
            </a:r>
            <a:r>
              <a:rPr lang="en-US" altLang="zh-CN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环境、</a:t>
            </a:r>
            <a:r>
              <a:rPr lang="en-US" altLang="zh-CN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环境、创建</a:t>
            </a:r>
            <a:r>
              <a:rPr lang="en-US" altLang="zh-CN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用户，进行测试安装</a:t>
            </a:r>
            <a:endParaRPr lang="zh-CN" altLang="en-US" dirty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06920" y="4715063"/>
            <a:ext cx="414730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详细介绍三种</a:t>
            </a:r>
            <a:r>
              <a:rPr lang="en-US" altLang="zh-CN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分布式模式：本地模式、伪分布式、完全分布式。</a:t>
            </a:r>
            <a:endParaRPr lang="zh-CN" altLang="en-US" dirty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54395" y="2343933"/>
            <a:ext cx="3104029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solidFill>
                  <a:schemeClr val="bg1"/>
                </a:solidFill>
              </a:rPr>
              <a:t>2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、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SSH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网络配置</a:t>
            </a:r>
            <a:endParaRPr kumimoji="1"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154396" y="4165391"/>
            <a:ext cx="3104028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smtClean="0">
                <a:solidFill>
                  <a:schemeClr val="bg1"/>
                </a:solidFill>
              </a:rPr>
              <a:t>4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、常用的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Linux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命令</a:t>
            </a:r>
            <a:endParaRPr kumimoji="1"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50642" y="2885705"/>
            <a:ext cx="414730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Ubuntu16</a:t>
            </a:r>
            <a:r>
              <a:rPr lang="zh-CN" altLang="en-US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操作系统，安装</a:t>
            </a:r>
            <a:r>
              <a:rPr lang="en-US" altLang="zh-CN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。实现网络通信服务。</a:t>
            </a:r>
            <a:endParaRPr lang="zh-CN" altLang="en-US" dirty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50642" y="4715063"/>
            <a:ext cx="4147305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部署中，常用的</a:t>
            </a:r>
            <a:r>
              <a:rPr lang="en-US" altLang="zh-CN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dirty="0" smtClean="0">
                <a:solidFill>
                  <a:srgbClr val="10315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命令：文件操作、权限、网络等。</a:t>
            </a:r>
            <a:endParaRPr lang="zh-CN" altLang="en-US" dirty="0">
              <a:solidFill>
                <a:srgbClr val="10315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线连接符 16"/>
          <p:cNvCxnSpPr/>
          <p:nvPr/>
        </p:nvCxnSpPr>
        <p:spPr>
          <a:xfrm>
            <a:off x="6062301" y="2343933"/>
            <a:ext cx="0" cy="309257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787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完全分布式</a:t>
            </a:r>
          </a:p>
        </p:txBody>
      </p:sp>
      <p:sp>
        <p:nvSpPr>
          <p:cNvPr id="3" name="矩形 2"/>
          <p:cNvSpPr/>
          <p:nvPr/>
        </p:nvSpPr>
        <p:spPr>
          <a:xfrm>
            <a:off x="686585" y="1368885"/>
            <a:ext cx="10200489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lnSpc>
                <a:spcPct val="150000"/>
              </a:lnSpc>
            </a:pPr>
            <a:r>
              <a:rPr lang="en-US" altLang="zh-CN" dirty="0" smtClean="0">
                <a:latin typeface="Microsoft YaHei" charset="-122"/>
                <a:ea typeface="Microsoft YaHei" charset="-122"/>
              </a:rPr>
              <a:t>3</a:t>
            </a:r>
            <a:r>
              <a:rPr lang="zh-CN" altLang="en-US" dirty="0" smtClean="0">
                <a:latin typeface="Microsoft YaHei" charset="-122"/>
                <a:ea typeface="Microsoft YaHei" charset="-122"/>
              </a:rPr>
              <a:t>、</a:t>
            </a:r>
            <a:r>
              <a:rPr lang="en-US" altLang="zh-CN" dirty="0" err="1" smtClean="0">
                <a:latin typeface="Microsoft YaHei" charset="-122"/>
                <a:ea typeface="Microsoft YaHei" charset="-122"/>
              </a:rPr>
              <a:t>SSH无密码登陆节点</a:t>
            </a:r>
            <a:r>
              <a:rPr lang="zh-CN" altLang="en-US" dirty="0" smtClean="0">
                <a:latin typeface="Microsoft YaHei" charset="-122"/>
                <a:ea typeface="Microsoft YaHei" charset="-122"/>
              </a:rPr>
              <a:t>，</a:t>
            </a:r>
            <a:r>
              <a:rPr lang="en-US" altLang="zh-CN" dirty="0" err="1" smtClean="0">
                <a:latin typeface="Microsoft YaHei" charset="-122"/>
                <a:ea typeface="Microsoft YaHei" charset="-122"/>
              </a:rPr>
              <a:t>方便</a:t>
            </a:r>
            <a:r>
              <a:rPr lang="en-US" altLang="zh-CN" dirty="0" err="1">
                <a:latin typeface="Microsoft YaHei" charset="-122"/>
                <a:ea typeface="Microsoft YaHei" charset="-122"/>
              </a:rPr>
              <a:t>Master节点可以无密码登陆到各个Slave节点上（纯粹为了偷懒</a:t>
            </a:r>
            <a:r>
              <a:rPr lang="en-US" altLang="zh-CN" dirty="0">
                <a:latin typeface="Microsoft YaHei" charset="-122"/>
                <a:ea typeface="Microsoft YaHei" charset="-122"/>
              </a:rPr>
              <a:t>）</a:t>
            </a:r>
            <a:endParaRPr lang="en-US" altLang="zh-CN" dirty="0">
              <a:ea typeface="Microsoft YaHei" charset="-122"/>
            </a:endParaRP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solidFill>
                  <a:srgbClr val="000000"/>
                </a:solidFill>
                <a:ea typeface="Calibri" charset="0"/>
              </a:rPr>
              <a:t>cd </a:t>
            </a:r>
            <a:r>
              <a:rPr lang="en-US" altLang="zh-CN" dirty="0">
                <a:solidFill>
                  <a:srgbClr val="000000"/>
                </a:solidFill>
                <a:ea typeface="Calibri" charset="0"/>
              </a:rPr>
              <a:t>~/.</a:t>
            </a:r>
            <a:r>
              <a:rPr lang="en-US" altLang="zh-CN" dirty="0" err="1">
                <a:solidFill>
                  <a:srgbClr val="000000"/>
                </a:solidFill>
                <a:ea typeface="Calibri" charset="0"/>
              </a:rPr>
              <a:t>ssh</a:t>
            </a:r>
            <a:r>
              <a:rPr lang="en-US" altLang="zh-CN" dirty="0">
                <a:solidFill>
                  <a:srgbClr val="000000"/>
                </a:solidFill>
                <a:ea typeface="Calibri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ea typeface="Calibri" charset="0"/>
              </a:rPr>
              <a:t>                       //</a:t>
            </a:r>
            <a:r>
              <a:rPr lang="en-US" altLang="zh-CN" i="1" dirty="0" err="1">
                <a:solidFill>
                  <a:srgbClr val="000000"/>
                </a:solidFill>
                <a:ea typeface="Microsoft YaHei" charset="-122"/>
              </a:rPr>
              <a:t>如果没有该目录，先执行一次</a:t>
            </a:r>
            <a:r>
              <a:rPr lang="en-US" altLang="zh-CN" i="1" dirty="0" err="1">
                <a:solidFill>
                  <a:srgbClr val="000000"/>
                </a:solidFill>
                <a:ea typeface="Calibri" charset="0"/>
              </a:rPr>
              <a:t>ssh</a:t>
            </a:r>
            <a:r>
              <a:rPr lang="en-US" altLang="zh-CN" i="1" dirty="0">
                <a:solidFill>
                  <a:srgbClr val="000000"/>
                </a:solidFill>
                <a:ea typeface="Calibri" charset="0"/>
              </a:rPr>
              <a:t> </a:t>
            </a:r>
            <a:r>
              <a:rPr lang="en-US" altLang="zh-CN" i="1" dirty="0" err="1">
                <a:solidFill>
                  <a:srgbClr val="000000"/>
                </a:solidFill>
                <a:ea typeface="Calibri" charset="0"/>
              </a:rPr>
              <a:t>localhost</a:t>
            </a:r>
            <a:endParaRPr lang="zh-CN" altLang="zh-CN" dirty="0">
              <a:solidFill>
                <a:srgbClr val="000000"/>
              </a:solidFill>
              <a:ea typeface="Microsoft YaHei" charset="-122"/>
            </a:endParaRP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solidFill>
                  <a:srgbClr val="000000"/>
                </a:solidFill>
                <a:ea typeface="Calibri" charset="0"/>
              </a:rPr>
              <a:t>rm </a:t>
            </a:r>
            <a:r>
              <a:rPr lang="en-US" altLang="zh-CN" dirty="0">
                <a:solidFill>
                  <a:srgbClr val="000000"/>
                </a:solidFill>
                <a:ea typeface="Calibri" charset="0"/>
              </a:rPr>
              <a:t>./</a:t>
            </a:r>
            <a:r>
              <a:rPr lang="en-US" altLang="zh-CN" dirty="0" err="1">
                <a:solidFill>
                  <a:srgbClr val="000000"/>
                </a:solidFill>
                <a:ea typeface="Calibri" charset="0"/>
              </a:rPr>
              <a:t>id_rsa</a:t>
            </a:r>
            <a:r>
              <a:rPr lang="en-US" altLang="zh-CN" dirty="0">
                <a:solidFill>
                  <a:srgbClr val="000000"/>
                </a:solidFill>
                <a:ea typeface="Calibri" charset="0"/>
              </a:rPr>
              <a:t>* </a:t>
            </a:r>
            <a:r>
              <a:rPr lang="en-US" altLang="zh-CN" i="1" dirty="0">
                <a:solidFill>
                  <a:srgbClr val="000000"/>
                </a:solidFill>
                <a:ea typeface="Calibri" charset="0"/>
              </a:rPr>
              <a:t>                //</a:t>
            </a:r>
            <a:r>
              <a:rPr lang="en-US" altLang="zh-CN" i="1" dirty="0">
                <a:solidFill>
                  <a:srgbClr val="000000"/>
                </a:solidFill>
                <a:ea typeface="Microsoft YaHei" charset="-122"/>
              </a:rPr>
              <a:t>删除之前生成的公匙（如果有）</a:t>
            </a:r>
            <a:endParaRPr lang="zh-CN" altLang="zh-CN" dirty="0">
              <a:solidFill>
                <a:srgbClr val="000000"/>
              </a:solidFill>
              <a:ea typeface="Microsoft YaHei" charset="-122"/>
            </a:endParaRP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solidFill>
                  <a:srgbClr val="000000"/>
                </a:solidFill>
                <a:ea typeface="Calibri" charset="0"/>
              </a:rPr>
              <a:t>ssh-keygen -t rsa </a:t>
            </a:r>
            <a:r>
              <a:rPr lang="en-US" altLang="zh-CN" i="1" dirty="0">
                <a:solidFill>
                  <a:srgbClr val="000000"/>
                </a:solidFill>
                <a:ea typeface="Calibri" charset="0"/>
              </a:rPr>
              <a:t>      //</a:t>
            </a:r>
            <a:r>
              <a:rPr lang="en-US" altLang="zh-CN" i="1" dirty="0">
                <a:solidFill>
                  <a:srgbClr val="000000"/>
                </a:solidFill>
                <a:ea typeface="Microsoft YaHei" charset="-122"/>
              </a:rPr>
              <a:t>一直按回车就可以</a:t>
            </a:r>
            <a:endParaRPr lang="zh-CN" altLang="zh-CN" dirty="0">
              <a:solidFill>
                <a:srgbClr val="000000"/>
              </a:solidFill>
              <a:ea typeface="Microsoft YaHei" charset="-122"/>
            </a:endParaRP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solidFill>
                  <a:srgbClr val="000000"/>
                </a:solidFill>
                <a:ea typeface="Calibri" charset="0"/>
              </a:rPr>
              <a:t>cat </a:t>
            </a:r>
            <a:r>
              <a:rPr lang="en-US" altLang="zh-CN" dirty="0">
                <a:solidFill>
                  <a:srgbClr val="000000"/>
                </a:solidFill>
                <a:ea typeface="Calibri" charset="0"/>
              </a:rPr>
              <a:t>./</a:t>
            </a:r>
            <a:r>
              <a:rPr lang="en-US" altLang="zh-CN" dirty="0" err="1">
                <a:solidFill>
                  <a:srgbClr val="000000"/>
                </a:solidFill>
                <a:ea typeface="Calibri" charset="0"/>
              </a:rPr>
              <a:t>id_rsa.pub</a:t>
            </a:r>
            <a:r>
              <a:rPr lang="en-US" altLang="zh-CN" dirty="0">
                <a:solidFill>
                  <a:srgbClr val="000000"/>
                </a:solidFill>
                <a:ea typeface="Calibri" charset="0"/>
              </a:rPr>
              <a:t> &gt;&gt; ./</a:t>
            </a:r>
            <a:r>
              <a:rPr lang="en-US" altLang="zh-CN" dirty="0" err="1">
                <a:solidFill>
                  <a:srgbClr val="000000"/>
                </a:solidFill>
                <a:ea typeface="Calibri" charset="0"/>
              </a:rPr>
              <a:t>authorized_keyes</a:t>
            </a:r>
            <a:r>
              <a:rPr lang="en-US" altLang="zh-CN" dirty="0">
                <a:solidFill>
                  <a:srgbClr val="000000"/>
                </a:solidFill>
                <a:ea typeface="Calibri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ea typeface="Calibri" charset="0"/>
              </a:rPr>
            </a:br>
            <a:r>
              <a:rPr lang="en-US" altLang="zh-CN" dirty="0" smtClean="0">
                <a:solidFill>
                  <a:srgbClr val="000000"/>
                </a:solidFill>
                <a:ea typeface="Microsoft YaHei" charset="-122"/>
              </a:rPr>
              <a:t>完成后</a:t>
            </a:r>
            <a:r>
              <a:rPr lang="zh-CN" altLang="en-US" dirty="0" smtClean="0">
                <a:solidFill>
                  <a:srgbClr val="000000"/>
                </a:solidFill>
                <a:ea typeface="Microsoft YaHei" charset="-122"/>
              </a:rPr>
              <a:t>，</a:t>
            </a:r>
            <a:r>
              <a:rPr lang="en-US" altLang="zh-CN" dirty="0" err="1" smtClean="0">
                <a:solidFill>
                  <a:srgbClr val="000000"/>
                </a:solidFill>
                <a:ea typeface="Microsoft YaHei" charset="-122"/>
              </a:rPr>
              <a:t>执行</a:t>
            </a:r>
            <a:r>
              <a:rPr lang="en-US" altLang="zh-CN" dirty="0" err="1">
                <a:solidFill>
                  <a:srgbClr val="000000"/>
                </a:solidFill>
                <a:ea typeface="Calibri" charset="0"/>
              </a:rPr>
              <a:t>ssh</a:t>
            </a:r>
            <a:r>
              <a:rPr lang="en-US" altLang="zh-CN" dirty="0">
                <a:solidFill>
                  <a:srgbClr val="000000"/>
                </a:solidFill>
                <a:ea typeface="Calibri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a typeface="Calibri" charset="0"/>
              </a:rPr>
              <a:t>Master</a:t>
            </a:r>
            <a:r>
              <a:rPr lang="zh-CN" altLang="en-US" dirty="0" smtClean="0">
                <a:solidFill>
                  <a:srgbClr val="000000"/>
                </a:solidFill>
                <a:ea typeface="Microsoft YaHei" charset="-122"/>
              </a:rPr>
              <a:t>，</a:t>
            </a:r>
            <a:r>
              <a:rPr lang="en-US" altLang="zh-CN" dirty="0" smtClean="0">
                <a:solidFill>
                  <a:srgbClr val="000000"/>
                </a:solidFill>
                <a:ea typeface="Microsoft YaHei" charset="-122"/>
              </a:rPr>
              <a:t>看是否可以顺利登入</a:t>
            </a:r>
            <a:r>
              <a:rPr lang="zh-CN" altLang="en-US" dirty="0" smtClean="0">
                <a:solidFill>
                  <a:srgbClr val="000000"/>
                </a:solidFill>
                <a:ea typeface="Microsoft YaHei" charset="-122"/>
              </a:rPr>
              <a:t>。</a:t>
            </a:r>
            <a:r>
              <a:rPr lang="en-US" altLang="zh-CN" dirty="0" err="1" smtClean="0">
                <a:solidFill>
                  <a:srgbClr val="000000"/>
                </a:solidFill>
                <a:ea typeface="Microsoft YaHei" charset="-122"/>
              </a:rPr>
              <a:t>第一次登入时需要</a:t>
            </a:r>
            <a:r>
              <a:rPr lang="en-US" altLang="zh-CN" dirty="0" err="1" smtClean="0">
                <a:solidFill>
                  <a:srgbClr val="000000"/>
                </a:solidFill>
                <a:ea typeface="Calibri" charset="0"/>
              </a:rPr>
              <a:t>yes</a:t>
            </a:r>
            <a:r>
              <a:rPr lang="zh-CN" altLang="en-US" dirty="0" smtClean="0">
                <a:solidFill>
                  <a:srgbClr val="000000"/>
                </a:solidFill>
                <a:ea typeface="Microsoft YaHei" charset="-122"/>
              </a:rPr>
              <a:t>。</a:t>
            </a:r>
            <a:endParaRPr lang="zh-CN" altLang="zh-CN" dirty="0">
              <a:solidFill>
                <a:srgbClr val="000000"/>
              </a:solidFill>
              <a:ea typeface="Microsoft YaHei" charset="-122"/>
            </a:endParaRP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solidFill>
                  <a:srgbClr val="000000"/>
                </a:solidFill>
                <a:ea typeface="Calibri" charset="0"/>
              </a:rPr>
              <a:t>scp </a:t>
            </a:r>
            <a:r>
              <a:rPr lang="en-US" altLang="zh-CN" dirty="0">
                <a:solidFill>
                  <a:srgbClr val="000000"/>
                </a:solidFill>
                <a:ea typeface="Calibri" charset="0"/>
              </a:rPr>
              <a:t>~/.</a:t>
            </a:r>
            <a:r>
              <a:rPr lang="en-US" altLang="zh-CN" dirty="0" err="1">
                <a:solidFill>
                  <a:srgbClr val="000000"/>
                </a:solidFill>
                <a:ea typeface="Calibri" charset="0"/>
              </a:rPr>
              <a:t>ssh</a:t>
            </a:r>
            <a:r>
              <a:rPr lang="en-US" altLang="zh-CN" dirty="0">
                <a:solidFill>
                  <a:srgbClr val="000000"/>
                </a:solidFill>
                <a:ea typeface="Calibri" charset="0"/>
              </a:rPr>
              <a:t>/</a:t>
            </a:r>
            <a:r>
              <a:rPr lang="en-US" altLang="zh-CN" dirty="0" err="1">
                <a:solidFill>
                  <a:srgbClr val="000000"/>
                </a:solidFill>
                <a:ea typeface="Calibri" charset="0"/>
              </a:rPr>
              <a:t>id_rsa.pub</a:t>
            </a:r>
            <a:r>
              <a:rPr lang="en-US" altLang="zh-CN" dirty="0">
                <a:solidFill>
                  <a:srgbClr val="000000"/>
                </a:solidFill>
                <a:ea typeface="Calibri" charset="0"/>
              </a:rPr>
              <a:t> hadoop@Slave1:/home/</a:t>
            </a:r>
            <a:r>
              <a:rPr lang="en-US" altLang="zh-CN" dirty="0" err="1">
                <a:solidFill>
                  <a:srgbClr val="000000"/>
                </a:solidFill>
                <a:ea typeface="Calibri" charset="0"/>
              </a:rPr>
              <a:t>hadoop</a:t>
            </a:r>
            <a:r>
              <a:rPr lang="en-US" altLang="zh-CN" dirty="0">
                <a:solidFill>
                  <a:srgbClr val="000000"/>
                </a:solidFill>
                <a:ea typeface="Calibri" charset="0"/>
              </a:rPr>
              <a:t>/       //</a:t>
            </a:r>
            <a:r>
              <a:rPr lang="en-US" altLang="zh-CN" dirty="0">
                <a:solidFill>
                  <a:srgbClr val="000000"/>
                </a:solidFill>
                <a:ea typeface="Microsoft YaHei" charset="-122"/>
              </a:rPr>
              <a:t>将公钥传递到节点</a:t>
            </a:r>
            <a:r>
              <a:rPr lang="en-US" altLang="zh-CN" dirty="0" smtClean="0">
                <a:solidFill>
                  <a:srgbClr val="000000"/>
                </a:solidFill>
                <a:ea typeface="Calibri" charset="0"/>
              </a:rPr>
              <a:t>Slave1</a:t>
            </a:r>
            <a:r>
              <a:rPr lang="zh-CN" altLang="en-US" dirty="0" smtClean="0">
                <a:solidFill>
                  <a:srgbClr val="000000"/>
                </a:solidFill>
                <a:ea typeface="Calibri" charset="0"/>
              </a:rPr>
              <a:t>和</a:t>
            </a:r>
            <a:r>
              <a:rPr lang="en-US" altLang="zh-CN" dirty="0" smtClean="0">
                <a:solidFill>
                  <a:srgbClr val="000000"/>
                </a:solidFill>
                <a:ea typeface="Calibri" charset="0"/>
              </a:rPr>
              <a:t>Slave2</a:t>
            </a:r>
            <a:r>
              <a:rPr lang="en-US" altLang="zh-CN" dirty="0" smtClean="0">
                <a:solidFill>
                  <a:srgbClr val="000000"/>
                </a:solidFill>
                <a:ea typeface="Microsoft YaHei" charset="-122"/>
              </a:rPr>
              <a:t>上</a:t>
            </a:r>
            <a:endParaRPr lang="zh-CN" altLang="zh-CN" dirty="0">
              <a:solidFill>
                <a:srgbClr val="000000"/>
              </a:solidFill>
              <a:ea typeface="Microsoft YaHei" charset="-122"/>
            </a:endParaRP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Microsoft YaHei" charset="-122"/>
                <a:ea typeface="Microsoft YaHei" charset="-122"/>
              </a:rPr>
              <a:t>接着，在Slave1节点上，把ssh公钥加入授权。允许Master远端登陆Slave1节点</a:t>
            </a:r>
            <a:endParaRPr lang="en-US" altLang="zh-CN" dirty="0">
              <a:solidFill>
                <a:srgbClr val="000000"/>
              </a:solidFill>
              <a:ea typeface="Microsoft YaHei" charset="-122"/>
            </a:endParaRP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solidFill>
                  <a:srgbClr val="000000"/>
                </a:solidFill>
                <a:ea typeface="Calibri" charset="0"/>
              </a:rPr>
              <a:t>mkdir </a:t>
            </a:r>
            <a:r>
              <a:rPr lang="en-US" altLang="zh-CN" dirty="0">
                <a:solidFill>
                  <a:srgbClr val="000000"/>
                </a:solidFill>
                <a:ea typeface="Calibri" charset="0"/>
              </a:rPr>
              <a:t>~/.</a:t>
            </a:r>
            <a:r>
              <a:rPr lang="en-US" altLang="zh-CN" dirty="0" err="1">
                <a:solidFill>
                  <a:srgbClr val="000000"/>
                </a:solidFill>
                <a:ea typeface="Calibri" charset="0"/>
              </a:rPr>
              <a:t>ssh</a:t>
            </a:r>
            <a:r>
              <a:rPr lang="en-US" altLang="zh-CN" dirty="0">
                <a:solidFill>
                  <a:srgbClr val="000000"/>
                </a:solidFill>
                <a:ea typeface="Calibri" charset="0"/>
              </a:rPr>
              <a:t>                    //</a:t>
            </a:r>
            <a:r>
              <a:rPr lang="en-US" altLang="zh-CN" i="1" dirty="0">
                <a:solidFill>
                  <a:srgbClr val="000000"/>
                </a:solidFill>
                <a:ea typeface="Microsoft YaHei" charset="-122"/>
              </a:rPr>
              <a:t>如果不存在该文件夹需先创建，若已存在则忽略</a:t>
            </a:r>
            <a:endParaRPr lang="zh-CN" altLang="zh-CN" dirty="0">
              <a:solidFill>
                <a:srgbClr val="000000"/>
              </a:solidFill>
              <a:ea typeface="Microsoft YaHei" charset="-122"/>
            </a:endParaRP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solidFill>
                  <a:srgbClr val="000000"/>
                </a:solidFill>
                <a:ea typeface="Calibri" charset="0"/>
              </a:rPr>
              <a:t>cat </a:t>
            </a:r>
            <a:r>
              <a:rPr lang="en-US" altLang="zh-CN" dirty="0">
                <a:solidFill>
                  <a:srgbClr val="000000"/>
                </a:solidFill>
                <a:ea typeface="Calibri" charset="0"/>
              </a:rPr>
              <a:t>~/</a:t>
            </a:r>
            <a:r>
              <a:rPr lang="en-US" altLang="zh-CN" dirty="0" err="1">
                <a:solidFill>
                  <a:srgbClr val="000000"/>
                </a:solidFill>
                <a:ea typeface="Calibri" charset="0"/>
              </a:rPr>
              <a:t>id_rsa.pub</a:t>
            </a:r>
            <a:r>
              <a:rPr lang="en-US" altLang="zh-CN" dirty="0">
                <a:solidFill>
                  <a:srgbClr val="000000"/>
                </a:solidFill>
                <a:ea typeface="Calibri" charset="0"/>
              </a:rPr>
              <a:t> &gt;&gt; ~/.</a:t>
            </a:r>
            <a:r>
              <a:rPr lang="en-US" altLang="zh-CN" dirty="0" err="1">
                <a:solidFill>
                  <a:srgbClr val="000000"/>
                </a:solidFill>
                <a:ea typeface="Calibri" charset="0"/>
              </a:rPr>
              <a:t>ssh</a:t>
            </a:r>
            <a:r>
              <a:rPr lang="en-US" altLang="zh-CN" dirty="0">
                <a:solidFill>
                  <a:srgbClr val="000000"/>
                </a:solidFill>
                <a:ea typeface="Calibri" charset="0"/>
              </a:rPr>
              <a:t>/</a:t>
            </a:r>
            <a:r>
              <a:rPr lang="en-US" altLang="zh-CN" dirty="0" err="1">
                <a:solidFill>
                  <a:srgbClr val="000000"/>
                </a:solidFill>
                <a:ea typeface="Calibri" charset="0"/>
              </a:rPr>
              <a:t>authorized_keys</a:t>
            </a:r>
            <a:r>
              <a:rPr lang="en-US" altLang="zh-CN" dirty="0">
                <a:solidFill>
                  <a:srgbClr val="000000"/>
                </a:solidFill>
                <a:ea typeface="Calibri" charset="0"/>
              </a:rPr>
              <a:t>      //</a:t>
            </a:r>
            <a:r>
              <a:rPr lang="en-US" altLang="zh-CN" dirty="0">
                <a:solidFill>
                  <a:srgbClr val="000000"/>
                </a:solidFill>
                <a:ea typeface="Microsoft YaHei" charset="-122"/>
              </a:rPr>
              <a:t>加入授权</a:t>
            </a:r>
            <a:endParaRPr lang="zh-CN" altLang="zh-CN" dirty="0">
              <a:solidFill>
                <a:srgbClr val="000000"/>
              </a:solidFill>
              <a:ea typeface="Microsoft YaHei" charset="-122"/>
            </a:endParaRP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solidFill>
                  <a:srgbClr val="000000"/>
                </a:solidFill>
                <a:ea typeface="Calibri" charset="0"/>
              </a:rPr>
              <a:t>rm </a:t>
            </a:r>
            <a:r>
              <a:rPr lang="en-US" altLang="zh-CN" dirty="0">
                <a:solidFill>
                  <a:srgbClr val="000000"/>
                </a:solidFill>
                <a:ea typeface="Calibri" charset="0"/>
              </a:rPr>
              <a:t>~/</a:t>
            </a:r>
            <a:r>
              <a:rPr lang="en-US" altLang="zh-CN" dirty="0" err="1">
                <a:solidFill>
                  <a:srgbClr val="000000"/>
                </a:solidFill>
                <a:ea typeface="Calibri" charset="0"/>
              </a:rPr>
              <a:t>id_rsa.pub</a:t>
            </a:r>
            <a:r>
              <a:rPr lang="en-US" altLang="zh-CN" dirty="0">
                <a:solidFill>
                  <a:srgbClr val="000000"/>
                </a:solidFill>
                <a:ea typeface="Calibri" charset="0"/>
              </a:rPr>
              <a:t>            //</a:t>
            </a:r>
            <a:r>
              <a:rPr lang="en-US" altLang="zh-CN" i="1" dirty="0">
                <a:solidFill>
                  <a:srgbClr val="000000"/>
                </a:solidFill>
                <a:ea typeface="Calibri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ea typeface="Microsoft YaHei" charset="-122"/>
              </a:rPr>
              <a:t>用完就可以删掉了</a:t>
            </a:r>
            <a:endParaRPr lang="zh-CN" altLang="zh-CN" b="0" i="0" dirty="0">
              <a:solidFill>
                <a:srgbClr val="000000"/>
              </a:solidFill>
              <a:effectLst/>
              <a:ea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6283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完全分布式</a:t>
            </a:r>
          </a:p>
        </p:txBody>
      </p:sp>
      <p:sp>
        <p:nvSpPr>
          <p:cNvPr id="3" name="矩形 2"/>
          <p:cNvSpPr/>
          <p:nvPr/>
        </p:nvSpPr>
        <p:spPr>
          <a:xfrm>
            <a:off x="843749" y="1523137"/>
            <a:ext cx="917257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接着，</a:t>
            </a:r>
            <a:r>
              <a:rPr lang="zh-CN" altLang="zh-CN" dirty="0">
                <a:latin typeface="+mn-ea"/>
              </a:rPr>
              <a:t>需要修改 /usr/local/hadoop/etc/hadoop 中的5个配置文件，这里仅设置了正常启动所必须的设置项： slaves、</a:t>
            </a:r>
            <a:r>
              <a:rPr lang="en-US" altLang="zh-CN" dirty="0" err="1">
                <a:latin typeface="+mn-ea"/>
                <a:hlinkClick r:id="rId2"/>
              </a:rPr>
              <a:t>core-site.xml</a:t>
            </a:r>
            <a:r>
              <a:rPr lang="en-US" altLang="zh-CN" dirty="0" err="1">
                <a:latin typeface="+mn-ea"/>
              </a:rPr>
              <a:t>、</a:t>
            </a:r>
            <a:r>
              <a:rPr lang="en-US" altLang="zh-CN" dirty="0" err="1">
                <a:latin typeface="+mn-ea"/>
                <a:hlinkClick r:id="rId3"/>
              </a:rPr>
              <a:t>hdfs-site.xml</a:t>
            </a:r>
            <a:r>
              <a:rPr lang="en-US" altLang="zh-CN" dirty="0" err="1">
                <a:latin typeface="+mn-ea"/>
              </a:rPr>
              <a:t>、</a:t>
            </a:r>
            <a:r>
              <a:rPr lang="en-US" altLang="zh-CN" dirty="0" err="1">
                <a:latin typeface="+mn-ea"/>
                <a:hlinkClick r:id="rId4"/>
              </a:rPr>
              <a:t>mapred-site.xml</a:t>
            </a:r>
            <a:r>
              <a:rPr lang="en-US" altLang="zh-CN" dirty="0" err="1">
                <a:latin typeface="+mn-ea"/>
              </a:rPr>
              <a:t>、</a:t>
            </a:r>
            <a:r>
              <a:rPr lang="en-US" altLang="zh-CN" dirty="0" err="1">
                <a:latin typeface="+mn-ea"/>
                <a:hlinkClick r:id="rId5"/>
              </a:rPr>
              <a:t>yarn-site.xml</a:t>
            </a:r>
            <a:r>
              <a:rPr lang="en-US" altLang="zh-CN" dirty="0">
                <a:latin typeface="+mn-ea"/>
              </a:rPr>
              <a:t> 。</a:t>
            </a:r>
            <a:endParaRPr lang="zh-CN" altLang="zh-CN" dirty="0">
              <a:latin typeface="+mn-ea"/>
            </a:endParaRPr>
          </a:p>
          <a:p>
            <a:pPr marL="342900" fontAlgn="ctr"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Slaves</a:t>
            </a:r>
            <a:r>
              <a:rPr lang="en-US" altLang="zh-CN" dirty="0">
                <a:latin typeface="+mn-ea"/>
              </a:rPr>
              <a:t>文件，将原有内容localhost删除，添加本例的Slave节点名称：Salve1。如果有多个Slave节点，就逐一将他们的名字添加进来。</a:t>
            </a:r>
            <a:endParaRPr lang="en-US" altLang="zh-CN" b="0" i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7780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完全分布式</a:t>
            </a:r>
          </a:p>
        </p:txBody>
      </p:sp>
      <p:sp>
        <p:nvSpPr>
          <p:cNvPr id="3" name="矩形 2"/>
          <p:cNvSpPr/>
          <p:nvPr/>
        </p:nvSpPr>
        <p:spPr>
          <a:xfrm>
            <a:off x="843749" y="1368885"/>
            <a:ext cx="8043862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err="1" smtClean="0">
                <a:latin typeface="+mn-ea"/>
              </a:rPr>
              <a:t>修改</a:t>
            </a:r>
            <a:r>
              <a:rPr lang="en-US" altLang="zh-CN" dirty="0" err="1">
                <a:latin typeface="+mn-ea"/>
              </a:rPr>
              <a:t>core-site.xml配置</a:t>
            </a:r>
            <a:r>
              <a:rPr lang="en-US" altLang="zh-CN" dirty="0">
                <a:latin typeface="+mn-ea"/>
              </a:rPr>
              <a:t>：</a:t>
            </a: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solidFill>
                  <a:srgbClr val="000000"/>
                </a:solidFill>
                <a:latin typeface="+mn-ea"/>
              </a:rPr>
              <a:t>&lt;configuration&gt;</a:t>
            </a: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solidFill>
                  <a:srgbClr val="000000"/>
                </a:solidFill>
                <a:latin typeface="+mn-ea"/>
              </a:rPr>
              <a:t>&lt;property&gt;</a:t>
            </a: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solidFill>
                  <a:srgbClr val="000000"/>
                </a:solidFill>
                <a:latin typeface="+mn-ea"/>
              </a:rPr>
              <a:t>&lt;name&gt;</a:t>
            </a:r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fs.defaultFS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&lt;/name&gt;</a:t>
            </a:r>
            <a:endParaRPr lang="zh-CN" altLang="zh-CN" dirty="0">
              <a:solidFill>
                <a:srgbClr val="000000"/>
              </a:solidFill>
              <a:latin typeface="+mn-ea"/>
            </a:endParaRP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solidFill>
                  <a:srgbClr val="000000"/>
                </a:solidFill>
                <a:latin typeface="+mn-ea"/>
              </a:rPr>
              <a:t>&lt;value&gt;</a:t>
            </a:r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hdfs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://Master:9000&lt;/value&gt;</a:t>
            </a:r>
            <a:endParaRPr lang="zh-CN" altLang="zh-CN" dirty="0">
              <a:solidFill>
                <a:srgbClr val="000000"/>
              </a:solidFill>
              <a:latin typeface="+mn-ea"/>
            </a:endParaRP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solidFill>
                  <a:srgbClr val="000000"/>
                </a:solidFill>
                <a:latin typeface="+mn-ea"/>
              </a:rPr>
              <a:t>&lt;/property&gt;</a:t>
            </a: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solidFill>
                  <a:srgbClr val="000000"/>
                </a:solidFill>
                <a:latin typeface="+mn-ea"/>
              </a:rPr>
              <a:t>&lt;property&gt;</a:t>
            </a: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solidFill>
                  <a:srgbClr val="000000"/>
                </a:solidFill>
                <a:latin typeface="+mn-ea"/>
              </a:rPr>
              <a:t>&lt;name&gt;</a:t>
            </a:r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hadoop.tmp.dir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&lt;/name&gt;</a:t>
            </a:r>
            <a:endParaRPr lang="zh-CN" altLang="zh-CN" dirty="0">
              <a:solidFill>
                <a:srgbClr val="000000"/>
              </a:solidFill>
              <a:latin typeface="+mn-ea"/>
            </a:endParaRP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solidFill>
                  <a:srgbClr val="000000"/>
                </a:solidFill>
                <a:latin typeface="+mn-ea"/>
              </a:rPr>
              <a:t>&lt;value&gt;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file:/</a:t>
            </a:r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usr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/local/</a:t>
            </a:r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hadoop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/</a:t>
            </a:r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tmp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&lt;/value&gt;</a:t>
            </a:r>
            <a:endParaRPr lang="zh-CN" altLang="zh-CN" dirty="0">
              <a:solidFill>
                <a:srgbClr val="000000"/>
              </a:solidFill>
              <a:latin typeface="+mn-ea"/>
            </a:endParaRP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solidFill>
                  <a:srgbClr val="000000"/>
                </a:solidFill>
                <a:latin typeface="+mn-ea"/>
              </a:rPr>
              <a:t>&lt;/property&gt;</a:t>
            </a: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solidFill>
                  <a:srgbClr val="000000"/>
                </a:solidFill>
                <a:latin typeface="+mn-ea"/>
              </a:rPr>
              <a:t>&lt;/configuration&gt;</a:t>
            </a:r>
            <a:endParaRPr lang="zh-CN" altLang="zh-CN" b="0" i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307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完全分布式</a:t>
            </a:r>
          </a:p>
        </p:txBody>
      </p:sp>
      <p:sp>
        <p:nvSpPr>
          <p:cNvPr id="3" name="矩形 2"/>
          <p:cNvSpPr/>
          <p:nvPr/>
        </p:nvSpPr>
        <p:spPr>
          <a:xfrm>
            <a:off x="672299" y="1368885"/>
            <a:ext cx="58142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+mn-ea"/>
              </a:rPr>
              <a:t>3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</a:rPr>
              <a:t>、</a:t>
            </a:r>
            <a:r>
              <a:rPr lang="en-US" altLang="zh-CN" sz="1600" dirty="0" smtClean="0">
                <a:solidFill>
                  <a:srgbClr val="000000"/>
                </a:solidFill>
                <a:latin typeface="+mn-ea"/>
              </a:rPr>
              <a:t>修改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hdfs-stie.xml配置：因为本例我们只添加了一个Slave节点，所以dfs.replication的值为1。通常设为3</a:t>
            </a:r>
            <a:r>
              <a:rPr lang="en-US" altLang="zh-CN" sz="1600" dirty="0" smtClean="0">
                <a:solidFill>
                  <a:srgbClr val="000000"/>
                </a:solidFill>
                <a:latin typeface="+mn-ea"/>
              </a:rPr>
              <a:t>.</a:t>
            </a:r>
            <a:endParaRPr lang="en-US" altLang="zh-CN" sz="1600" dirty="0">
              <a:solidFill>
                <a:srgbClr val="000000"/>
              </a:solidFill>
              <a:latin typeface="+mn-ea"/>
            </a:endParaRP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sz="1600" dirty="0">
                <a:solidFill>
                  <a:srgbClr val="000000"/>
                </a:solidFill>
                <a:latin typeface="+mn-ea"/>
              </a:rPr>
              <a:t>&lt;configuration&gt;</a:t>
            </a: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sz="1600" dirty="0">
                <a:solidFill>
                  <a:srgbClr val="000000"/>
                </a:solidFill>
                <a:latin typeface="+mn-ea"/>
              </a:rPr>
              <a:t>&lt;property&gt;</a:t>
            </a: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sz="1600" dirty="0">
                <a:solidFill>
                  <a:srgbClr val="000000"/>
                </a:solidFill>
                <a:latin typeface="+mn-ea"/>
              </a:rPr>
              <a:t>&lt;name&gt;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</a:rPr>
              <a:t>dfs.namenode.secondary.http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-address&lt;/name&gt;</a:t>
            </a:r>
            <a:endParaRPr lang="zh-CN" altLang="zh-CN" sz="1600" dirty="0">
              <a:solidFill>
                <a:srgbClr val="000000"/>
              </a:solidFill>
              <a:latin typeface="+mn-ea"/>
            </a:endParaRP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sz="1600" dirty="0">
                <a:solidFill>
                  <a:srgbClr val="000000"/>
                </a:solidFill>
                <a:latin typeface="+mn-ea"/>
              </a:rPr>
              <a:t>&lt;value&gt;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Master:50090&lt;/value&gt;</a:t>
            </a:r>
            <a:endParaRPr lang="zh-CN" altLang="zh-CN" sz="1600" dirty="0">
              <a:solidFill>
                <a:srgbClr val="000000"/>
              </a:solidFill>
              <a:latin typeface="+mn-ea"/>
            </a:endParaRP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sz="1600" dirty="0">
                <a:solidFill>
                  <a:srgbClr val="000000"/>
                </a:solidFill>
                <a:latin typeface="+mn-ea"/>
              </a:rPr>
              <a:t>&lt;/property&gt;</a:t>
            </a: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sz="1600" dirty="0">
                <a:solidFill>
                  <a:srgbClr val="000000"/>
                </a:solidFill>
                <a:latin typeface="+mn-ea"/>
              </a:rPr>
              <a:t>&lt;property&gt;</a:t>
            </a: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sz="1600" dirty="0">
                <a:solidFill>
                  <a:srgbClr val="000000"/>
                </a:solidFill>
                <a:latin typeface="+mn-ea"/>
              </a:rPr>
              <a:t>&lt;name&gt;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</a:rPr>
              <a:t>dfs.replication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&lt;/name&gt;</a:t>
            </a:r>
            <a:endParaRPr lang="zh-CN" altLang="zh-CN" sz="1600" dirty="0">
              <a:solidFill>
                <a:srgbClr val="000000"/>
              </a:solidFill>
              <a:latin typeface="+mn-ea"/>
            </a:endParaRP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sz="1600" dirty="0">
                <a:solidFill>
                  <a:srgbClr val="000000"/>
                </a:solidFill>
                <a:latin typeface="+mn-ea"/>
              </a:rPr>
              <a:t>&lt;value&gt;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1&lt;/value&gt;</a:t>
            </a:r>
            <a:endParaRPr lang="zh-CN" altLang="zh-CN" sz="1600" dirty="0">
              <a:solidFill>
                <a:srgbClr val="000000"/>
              </a:solidFill>
              <a:latin typeface="+mn-ea"/>
            </a:endParaRP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sz="1600" dirty="0">
                <a:solidFill>
                  <a:srgbClr val="000000"/>
                </a:solidFill>
                <a:latin typeface="+mn-ea"/>
              </a:rPr>
              <a:t>&lt;/property</a:t>
            </a:r>
            <a:r>
              <a:rPr lang="zh-CN" altLang="zh-CN" sz="1600" dirty="0" smtClean="0">
                <a:solidFill>
                  <a:srgbClr val="000000"/>
                </a:solidFill>
                <a:latin typeface="+mn-ea"/>
              </a:rPr>
              <a:t>&gt;</a:t>
            </a:r>
            <a:endParaRPr lang="zh-CN" altLang="zh-CN" sz="1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48350" y="1903647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sz="1600" dirty="0">
                <a:solidFill>
                  <a:srgbClr val="000000"/>
                </a:solidFill>
                <a:latin typeface="+mn-ea"/>
              </a:rPr>
              <a:t>&lt;property&gt;</a:t>
            </a: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sz="1600" dirty="0">
                <a:solidFill>
                  <a:srgbClr val="000000"/>
                </a:solidFill>
                <a:latin typeface="+mn-ea"/>
              </a:rPr>
              <a:t>&lt;name&gt;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</a:rPr>
              <a:t>dfs.namenode.name.dir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&lt;/name&gt;</a:t>
            </a:r>
            <a:endParaRPr lang="zh-CN" altLang="zh-CN" sz="1600" dirty="0">
              <a:solidFill>
                <a:srgbClr val="000000"/>
              </a:solidFill>
              <a:latin typeface="+mn-ea"/>
            </a:endParaRP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sz="1600" dirty="0">
                <a:solidFill>
                  <a:srgbClr val="000000"/>
                </a:solidFill>
                <a:latin typeface="+mn-ea"/>
              </a:rPr>
              <a:t>&lt;value&gt;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file:/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</a:rPr>
              <a:t>usr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/local/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</a:rPr>
              <a:t>hadoop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/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</a:rPr>
              <a:t>tmp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/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</a:rPr>
              <a:t>dfs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/name&lt;/value&gt;</a:t>
            </a:r>
            <a:endParaRPr lang="zh-CN" altLang="zh-CN" sz="1600" dirty="0">
              <a:solidFill>
                <a:srgbClr val="000000"/>
              </a:solidFill>
              <a:latin typeface="+mn-ea"/>
            </a:endParaRP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sz="1600" dirty="0">
                <a:solidFill>
                  <a:srgbClr val="000000"/>
                </a:solidFill>
                <a:latin typeface="+mn-ea"/>
              </a:rPr>
              <a:t>&lt;/property&gt;</a:t>
            </a: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sz="1600" dirty="0">
                <a:solidFill>
                  <a:srgbClr val="000000"/>
                </a:solidFill>
                <a:latin typeface="+mn-ea"/>
              </a:rPr>
              <a:t>&lt;property&gt;</a:t>
            </a: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sz="1600" dirty="0">
                <a:solidFill>
                  <a:srgbClr val="000000"/>
                </a:solidFill>
                <a:latin typeface="+mn-ea"/>
              </a:rPr>
              <a:t>&lt;name&gt;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</a:rPr>
              <a:t>dfs.datanode.data.dir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&lt;/name&gt;</a:t>
            </a:r>
            <a:endParaRPr lang="zh-CN" altLang="zh-CN" sz="1600" dirty="0">
              <a:solidFill>
                <a:srgbClr val="000000"/>
              </a:solidFill>
              <a:latin typeface="+mn-ea"/>
            </a:endParaRP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sz="1600" dirty="0">
                <a:solidFill>
                  <a:srgbClr val="000000"/>
                </a:solidFill>
                <a:latin typeface="+mn-ea"/>
              </a:rPr>
              <a:t>&lt;value&gt;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file:/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</a:rPr>
              <a:t>usr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/local/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</a:rPr>
              <a:t>hadoop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/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</a:rPr>
              <a:t>tmp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/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</a:rPr>
              <a:t>dfs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/data&lt;/value&gt;</a:t>
            </a:r>
            <a:endParaRPr lang="zh-CN" altLang="zh-CN" sz="1600" dirty="0">
              <a:solidFill>
                <a:srgbClr val="000000"/>
              </a:solidFill>
              <a:latin typeface="+mn-ea"/>
            </a:endParaRP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sz="1600" dirty="0">
                <a:solidFill>
                  <a:srgbClr val="000000"/>
                </a:solidFill>
                <a:latin typeface="+mn-ea"/>
              </a:rPr>
              <a:t>&lt;/property&gt;</a:t>
            </a: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sz="1600" dirty="0">
                <a:solidFill>
                  <a:srgbClr val="000000"/>
                </a:solidFill>
                <a:latin typeface="+mn-ea"/>
              </a:rPr>
              <a:t>&lt;/configuration&gt;</a:t>
            </a:r>
            <a:endParaRPr lang="zh-CN" altLang="zh-CN" sz="16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7401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完全分布式</a:t>
            </a:r>
          </a:p>
        </p:txBody>
      </p:sp>
      <p:sp>
        <p:nvSpPr>
          <p:cNvPr id="3" name="矩形 2"/>
          <p:cNvSpPr/>
          <p:nvPr/>
        </p:nvSpPr>
        <p:spPr>
          <a:xfrm>
            <a:off x="843749" y="1368885"/>
            <a:ext cx="98433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000000"/>
                </a:solidFill>
                <a:latin typeface="+mn-ea"/>
              </a:rPr>
              <a:t>4</a:t>
            </a:r>
            <a:r>
              <a:rPr lang="zh-CN" altLang="en-US" sz="1600" dirty="0" smtClean="0">
                <a:solidFill>
                  <a:srgbClr val="000000"/>
                </a:solidFill>
                <a:latin typeface="+mn-ea"/>
              </a:rPr>
              <a:t>、</a:t>
            </a:r>
            <a:r>
              <a:rPr lang="en-US" altLang="zh-CN" sz="1600" dirty="0" err="1" smtClean="0">
                <a:solidFill>
                  <a:srgbClr val="000000"/>
                </a:solidFill>
                <a:latin typeface="+mn-ea"/>
              </a:rPr>
              <a:t>修改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</a:rPr>
              <a:t>mapred-site.xml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:</a:t>
            </a: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sz="1600" dirty="0">
                <a:solidFill>
                  <a:srgbClr val="000000"/>
                </a:solidFill>
                <a:latin typeface="+mn-ea"/>
              </a:rPr>
              <a:t>&lt;configuration&gt;</a:t>
            </a: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sz="1600" dirty="0">
                <a:solidFill>
                  <a:srgbClr val="000000"/>
                </a:solidFill>
                <a:latin typeface="+mn-ea"/>
              </a:rPr>
              <a:t>&lt;property&gt;</a:t>
            </a: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sz="1600" dirty="0">
                <a:solidFill>
                  <a:srgbClr val="000000"/>
                </a:solidFill>
                <a:latin typeface="+mn-ea"/>
              </a:rPr>
              <a:t>&lt;name&gt;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</a:rPr>
              <a:t>mapreduce.framework.name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&lt;/name&gt;</a:t>
            </a:r>
            <a:endParaRPr lang="zh-CN" altLang="zh-CN" sz="1600" dirty="0">
              <a:solidFill>
                <a:srgbClr val="000000"/>
              </a:solidFill>
              <a:latin typeface="+mn-ea"/>
            </a:endParaRP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sz="1600" dirty="0">
                <a:solidFill>
                  <a:srgbClr val="000000"/>
                </a:solidFill>
                <a:latin typeface="+mn-ea"/>
              </a:rPr>
              <a:t>&lt;value&gt;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yarn&lt;/value&gt;</a:t>
            </a:r>
            <a:endParaRPr lang="zh-CN" altLang="zh-CN" sz="1600" dirty="0">
              <a:solidFill>
                <a:srgbClr val="000000"/>
              </a:solidFill>
              <a:latin typeface="+mn-ea"/>
            </a:endParaRP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sz="1600" dirty="0">
                <a:solidFill>
                  <a:srgbClr val="000000"/>
                </a:solidFill>
                <a:latin typeface="+mn-ea"/>
              </a:rPr>
              <a:t>&lt;/property&gt;</a:t>
            </a: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sz="1600" dirty="0">
                <a:solidFill>
                  <a:srgbClr val="000000"/>
                </a:solidFill>
                <a:latin typeface="+mn-ea"/>
              </a:rPr>
              <a:t>&lt;property&gt;</a:t>
            </a: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sz="1600" dirty="0">
                <a:solidFill>
                  <a:srgbClr val="000000"/>
                </a:solidFill>
                <a:latin typeface="+mn-ea"/>
              </a:rPr>
              <a:t>&lt;name&gt;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</a:rPr>
              <a:t>mapreduce.jobhistory.address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&lt;/name&gt;</a:t>
            </a:r>
            <a:endParaRPr lang="zh-CN" altLang="zh-CN" sz="1600" dirty="0">
              <a:solidFill>
                <a:srgbClr val="000000"/>
              </a:solidFill>
              <a:latin typeface="+mn-ea"/>
            </a:endParaRP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sz="1600" dirty="0">
                <a:solidFill>
                  <a:srgbClr val="000000"/>
                </a:solidFill>
                <a:latin typeface="+mn-ea"/>
              </a:rPr>
              <a:t>&lt;value&gt;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Master:10020&lt;/value&gt;</a:t>
            </a:r>
            <a:endParaRPr lang="zh-CN" altLang="zh-CN" sz="1600" dirty="0">
              <a:solidFill>
                <a:srgbClr val="000000"/>
              </a:solidFill>
              <a:latin typeface="+mn-ea"/>
            </a:endParaRP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sz="1600" dirty="0">
                <a:solidFill>
                  <a:srgbClr val="000000"/>
                </a:solidFill>
                <a:latin typeface="+mn-ea"/>
              </a:rPr>
              <a:t>&lt;/property&gt;</a:t>
            </a: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sz="1600" dirty="0">
                <a:solidFill>
                  <a:srgbClr val="000000"/>
                </a:solidFill>
                <a:latin typeface="+mn-ea"/>
              </a:rPr>
              <a:t>&lt;property&gt;</a:t>
            </a: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sz="1600" dirty="0">
                <a:solidFill>
                  <a:srgbClr val="000000"/>
                </a:solidFill>
                <a:latin typeface="+mn-ea"/>
              </a:rPr>
              <a:t>&lt;name&gt;</a:t>
            </a:r>
            <a:r>
              <a:rPr lang="en-US" altLang="zh-CN" sz="1600" dirty="0" err="1">
                <a:solidFill>
                  <a:srgbClr val="000000"/>
                </a:solidFill>
                <a:latin typeface="+mn-ea"/>
              </a:rPr>
              <a:t>mapreduce.jobhistory.webapp.address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&lt;/name&gt;</a:t>
            </a:r>
            <a:endParaRPr lang="zh-CN" altLang="zh-CN" sz="1600" dirty="0">
              <a:solidFill>
                <a:srgbClr val="000000"/>
              </a:solidFill>
              <a:latin typeface="+mn-ea"/>
            </a:endParaRP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sz="1600" dirty="0">
                <a:solidFill>
                  <a:srgbClr val="000000"/>
                </a:solidFill>
                <a:latin typeface="+mn-ea"/>
              </a:rPr>
              <a:t>&lt;value&gt;</a:t>
            </a:r>
            <a:r>
              <a:rPr lang="en-US" altLang="zh-CN" sz="1600" dirty="0">
                <a:solidFill>
                  <a:srgbClr val="000000"/>
                </a:solidFill>
                <a:latin typeface="+mn-ea"/>
              </a:rPr>
              <a:t>Master:19888&lt;/value&gt;</a:t>
            </a:r>
            <a:endParaRPr lang="zh-CN" altLang="zh-CN" sz="1600" dirty="0">
              <a:solidFill>
                <a:srgbClr val="000000"/>
              </a:solidFill>
              <a:latin typeface="+mn-ea"/>
            </a:endParaRP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sz="1600" dirty="0">
                <a:solidFill>
                  <a:srgbClr val="000000"/>
                </a:solidFill>
                <a:latin typeface="+mn-ea"/>
              </a:rPr>
              <a:t>&lt;/property&gt;</a:t>
            </a:r>
            <a:endParaRPr lang="zh-CN" altLang="zh-CN" sz="1600" b="0" i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352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完全分布式</a:t>
            </a:r>
          </a:p>
        </p:txBody>
      </p:sp>
      <p:sp>
        <p:nvSpPr>
          <p:cNvPr id="3" name="矩形 2"/>
          <p:cNvSpPr/>
          <p:nvPr/>
        </p:nvSpPr>
        <p:spPr>
          <a:xfrm>
            <a:off x="843749" y="1624221"/>
            <a:ext cx="8300251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5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  <a:latin typeface="+mn-ea"/>
              </a:rPr>
              <a:t>修改</a:t>
            </a:r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yarn-site.xml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：</a:t>
            </a: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solidFill>
                  <a:srgbClr val="000000"/>
                </a:solidFill>
                <a:latin typeface="+mn-ea"/>
              </a:rPr>
              <a:t>&lt;configuration&gt;</a:t>
            </a: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solidFill>
                  <a:srgbClr val="000000"/>
                </a:solidFill>
                <a:latin typeface="+mn-ea"/>
              </a:rPr>
              <a:t>&lt;property&gt;</a:t>
            </a: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solidFill>
                  <a:srgbClr val="000000"/>
                </a:solidFill>
                <a:latin typeface="+mn-ea"/>
              </a:rPr>
              <a:t>&lt;name&gt;</a:t>
            </a:r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yarn.resourcemanager.hostname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&lt;/name&gt;</a:t>
            </a:r>
            <a:endParaRPr lang="zh-CN" altLang="zh-CN" dirty="0">
              <a:solidFill>
                <a:srgbClr val="000000"/>
              </a:solidFill>
              <a:latin typeface="+mn-ea"/>
            </a:endParaRP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solidFill>
                  <a:srgbClr val="000000"/>
                </a:solidFill>
                <a:latin typeface="+mn-ea"/>
              </a:rPr>
              <a:t>&lt;value&gt;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Master&lt;/value&gt;</a:t>
            </a:r>
            <a:endParaRPr lang="zh-CN" altLang="zh-CN" dirty="0">
              <a:solidFill>
                <a:srgbClr val="000000"/>
              </a:solidFill>
              <a:latin typeface="+mn-ea"/>
            </a:endParaRP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solidFill>
                  <a:srgbClr val="000000"/>
                </a:solidFill>
                <a:latin typeface="+mn-ea"/>
              </a:rPr>
              <a:t>&lt;/property&gt;</a:t>
            </a: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solidFill>
                  <a:srgbClr val="000000"/>
                </a:solidFill>
                <a:latin typeface="+mn-ea"/>
              </a:rPr>
              <a:t>&lt;property&gt;</a:t>
            </a: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solidFill>
                  <a:srgbClr val="000000"/>
                </a:solidFill>
                <a:latin typeface="+mn-ea"/>
              </a:rPr>
              <a:t>&lt;name&gt;</a:t>
            </a:r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yarn.nodemanager.aux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-services&lt;/name&gt;</a:t>
            </a:r>
            <a:endParaRPr lang="zh-CN" altLang="zh-CN" dirty="0">
              <a:solidFill>
                <a:srgbClr val="000000"/>
              </a:solidFill>
              <a:latin typeface="+mn-ea"/>
            </a:endParaRP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solidFill>
                  <a:srgbClr val="000000"/>
                </a:solidFill>
                <a:latin typeface="+mn-ea"/>
              </a:rPr>
              <a:t>&lt;value&gt;</a:t>
            </a:r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mapreduce_shuffle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&lt;/value&gt;</a:t>
            </a:r>
            <a:endParaRPr lang="zh-CN" altLang="zh-CN" dirty="0">
              <a:solidFill>
                <a:srgbClr val="000000"/>
              </a:solidFill>
              <a:latin typeface="+mn-ea"/>
            </a:endParaRP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solidFill>
                  <a:srgbClr val="000000"/>
                </a:solidFill>
                <a:latin typeface="+mn-ea"/>
              </a:rPr>
              <a:t>&lt;/property&gt;</a:t>
            </a: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solidFill>
                  <a:srgbClr val="000000"/>
                </a:solidFill>
                <a:latin typeface="+mn-ea"/>
              </a:rPr>
              <a:t>&lt;/configuration&gt;</a:t>
            </a:r>
            <a:endParaRPr lang="zh-CN" altLang="zh-CN" b="0" i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6858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完全分布式</a:t>
            </a:r>
          </a:p>
        </p:txBody>
      </p:sp>
      <p:sp>
        <p:nvSpPr>
          <p:cNvPr id="3" name="矩形 2"/>
          <p:cNvSpPr/>
          <p:nvPr/>
        </p:nvSpPr>
        <p:spPr>
          <a:xfrm>
            <a:off x="843748" y="1904523"/>
            <a:ext cx="945753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6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  <a:latin typeface="+mn-ea"/>
              </a:rPr>
              <a:t>配置完成后</a:t>
            </a:r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，将Master上的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/</a:t>
            </a:r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usr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/local/</a:t>
            </a:r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hadoop文件夹复制到各个节点上。在Master节点上执行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：</a:t>
            </a: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+mn-ea"/>
              </a:rPr>
              <a:t>cd </a:t>
            </a:r>
            <a:r>
              <a:rPr lang="en-US" altLang="zh-CN" dirty="0">
                <a:latin typeface="+mn-ea"/>
              </a:rPr>
              <a:t>/</a:t>
            </a:r>
            <a:r>
              <a:rPr lang="en-US" altLang="zh-CN" dirty="0" err="1">
                <a:latin typeface="+mn-ea"/>
              </a:rPr>
              <a:t>usr</a:t>
            </a:r>
            <a:r>
              <a:rPr lang="en-US" altLang="zh-CN" dirty="0">
                <a:latin typeface="+mn-ea"/>
              </a:rPr>
              <a:t>/local</a:t>
            </a:r>
            <a:endParaRPr lang="zh-CN" altLang="zh-CN" dirty="0">
              <a:latin typeface="+mn-ea"/>
            </a:endParaRP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+mn-ea"/>
              </a:rPr>
              <a:t>sudo rm </a:t>
            </a:r>
            <a:r>
              <a:rPr lang="en-US" altLang="zh-CN" dirty="0">
                <a:latin typeface="+mn-ea"/>
              </a:rPr>
              <a:t>-r ./</a:t>
            </a:r>
            <a:r>
              <a:rPr lang="en-US" altLang="zh-CN" dirty="0" err="1">
                <a:latin typeface="+mn-ea"/>
              </a:rPr>
              <a:t>hadoop</a:t>
            </a:r>
            <a:r>
              <a:rPr lang="en-US" altLang="zh-CN" dirty="0">
                <a:latin typeface="+mn-ea"/>
              </a:rPr>
              <a:t>/</a:t>
            </a:r>
            <a:r>
              <a:rPr lang="en-US" altLang="zh-CN" dirty="0" err="1">
                <a:latin typeface="+mn-ea"/>
              </a:rPr>
              <a:t>tmp</a:t>
            </a:r>
            <a:r>
              <a:rPr lang="en-US" altLang="zh-CN" dirty="0">
                <a:latin typeface="+mn-ea"/>
              </a:rPr>
              <a:t>                                         // 删除 Hadoop 临时文件</a:t>
            </a:r>
            <a:endParaRPr lang="zh-CN" altLang="zh-CN" dirty="0">
              <a:latin typeface="+mn-ea"/>
            </a:endParaRP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+mn-ea"/>
              </a:rPr>
              <a:t>sudo rm </a:t>
            </a:r>
            <a:r>
              <a:rPr lang="en-US" altLang="zh-CN" dirty="0">
                <a:latin typeface="+mn-ea"/>
              </a:rPr>
              <a:t>-r ./</a:t>
            </a:r>
            <a:r>
              <a:rPr lang="en-US" altLang="zh-CN" dirty="0" err="1">
                <a:latin typeface="+mn-ea"/>
              </a:rPr>
              <a:t>hadoop</a:t>
            </a:r>
            <a:r>
              <a:rPr lang="en-US" altLang="zh-CN" dirty="0">
                <a:latin typeface="+mn-ea"/>
              </a:rPr>
              <a:t>/logs/*                                    //删除日志文件</a:t>
            </a:r>
            <a:endParaRPr lang="zh-CN" altLang="zh-CN" dirty="0">
              <a:latin typeface="+mn-ea"/>
            </a:endParaRP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+mn-ea"/>
              </a:rPr>
              <a:t>tar </a:t>
            </a:r>
            <a:r>
              <a:rPr lang="en-US" altLang="zh-CN" dirty="0">
                <a:latin typeface="+mn-ea"/>
              </a:rPr>
              <a:t>-</a:t>
            </a:r>
            <a:r>
              <a:rPr lang="en-US" altLang="zh-CN" dirty="0" err="1">
                <a:latin typeface="+mn-ea"/>
              </a:rPr>
              <a:t>zcf</a:t>
            </a:r>
            <a:r>
              <a:rPr lang="en-US" altLang="zh-CN" dirty="0">
                <a:latin typeface="+mn-ea"/>
              </a:rPr>
              <a:t> ~/</a:t>
            </a:r>
            <a:r>
              <a:rPr lang="en-US" altLang="zh-CN" dirty="0" err="1">
                <a:latin typeface="+mn-ea"/>
              </a:rPr>
              <a:t>hadoop.master.tar.gz</a:t>
            </a:r>
            <a:r>
              <a:rPr lang="en-US" altLang="zh-CN" dirty="0">
                <a:latin typeface="+mn-ea"/>
              </a:rPr>
              <a:t> ./</a:t>
            </a:r>
            <a:r>
              <a:rPr lang="en-US" altLang="zh-CN" dirty="0" err="1">
                <a:latin typeface="+mn-ea"/>
              </a:rPr>
              <a:t>hadoop</a:t>
            </a:r>
            <a:r>
              <a:rPr lang="en-US" altLang="zh-CN" dirty="0">
                <a:latin typeface="+mn-ea"/>
              </a:rPr>
              <a:t>            //先压缩再复制</a:t>
            </a:r>
            <a:endParaRPr lang="zh-CN" altLang="zh-CN" dirty="0">
              <a:latin typeface="+mn-ea"/>
            </a:endParaRP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+mn-ea"/>
              </a:rPr>
              <a:t>cd </a:t>
            </a:r>
            <a:r>
              <a:rPr lang="en-US" altLang="zh-CN" dirty="0">
                <a:latin typeface="+mn-ea"/>
              </a:rPr>
              <a:t>~</a:t>
            </a:r>
            <a:endParaRPr lang="zh-CN" altLang="zh-CN" dirty="0">
              <a:latin typeface="+mn-ea"/>
            </a:endParaRP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+mn-ea"/>
              </a:rPr>
              <a:t>scp </a:t>
            </a:r>
            <a:r>
              <a:rPr lang="en-US" altLang="zh-CN" dirty="0">
                <a:latin typeface="+mn-ea"/>
              </a:rPr>
              <a:t>./</a:t>
            </a:r>
            <a:r>
              <a:rPr lang="en-US" altLang="zh-CN" dirty="0" err="1">
                <a:latin typeface="+mn-ea"/>
              </a:rPr>
              <a:t>hadoop.master.tar.gz</a:t>
            </a:r>
            <a:r>
              <a:rPr lang="en-US" altLang="zh-CN" dirty="0">
                <a:latin typeface="+mn-ea"/>
              </a:rPr>
              <a:t> Slave1:/home/</a:t>
            </a:r>
            <a:r>
              <a:rPr lang="en-US" altLang="zh-CN" dirty="0" err="1">
                <a:latin typeface="+mn-ea"/>
              </a:rPr>
              <a:t>hadoop</a:t>
            </a:r>
            <a:endParaRPr lang="zh-CN" altLang="zh-CN" b="0" i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912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完全分布式</a:t>
            </a:r>
          </a:p>
        </p:txBody>
      </p:sp>
      <p:sp>
        <p:nvSpPr>
          <p:cNvPr id="3" name="矩形 2"/>
          <p:cNvSpPr/>
          <p:nvPr/>
        </p:nvSpPr>
        <p:spPr>
          <a:xfrm>
            <a:off x="843749" y="1368885"/>
            <a:ext cx="997188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7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、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在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Slave1节点上，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将传递过来的压缩包进行解压缩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（</a:t>
            </a: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Slave2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同理）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+mn-ea"/>
              </a:rPr>
              <a:t>sudo rm </a:t>
            </a:r>
            <a:r>
              <a:rPr lang="en-US" altLang="zh-CN" dirty="0">
                <a:latin typeface="+mn-ea"/>
              </a:rPr>
              <a:t>-r /</a:t>
            </a:r>
            <a:r>
              <a:rPr lang="en-US" altLang="zh-CN" dirty="0" err="1">
                <a:latin typeface="+mn-ea"/>
              </a:rPr>
              <a:t>usr</a:t>
            </a:r>
            <a:r>
              <a:rPr lang="en-US" altLang="zh-CN" dirty="0">
                <a:latin typeface="+mn-ea"/>
              </a:rPr>
              <a:t>/local/</a:t>
            </a:r>
            <a:r>
              <a:rPr lang="en-US" altLang="zh-CN" dirty="0" err="1">
                <a:latin typeface="+mn-ea"/>
              </a:rPr>
              <a:t>hadoop</a:t>
            </a:r>
            <a:r>
              <a:rPr lang="en-US" altLang="zh-CN" dirty="0">
                <a:latin typeface="+mn-ea"/>
              </a:rPr>
              <a:t>                                       //删掉旧的（如果存在）</a:t>
            </a:r>
            <a:endParaRPr lang="zh-CN" altLang="zh-CN" dirty="0">
              <a:latin typeface="+mn-ea"/>
            </a:endParaRP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+mn-ea"/>
              </a:rPr>
              <a:t>sudo tar </a:t>
            </a:r>
            <a:r>
              <a:rPr lang="en-US" altLang="zh-CN" dirty="0">
                <a:latin typeface="+mn-ea"/>
              </a:rPr>
              <a:t>-</a:t>
            </a:r>
            <a:r>
              <a:rPr lang="en-US" altLang="zh-CN" dirty="0" err="1">
                <a:latin typeface="+mn-ea"/>
              </a:rPr>
              <a:t>zxf</a:t>
            </a:r>
            <a:r>
              <a:rPr lang="en-US" altLang="zh-CN" dirty="0">
                <a:latin typeface="+mn-ea"/>
              </a:rPr>
              <a:t> ~/</a:t>
            </a:r>
            <a:r>
              <a:rPr lang="en-US" altLang="zh-CN" dirty="0" err="1">
                <a:latin typeface="+mn-ea"/>
              </a:rPr>
              <a:t>hadoop.master.tar.gz</a:t>
            </a:r>
            <a:r>
              <a:rPr lang="en-US" altLang="zh-CN" dirty="0">
                <a:latin typeface="+mn-ea"/>
              </a:rPr>
              <a:t> -C /</a:t>
            </a:r>
            <a:r>
              <a:rPr lang="en-US" altLang="zh-CN" dirty="0" err="1">
                <a:latin typeface="+mn-ea"/>
              </a:rPr>
              <a:t>usr</a:t>
            </a:r>
            <a:r>
              <a:rPr lang="en-US" altLang="zh-CN" dirty="0">
                <a:latin typeface="+mn-ea"/>
              </a:rPr>
              <a:t>/local   //进行解压缩</a:t>
            </a:r>
            <a:endParaRPr lang="zh-CN" altLang="zh-CN" dirty="0">
              <a:latin typeface="+mn-ea"/>
            </a:endParaRP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+mn-ea"/>
              </a:rPr>
              <a:t>sudo chown </a:t>
            </a:r>
            <a:r>
              <a:rPr lang="en-US" altLang="zh-CN" dirty="0">
                <a:latin typeface="+mn-ea"/>
              </a:rPr>
              <a:t>-R </a:t>
            </a:r>
            <a:r>
              <a:rPr lang="en-US" altLang="zh-CN" dirty="0" err="1">
                <a:latin typeface="+mn-ea"/>
              </a:rPr>
              <a:t>hadoop</a:t>
            </a:r>
            <a:r>
              <a:rPr lang="en-US" altLang="zh-CN" dirty="0">
                <a:latin typeface="+mn-ea"/>
              </a:rPr>
              <a:t> /</a:t>
            </a:r>
            <a:r>
              <a:rPr lang="en-US" altLang="zh-CN" dirty="0" err="1">
                <a:latin typeface="+mn-ea"/>
              </a:rPr>
              <a:t>usr</a:t>
            </a:r>
            <a:r>
              <a:rPr lang="en-US" altLang="zh-CN" dirty="0">
                <a:latin typeface="+mn-ea"/>
              </a:rPr>
              <a:t>/local/</a:t>
            </a:r>
            <a:r>
              <a:rPr lang="en-US" altLang="zh-CN" dirty="0" err="1">
                <a:latin typeface="+mn-ea"/>
              </a:rPr>
              <a:t>hadoop</a:t>
            </a:r>
            <a:r>
              <a:rPr lang="en-US" altLang="zh-CN" dirty="0">
                <a:latin typeface="+mn-ea"/>
              </a:rPr>
              <a:t>              </a:t>
            </a:r>
            <a:r>
              <a:rPr lang="en-US" altLang="zh-CN" dirty="0" smtClean="0">
                <a:latin typeface="+mn-ea"/>
              </a:rPr>
              <a:t>//</a:t>
            </a:r>
            <a:r>
              <a:rPr lang="en-US" altLang="zh-CN" dirty="0" err="1">
                <a:latin typeface="+mn-ea"/>
              </a:rPr>
              <a:t>改变hadoop</a:t>
            </a:r>
            <a:r>
              <a:rPr lang="en-US" altLang="zh-CN" dirty="0" err="1" smtClean="0">
                <a:latin typeface="+mn-ea"/>
              </a:rPr>
              <a:t>文件夹的所有权</a:t>
            </a:r>
            <a:endParaRPr lang="en-US" altLang="zh-CN" dirty="0" smtClean="0">
              <a:latin typeface="+mn-ea"/>
            </a:endParaRPr>
          </a:p>
          <a:p>
            <a:pPr lvl="1" fontAlgn="ctr">
              <a:lnSpc>
                <a:spcPct val="15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+mn-ea"/>
              </a:rPr>
              <a:t>8</a:t>
            </a:r>
            <a:r>
              <a:rPr lang="zh-CN" altLang="en-US" dirty="0" smtClean="0">
                <a:solidFill>
                  <a:srgbClr val="000000"/>
                </a:solidFill>
                <a:latin typeface="+mn-ea"/>
              </a:rPr>
              <a:t>、</a:t>
            </a:r>
            <a:r>
              <a:rPr lang="en-US" altLang="zh-CN" dirty="0" err="1" smtClean="0">
                <a:solidFill>
                  <a:srgbClr val="000000"/>
                </a:solidFill>
                <a:latin typeface="+mn-ea"/>
              </a:rPr>
              <a:t>在</a:t>
            </a:r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Master节点上，需要执行NameNode格式化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：</a:t>
            </a:r>
          </a:p>
          <a:p>
            <a:pPr marL="3429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>
                <a:latin typeface="+mn-ea"/>
              </a:rPr>
              <a:t>      </a:t>
            </a:r>
            <a:r>
              <a:rPr lang="zh-CN" altLang="zh-CN" dirty="0" smtClean="0">
                <a:latin typeface="+mn-ea"/>
              </a:rPr>
              <a:t>hdfs </a:t>
            </a:r>
            <a:r>
              <a:rPr lang="zh-CN" altLang="zh-CN" dirty="0">
                <a:latin typeface="+mn-ea"/>
              </a:rPr>
              <a:t>namenode -format </a:t>
            </a:r>
            <a:r>
              <a:rPr lang="en-US" altLang="zh-CN" dirty="0">
                <a:latin typeface="+mn-ea"/>
              </a:rPr>
              <a:t># 首次运行需要执行初始化，之后不需要</a:t>
            </a:r>
            <a:endParaRPr lang="zh-CN" altLang="zh-CN" dirty="0">
              <a:latin typeface="+mn-ea"/>
            </a:endParaRPr>
          </a:p>
          <a:p>
            <a:pPr marL="342900" fontAlgn="ctr"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9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err="1" smtClean="0">
                <a:latin typeface="+mn-ea"/>
              </a:rPr>
              <a:t>在</a:t>
            </a:r>
            <a:r>
              <a:rPr lang="en-US" altLang="zh-CN" dirty="0" err="1">
                <a:latin typeface="+mn-ea"/>
              </a:rPr>
              <a:t>Master节点上，启动Hadoop（也可以使用start-all.sh来代替</a:t>
            </a:r>
            <a:r>
              <a:rPr lang="en-US" altLang="zh-CN" dirty="0">
                <a:latin typeface="+mn-ea"/>
              </a:rPr>
              <a:t>）：</a:t>
            </a: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+mn-ea"/>
              </a:rPr>
              <a:t>start-dfs.sh</a:t>
            </a: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+mn-ea"/>
              </a:rPr>
              <a:t>start-yarn.sh</a:t>
            </a:r>
          </a:p>
          <a:p>
            <a:pPr marL="742950" lvl="1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+mn-ea"/>
              </a:rPr>
              <a:t>mr-jobhistory-daemon.sh start historyserver</a:t>
            </a:r>
            <a:endParaRPr lang="zh-CN" altLang="zh-CN" b="0" i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1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完全分布式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38693" y="1368885"/>
            <a:ext cx="5951713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342792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+mn-ea"/>
              </a:rPr>
              <a:t>在Master节点，执行jps可以看到：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</a:t>
            </a: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b="1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在Slave1节点，执行jps可以观察到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：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在Master节点上，通过命令hdfs dfsadmin -report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</a:t>
            </a: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可以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观察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到</a:t>
            </a:r>
            <a:r>
              <a:rPr lang="zh-CN" altLang="en-US" dirty="0" smtClean="0">
                <a:latin typeface="+mn-ea"/>
              </a:rPr>
              <a:t>右侧类似</a:t>
            </a:r>
            <a:r>
              <a:rPr kumimoji="0" lang="zh-CN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内容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配置成功。</a:t>
            </a:r>
          </a:p>
        </p:txBody>
      </p:sp>
      <p:pic>
        <p:nvPicPr>
          <p:cNvPr id="4098" name="Picture 2" descr="adoop@Master: /usr/local/hadoop &#10;hadoop@Master:/usr/local/hadoop$ jps &#10;4871 &#10;3750 &#10;4902 &#10;3899 &#10;3554 &#10;Jo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4" y="1915916"/>
            <a:ext cx="45720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adoop@Slave1: /usr/local &#10;jps &#10;3986 JPS &#10;3771 DataNode &#10;3890 NodeManager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4" y="3786187"/>
            <a:ext cx="45720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doop@Master: /usr/local/hadoop &#10;Ive datanodes (1): &#10;ane: 192.168.1.122:50010 (Slavel) &#10;ostname: Slavel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287" y="3925990"/>
            <a:ext cx="45720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572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完全分布式</a:t>
            </a:r>
          </a:p>
        </p:txBody>
      </p:sp>
      <p:sp>
        <p:nvSpPr>
          <p:cNvPr id="3" name="矩形 2"/>
          <p:cNvSpPr/>
          <p:nvPr/>
        </p:nvSpPr>
        <p:spPr>
          <a:xfrm>
            <a:off x="843749" y="1368885"/>
            <a:ext cx="9800439" cy="5086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+mn-ea"/>
              </a:rPr>
              <a:t>最后，执行测试用例检测实际运行情况。同伪分布式一样，首先在HDFS上创建用户目录</a:t>
            </a:r>
            <a:endParaRPr lang="en-US" altLang="zh-CN" dirty="0">
              <a:latin typeface="+mn-ea"/>
            </a:endParaRPr>
          </a:p>
          <a:p>
            <a:pPr marL="628650" indent="-285750" fontAlgn="ctr">
              <a:lnSpc>
                <a:spcPct val="150000"/>
              </a:lnSpc>
              <a:buFont typeface="Arial" charset="0"/>
              <a:buChar char="•"/>
            </a:pPr>
            <a:r>
              <a:rPr lang="zh-CN" altLang="zh-CN" dirty="0">
                <a:latin typeface="+mn-ea"/>
              </a:rPr>
              <a:t>hdfs dfs </a:t>
            </a:r>
            <a:r>
              <a:rPr lang="en-US" altLang="zh-CN" dirty="0">
                <a:latin typeface="+mn-ea"/>
              </a:rPr>
              <a:t>-</a:t>
            </a:r>
            <a:r>
              <a:rPr lang="en-US" altLang="zh-CN" dirty="0" err="1">
                <a:latin typeface="+mn-ea"/>
              </a:rPr>
              <a:t>mkdir</a:t>
            </a:r>
            <a:r>
              <a:rPr lang="en-US" altLang="zh-CN" dirty="0">
                <a:latin typeface="+mn-ea"/>
              </a:rPr>
              <a:t> -p /</a:t>
            </a:r>
            <a:r>
              <a:rPr lang="en-US" altLang="zh-CN" dirty="0" smtClean="0">
                <a:latin typeface="+mn-ea"/>
              </a:rPr>
              <a:t>user/</a:t>
            </a:r>
            <a:r>
              <a:rPr lang="en-US" altLang="zh-CN" dirty="0" err="1" smtClean="0">
                <a:latin typeface="+mn-ea"/>
              </a:rPr>
              <a:t>hadoop</a:t>
            </a:r>
            <a:endParaRPr lang="en-US" altLang="zh-CN" dirty="0" smtClean="0">
              <a:latin typeface="+mn-ea"/>
            </a:endParaRPr>
          </a:p>
          <a:p>
            <a:pPr marL="342900" fontAlgn="ctr">
              <a:lnSpc>
                <a:spcPct val="150000"/>
              </a:lnSpc>
            </a:pPr>
            <a:endParaRPr lang="zh-CN" altLang="zh-CN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</a:pPr>
            <a:r>
              <a:rPr lang="zh-CN" altLang="zh-CN" dirty="0" smtClean="0">
                <a:latin typeface="+mn-ea"/>
              </a:rPr>
              <a:t>将 </a:t>
            </a:r>
            <a:r>
              <a:rPr lang="zh-CN" altLang="zh-CN" dirty="0">
                <a:latin typeface="+mn-ea"/>
              </a:rPr>
              <a:t>/usr/local/hadoop/etc/hadoop 中的配置文件作为输入文件复制到分布式文件系统中：</a:t>
            </a:r>
          </a:p>
          <a:p>
            <a:pPr marL="342900" fontAlgn="ctr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+mn-ea"/>
              </a:rPr>
              <a:t>hdfs dfs </a:t>
            </a:r>
            <a:r>
              <a:rPr lang="en-US" altLang="zh-CN" dirty="0">
                <a:latin typeface="+mn-ea"/>
              </a:rPr>
              <a:t>-</a:t>
            </a:r>
            <a:r>
              <a:rPr lang="en-US" altLang="zh-CN" dirty="0" err="1">
                <a:latin typeface="+mn-ea"/>
              </a:rPr>
              <a:t>mkdir</a:t>
            </a:r>
            <a:r>
              <a:rPr lang="en-US" altLang="zh-CN" dirty="0">
                <a:latin typeface="+mn-ea"/>
              </a:rPr>
              <a:t> input</a:t>
            </a:r>
            <a:endParaRPr lang="zh-CN" altLang="zh-CN" dirty="0">
              <a:latin typeface="+mn-ea"/>
            </a:endParaRPr>
          </a:p>
          <a:p>
            <a:pPr marL="342900" fontAlgn="ctr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+mn-ea"/>
              </a:rPr>
              <a:t>hdfs dfs -put /usr/local/hadoop/etc/hadoop/*.xml </a:t>
            </a:r>
            <a:r>
              <a:rPr lang="zh-CN" altLang="zh-CN" dirty="0" smtClean="0">
                <a:latin typeface="+mn-ea"/>
              </a:rPr>
              <a:t>input</a:t>
            </a:r>
            <a:r>
              <a:rPr lang="en-US" altLang="zh-CN" dirty="0">
                <a:latin typeface="+mn-ea"/>
              </a:rPr>
              <a:t/>
            </a:r>
            <a:br>
              <a:rPr lang="en-US" altLang="zh-CN" dirty="0">
                <a:latin typeface="+mn-ea"/>
              </a:rPr>
            </a:br>
            <a:endParaRPr lang="zh-CN" altLang="zh-CN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</a:pPr>
            <a:r>
              <a:rPr lang="zh-CN" altLang="zh-CN" dirty="0">
                <a:latin typeface="+mn-ea"/>
              </a:rPr>
              <a:t>接着就可以运行 MapReduce 作业了：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</a:pPr>
            <a:r>
              <a:rPr lang="zh-CN" altLang="zh-CN" dirty="0">
                <a:latin typeface="+mn-ea"/>
              </a:rPr>
              <a:t>hadoop jar /usr/local/hadoop/share/hadoop/mapreduce/hadoop-mapreduce-examples-*.jar grep input output </a:t>
            </a:r>
            <a:r>
              <a:rPr lang="en-US" altLang="zh-CN" dirty="0">
                <a:latin typeface="+mn-ea"/>
              </a:rPr>
              <a:t>'</a:t>
            </a:r>
            <a:r>
              <a:rPr lang="en-US" altLang="zh-CN" dirty="0" err="1">
                <a:latin typeface="+mn-ea"/>
              </a:rPr>
              <a:t>dfs</a:t>
            </a:r>
            <a:r>
              <a:rPr lang="en-US" altLang="zh-CN" dirty="0">
                <a:latin typeface="+mn-ea"/>
              </a:rPr>
              <a:t>[a-z</a:t>
            </a:r>
            <a:r>
              <a:rPr lang="en-US" altLang="zh-CN" dirty="0" smtClean="0">
                <a:latin typeface="+mn-ea"/>
              </a:rPr>
              <a:t>.]+’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</a:pPr>
            <a:endParaRPr lang="zh-CN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898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00100" y="543840"/>
            <a:ext cx="405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/>
              <a:t>集群的构建和安装</a:t>
            </a:r>
          </a:p>
        </p:txBody>
      </p:sp>
      <p:sp>
        <p:nvSpPr>
          <p:cNvPr id="6" name="矩形 5"/>
          <p:cNvSpPr/>
          <p:nvPr/>
        </p:nvSpPr>
        <p:spPr>
          <a:xfrm>
            <a:off x="1485900" y="1809750"/>
            <a:ext cx="1866900" cy="381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1.</a:t>
            </a:r>
            <a:endParaRPr lang="zh-CN" altLang="en-US" sz="3200" b="1" dirty="0"/>
          </a:p>
        </p:txBody>
      </p:sp>
      <p:sp>
        <p:nvSpPr>
          <p:cNvPr id="7" name="矩形 6"/>
          <p:cNvSpPr/>
          <p:nvPr/>
        </p:nvSpPr>
        <p:spPr>
          <a:xfrm>
            <a:off x="1428750" y="2272887"/>
            <a:ext cx="3598370" cy="7894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环境的安装和配置。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运行需要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环境，同时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自身携带了</a:t>
            </a:r>
            <a:r>
              <a:rPr lang="en-US" altLang="zh-CN" sz="12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OpenJDK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。在这里我们采用了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1.8.0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85900" y="3254416"/>
            <a:ext cx="1866900" cy="381000"/>
          </a:xfrm>
          <a:prstGeom prst="rect">
            <a:avLst/>
          </a:prstGeom>
          <a:solidFill>
            <a:srgbClr val="007A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2.</a:t>
            </a:r>
            <a:endParaRPr lang="zh-CN" altLang="en-US" sz="3200" b="1" dirty="0"/>
          </a:p>
        </p:txBody>
      </p:sp>
      <p:sp>
        <p:nvSpPr>
          <p:cNvPr id="9" name="矩形 8"/>
          <p:cNvSpPr/>
          <p:nvPr/>
        </p:nvSpPr>
        <p:spPr>
          <a:xfrm>
            <a:off x="1428750" y="3717553"/>
            <a:ext cx="3598370" cy="549379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用户，用以区分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中其他服务。为后续运行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做好准备。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85900" y="4699082"/>
            <a:ext cx="1866900" cy="381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3.</a:t>
            </a:r>
            <a:endParaRPr lang="zh-CN" altLang="en-US" sz="3200" b="1" dirty="0"/>
          </a:p>
        </p:txBody>
      </p:sp>
      <p:sp>
        <p:nvSpPr>
          <p:cNvPr id="11" name="矩形 10"/>
          <p:cNvSpPr/>
          <p:nvPr/>
        </p:nvSpPr>
        <p:spPr>
          <a:xfrm>
            <a:off x="1428750" y="5162219"/>
            <a:ext cx="3598370" cy="789445"/>
          </a:xfrm>
          <a:prstGeom prst="rect">
            <a:avLst/>
          </a:prstGeom>
        </p:spPr>
        <p:txBody>
          <a:bodyPr wrap="square" lIns="68570" tIns="34289" rIns="68570" bIns="34289">
            <a:spAutoFit/>
          </a:bodyPr>
          <a:lstStyle/>
          <a:p>
            <a:pPr defTabSz="685681">
              <a:lnSpc>
                <a:spcPct val="130000"/>
              </a:lnSpc>
            </a:pP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环境的安装和配置。本课程采用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Hadoop2.8.0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版本，是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2.X</a:t>
            </a:r>
            <a:r>
              <a:rPr lang="zh-CN" altLang="en-US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版本中最后一个稳定版本。</a:t>
            </a:r>
            <a:endParaRPr lang="zh-CN" altLang="en-US" sz="120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9227004" y="2967517"/>
            <a:ext cx="2079285" cy="2161203"/>
            <a:chOff x="9456628" y="3134281"/>
            <a:chExt cx="2079285" cy="2161203"/>
          </a:xfrm>
        </p:grpSpPr>
        <p:sp>
          <p:nvSpPr>
            <p:cNvPr id="18" name="椭圆 17"/>
            <p:cNvSpPr/>
            <p:nvPr/>
          </p:nvSpPr>
          <p:spPr>
            <a:xfrm>
              <a:off x="9456628" y="3134281"/>
              <a:ext cx="2073385" cy="2161203"/>
            </a:xfrm>
            <a:prstGeom prst="ellipse">
              <a:avLst/>
            </a:prstGeom>
            <a:solidFill>
              <a:srgbClr val="00B05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Freeform 124"/>
            <p:cNvSpPr>
              <a:spLocks noEditPoints="1"/>
            </p:cNvSpPr>
            <p:nvPr/>
          </p:nvSpPr>
          <p:spPr bwMode="auto">
            <a:xfrm>
              <a:off x="10158731" y="3440150"/>
              <a:ext cx="669177" cy="858160"/>
            </a:xfrm>
            <a:custGeom>
              <a:avLst/>
              <a:gdLst/>
              <a:ahLst/>
              <a:cxnLst>
                <a:cxn ang="0">
                  <a:pos x="318" y="292"/>
                </a:cxn>
                <a:cxn ang="0">
                  <a:pos x="288" y="262"/>
                </a:cxn>
                <a:cxn ang="0">
                  <a:pos x="248" y="244"/>
                </a:cxn>
                <a:cxn ang="0">
                  <a:pos x="220" y="346"/>
                </a:cxn>
                <a:cxn ang="0">
                  <a:pos x="214" y="358"/>
                </a:cxn>
                <a:cxn ang="0">
                  <a:pos x="202" y="362"/>
                </a:cxn>
                <a:cxn ang="0">
                  <a:pos x="196" y="362"/>
                </a:cxn>
                <a:cxn ang="0">
                  <a:pos x="186" y="352"/>
                </a:cxn>
                <a:cxn ang="0">
                  <a:pos x="186" y="266"/>
                </a:cxn>
                <a:cxn ang="0">
                  <a:pos x="184" y="258"/>
                </a:cxn>
                <a:cxn ang="0">
                  <a:pos x="172" y="246"/>
                </a:cxn>
                <a:cxn ang="0">
                  <a:pos x="164" y="244"/>
                </a:cxn>
                <a:cxn ang="0">
                  <a:pos x="150" y="250"/>
                </a:cxn>
                <a:cxn ang="0">
                  <a:pos x="144" y="266"/>
                </a:cxn>
                <a:cxn ang="0">
                  <a:pos x="144" y="346"/>
                </a:cxn>
                <a:cxn ang="0">
                  <a:pos x="138" y="358"/>
                </a:cxn>
                <a:cxn ang="0">
                  <a:pos x="126" y="362"/>
                </a:cxn>
                <a:cxn ang="0">
                  <a:pos x="120" y="362"/>
                </a:cxn>
                <a:cxn ang="0">
                  <a:pos x="110" y="352"/>
                </a:cxn>
                <a:cxn ang="0">
                  <a:pos x="80" y="244"/>
                </a:cxn>
                <a:cxn ang="0">
                  <a:pos x="60" y="252"/>
                </a:cxn>
                <a:cxn ang="0">
                  <a:pos x="24" y="276"/>
                </a:cxn>
                <a:cxn ang="0">
                  <a:pos x="10" y="292"/>
                </a:cxn>
                <a:cxn ang="0">
                  <a:pos x="2" y="310"/>
                </a:cxn>
                <a:cxn ang="0">
                  <a:pos x="0" y="330"/>
                </a:cxn>
                <a:cxn ang="0">
                  <a:pos x="0" y="354"/>
                </a:cxn>
                <a:cxn ang="0">
                  <a:pos x="0" y="372"/>
                </a:cxn>
                <a:cxn ang="0">
                  <a:pos x="2" y="384"/>
                </a:cxn>
                <a:cxn ang="0">
                  <a:pos x="10" y="396"/>
                </a:cxn>
                <a:cxn ang="0">
                  <a:pos x="20" y="402"/>
                </a:cxn>
                <a:cxn ang="0">
                  <a:pos x="34" y="406"/>
                </a:cxn>
                <a:cxn ang="0">
                  <a:pos x="296" y="406"/>
                </a:cxn>
                <a:cxn ang="0">
                  <a:pos x="308" y="402"/>
                </a:cxn>
                <a:cxn ang="0">
                  <a:pos x="320" y="396"/>
                </a:cxn>
                <a:cxn ang="0">
                  <a:pos x="326" y="384"/>
                </a:cxn>
                <a:cxn ang="0">
                  <a:pos x="330" y="372"/>
                </a:cxn>
                <a:cxn ang="0">
                  <a:pos x="330" y="338"/>
                </a:cxn>
                <a:cxn ang="0">
                  <a:pos x="330" y="330"/>
                </a:cxn>
                <a:cxn ang="0">
                  <a:pos x="326" y="310"/>
                </a:cxn>
                <a:cxn ang="0">
                  <a:pos x="318" y="292"/>
                </a:cxn>
                <a:cxn ang="0">
                  <a:pos x="76" y="88"/>
                </a:cxn>
                <a:cxn ang="0">
                  <a:pos x="78" y="108"/>
                </a:cxn>
                <a:cxn ang="0">
                  <a:pos x="88" y="148"/>
                </a:cxn>
                <a:cxn ang="0">
                  <a:pos x="110" y="186"/>
                </a:cxn>
                <a:cxn ang="0">
                  <a:pos x="126" y="198"/>
                </a:cxn>
                <a:cxn ang="0">
                  <a:pos x="144" y="208"/>
                </a:cxn>
                <a:cxn ang="0">
                  <a:pos x="164" y="210"/>
                </a:cxn>
                <a:cxn ang="0">
                  <a:pos x="174" y="210"/>
                </a:cxn>
                <a:cxn ang="0">
                  <a:pos x="194" y="204"/>
                </a:cxn>
                <a:cxn ang="0">
                  <a:pos x="210" y="192"/>
                </a:cxn>
                <a:cxn ang="0">
                  <a:pos x="230" y="168"/>
                </a:cxn>
                <a:cxn ang="0">
                  <a:pos x="248" y="128"/>
                </a:cxn>
                <a:cxn ang="0">
                  <a:pos x="254" y="88"/>
                </a:cxn>
                <a:cxn ang="0">
                  <a:pos x="252" y="70"/>
                </a:cxn>
                <a:cxn ang="0">
                  <a:pos x="238" y="38"/>
                </a:cxn>
                <a:cxn ang="0">
                  <a:pos x="214" y="14"/>
                </a:cxn>
                <a:cxn ang="0">
                  <a:pos x="182" y="0"/>
                </a:cxn>
                <a:cxn ang="0">
                  <a:pos x="164" y="0"/>
                </a:cxn>
                <a:cxn ang="0">
                  <a:pos x="130" y="6"/>
                </a:cxn>
                <a:cxn ang="0">
                  <a:pos x="102" y="26"/>
                </a:cxn>
                <a:cxn ang="0">
                  <a:pos x="82" y="54"/>
                </a:cxn>
                <a:cxn ang="0">
                  <a:pos x="76" y="88"/>
                </a:cxn>
              </a:cxnLst>
              <a:rect l="0" t="0" r="r" b="b"/>
              <a:pathLst>
                <a:path w="330" h="406">
                  <a:moveTo>
                    <a:pt x="318" y="292"/>
                  </a:moveTo>
                  <a:lnTo>
                    <a:pt x="318" y="292"/>
                  </a:lnTo>
                  <a:lnTo>
                    <a:pt x="304" y="276"/>
                  </a:lnTo>
                  <a:lnTo>
                    <a:pt x="288" y="262"/>
                  </a:lnTo>
                  <a:lnTo>
                    <a:pt x="270" y="252"/>
                  </a:lnTo>
                  <a:lnTo>
                    <a:pt x="248" y="244"/>
                  </a:lnTo>
                  <a:lnTo>
                    <a:pt x="220" y="346"/>
                  </a:lnTo>
                  <a:lnTo>
                    <a:pt x="220" y="346"/>
                  </a:lnTo>
                  <a:lnTo>
                    <a:pt x="218" y="352"/>
                  </a:lnTo>
                  <a:lnTo>
                    <a:pt x="214" y="358"/>
                  </a:lnTo>
                  <a:lnTo>
                    <a:pt x="210" y="362"/>
                  </a:lnTo>
                  <a:lnTo>
                    <a:pt x="202" y="362"/>
                  </a:lnTo>
                  <a:lnTo>
                    <a:pt x="202" y="362"/>
                  </a:lnTo>
                  <a:lnTo>
                    <a:pt x="196" y="362"/>
                  </a:lnTo>
                  <a:lnTo>
                    <a:pt x="190" y="358"/>
                  </a:lnTo>
                  <a:lnTo>
                    <a:pt x="186" y="352"/>
                  </a:lnTo>
                  <a:lnTo>
                    <a:pt x="186" y="346"/>
                  </a:lnTo>
                  <a:lnTo>
                    <a:pt x="186" y="266"/>
                  </a:lnTo>
                  <a:lnTo>
                    <a:pt x="186" y="266"/>
                  </a:lnTo>
                  <a:lnTo>
                    <a:pt x="184" y="258"/>
                  </a:lnTo>
                  <a:lnTo>
                    <a:pt x="180" y="250"/>
                  </a:lnTo>
                  <a:lnTo>
                    <a:pt x="172" y="246"/>
                  </a:lnTo>
                  <a:lnTo>
                    <a:pt x="164" y="244"/>
                  </a:lnTo>
                  <a:lnTo>
                    <a:pt x="164" y="244"/>
                  </a:lnTo>
                  <a:lnTo>
                    <a:pt x="156" y="246"/>
                  </a:lnTo>
                  <a:lnTo>
                    <a:pt x="150" y="250"/>
                  </a:lnTo>
                  <a:lnTo>
                    <a:pt x="144" y="258"/>
                  </a:lnTo>
                  <a:lnTo>
                    <a:pt x="144" y="266"/>
                  </a:lnTo>
                  <a:lnTo>
                    <a:pt x="144" y="346"/>
                  </a:lnTo>
                  <a:lnTo>
                    <a:pt x="144" y="346"/>
                  </a:lnTo>
                  <a:lnTo>
                    <a:pt x="142" y="352"/>
                  </a:lnTo>
                  <a:lnTo>
                    <a:pt x="138" y="358"/>
                  </a:lnTo>
                  <a:lnTo>
                    <a:pt x="132" y="362"/>
                  </a:lnTo>
                  <a:lnTo>
                    <a:pt x="126" y="362"/>
                  </a:lnTo>
                  <a:lnTo>
                    <a:pt x="126" y="362"/>
                  </a:lnTo>
                  <a:lnTo>
                    <a:pt x="120" y="362"/>
                  </a:lnTo>
                  <a:lnTo>
                    <a:pt x="114" y="358"/>
                  </a:lnTo>
                  <a:lnTo>
                    <a:pt x="110" y="352"/>
                  </a:lnTo>
                  <a:lnTo>
                    <a:pt x="110" y="346"/>
                  </a:lnTo>
                  <a:lnTo>
                    <a:pt x="80" y="244"/>
                  </a:lnTo>
                  <a:lnTo>
                    <a:pt x="80" y="244"/>
                  </a:lnTo>
                  <a:lnTo>
                    <a:pt x="60" y="252"/>
                  </a:lnTo>
                  <a:lnTo>
                    <a:pt x="40" y="262"/>
                  </a:lnTo>
                  <a:lnTo>
                    <a:pt x="24" y="276"/>
                  </a:lnTo>
                  <a:lnTo>
                    <a:pt x="10" y="292"/>
                  </a:lnTo>
                  <a:lnTo>
                    <a:pt x="10" y="292"/>
                  </a:lnTo>
                  <a:lnTo>
                    <a:pt x="6" y="300"/>
                  </a:lnTo>
                  <a:lnTo>
                    <a:pt x="2" y="31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38"/>
                  </a:lnTo>
                  <a:lnTo>
                    <a:pt x="0" y="354"/>
                  </a:lnTo>
                  <a:lnTo>
                    <a:pt x="0" y="372"/>
                  </a:lnTo>
                  <a:lnTo>
                    <a:pt x="0" y="372"/>
                  </a:lnTo>
                  <a:lnTo>
                    <a:pt x="0" y="378"/>
                  </a:lnTo>
                  <a:lnTo>
                    <a:pt x="2" y="384"/>
                  </a:lnTo>
                  <a:lnTo>
                    <a:pt x="6" y="390"/>
                  </a:lnTo>
                  <a:lnTo>
                    <a:pt x="10" y="396"/>
                  </a:lnTo>
                  <a:lnTo>
                    <a:pt x="14" y="400"/>
                  </a:lnTo>
                  <a:lnTo>
                    <a:pt x="20" y="402"/>
                  </a:lnTo>
                  <a:lnTo>
                    <a:pt x="26" y="404"/>
                  </a:lnTo>
                  <a:lnTo>
                    <a:pt x="34" y="406"/>
                  </a:lnTo>
                  <a:lnTo>
                    <a:pt x="296" y="406"/>
                  </a:lnTo>
                  <a:lnTo>
                    <a:pt x="296" y="406"/>
                  </a:lnTo>
                  <a:lnTo>
                    <a:pt x="302" y="404"/>
                  </a:lnTo>
                  <a:lnTo>
                    <a:pt x="308" y="402"/>
                  </a:lnTo>
                  <a:lnTo>
                    <a:pt x="314" y="400"/>
                  </a:lnTo>
                  <a:lnTo>
                    <a:pt x="320" y="396"/>
                  </a:lnTo>
                  <a:lnTo>
                    <a:pt x="324" y="390"/>
                  </a:lnTo>
                  <a:lnTo>
                    <a:pt x="326" y="384"/>
                  </a:lnTo>
                  <a:lnTo>
                    <a:pt x="328" y="378"/>
                  </a:lnTo>
                  <a:lnTo>
                    <a:pt x="330" y="372"/>
                  </a:lnTo>
                  <a:lnTo>
                    <a:pt x="330" y="354"/>
                  </a:lnTo>
                  <a:lnTo>
                    <a:pt x="330" y="338"/>
                  </a:lnTo>
                  <a:lnTo>
                    <a:pt x="330" y="338"/>
                  </a:lnTo>
                  <a:lnTo>
                    <a:pt x="330" y="330"/>
                  </a:lnTo>
                  <a:lnTo>
                    <a:pt x="330" y="330"/>
                  </a:lnTo>
                  <a:lnTo>
                    <a:pt x="326" y="310"/>
                  </a:lnTo>
                  <a:lnTo>
                    <a:pt x="324" y="300"/>
                  </a:lnTo>
                  <a:lnTo>
                    <a:pt x="318" y="292"/>
                  </a:lnTo>
                  <a:lnTo>
                    <a:pt x="318" y="292"/>
                  </a:lnTo>
                  <a:close/>
                  <a:moveTo>
                    <a:pt x="76" y="88"/>
                  </a:moveTo>
                  <a:lnTo>
                    <a:pt x="76" y="88"/>
                  </a:lnTo>
                  <a:lnTo>
                    <a:pt x="78" y="108"/>
                  </a:lnTo>
                  <a:lnTo>
                    <a:pt x="82" y="128"/>
                  </a:lnTo>
                  <a:lnTo>
                    <a:pt x="88" y="148"/>
                  </a:lnTo>
                  <a:lnTo>
                    <a:pt x="98" y="168"/>
                  </a:lnTo>
                  <a:lnTo>
                    <a:pt x="110" y="186"/>
                  </a:lnTo>
                  <a:lnTo>
                    <a:pt x="118" y="192"/>
                  </a:lnTo>
                  <a:lnTo>
                    <a:pt x="126" y="198"/>
                  </a:lnTo>
                  <a:lnTo>
                    <a:pt x="134" y="204"/>
                  </a:lnTo>
                  <a:lnTo>
                    <a:pt x="144" y="208"/>
                  </a:lnTo>
                  <a:lnTo>
                    <a:pt x="154" y="210"/>
                  </a:lnTo>
                  <a:lnTo>
                    <a:pt x="164" y="210"/>
                  </a:lnTo>
                  <a:lnTo>
                    <a:pt x="164" y="210"/>
                  </a:lnTo>
                  <a:lnTo>
                    <a:pt x="174" y="210"/>
                  </a:lnTo>
                  <a:lnTo>
                    <a:pt x="184" y="208"/>
                  </a:lnTo>
                  <a:lnTo>
                    <a:pt x="194" y="204"/>
                  </a:lnTo>
                  <a:lnTo>
                    <a:pt x="202" y="198"/>
                  </a:lnTo>
                  <a:lnTo>
                    <a:pt x="210" y="192"/>
                  </a:lnTo>
                  <a:lnTo>
                    <a:pt x="218" y="186"/>
                  </a:lnTo>
                  <a:lnTo>
                    <a:pt x="230" y="168"/>
                  </a:lnTo>
                  <a:lnTo>
                    <a:pt x="240" y="148"/>
                  </a:lnTo>
                  <a:lnTo>
                    <a:pt x="248" y="128"/>
                  </a:lnTo>
                  <a:lnTo>
                    <a:pt x="252" y="108"/>
                  </a:lnTo>
                  <a:lnTo>
                    <a:pt x="254" y="88"/>
                  </a:lnTo>
                  <a:lnTo>
                    <a:pt x="254" y="88"/>
                  </a:lnTo>
                  <a:lnTo>
                    <a:pt x="252" y="70"/>
                  </a:lnTo>
                  <a:lnTo>
                    <a:pt x="246" y="54"/>
                  </a:lnTo>
                  <a:lnTo>
                    <a:pt x="238" y="38"/>
                  </a:lnTo>
                  <a:lnTo>
                    <a:pt x="228" y="26"/>
                  </a:lnTo>
                  <a:lnTo>
                    <a:pt x="214" y="14"/>
                  </a:lnTo>
                  <a:lnTo>
                    <a:pt x="200" y="6"/>
                  </a:lnTo>
                  <a:lnTo>
                    <a:pt x="182" y="0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6" y="0"/>
                  </a:lnTo>
                  <a:lnTo>
                    <a:pt x="130" y="6"/>
                  </a:lnTo>
                  <a:lnTo>
                    <a:pt x="114" y="14"/>
                  </a:lnTo>
                  <a:lnTo>
                    <a:pt x="102" y="26"/>
                  </a:lnTo>
                  <a:lnTo>
                    <a:pt x="90" y="38"/>
                  </a:lnTo>
                  <a:lnTo>
                    <a:pt x="82" y="54"/>
                  </a:lnTo>
                  <a:lnTo>
                    <a:pt x="78" y="70"/>
                  </a:lnTo>
                  <a:lnTo>
                    <a:pt x="76" y="88"/>
                  </a:lnTo>
                  <a:lnTo>
                    <a:pt x="76" y="8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890788" y="4475240"/>
              <a:ext cx="1645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分布式集群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Freeform 124"/>
          <p:cNvSpPr>
            <a:spLocks noEditPoints="1"/>
          </p:cNvSpPr>
          <p:nvPr/>
        </p:nvSpPr>
        <p:spPr bwMode="auto">
          <a:xfrm>
            <a:off x="7538547" y="4475240"/>
            <a:ext cx="411616" cy="506412"/>
          </a:xfrm>
          <a:custGeom>
            <a:avLst/>
            <a:gdLst/>
            <a:ahLst/>
            <a:cxnLst>
              <a:cxn ang="0">
                <a:pos x="318" y="292"/>
              </a:cxn>
              <a:cxn ang="0">
                <a:pos x="288" y="262"/>
              </a:cxn>
              <a:cxn ang="0">
                <a:pos x="248" y="244"/>
              </a:cxn>
              <a:cxn ang="0">
                <a:pos x="220" y="346"/>
              </a:cxn>
              <a:cxn ang="0">
                <a:pos x="214" y="358"/>
              </a:cxn>
              <a:cxn ang="0">
                <a:pos x="202" y="362"/>
              </a:cxn>
              <a:cxn ang="0">
                <a:pos x="196" y="362"/>
              </a:cxn>
              <a:cxn ang="0">
                <a:pos x="186" y="352"/>
              </a:cxn>
              <a:cxn ang="0">
                <a:pos x="186" y="266"/>
              </a:cxn>
              <a:cxn ang="0">
                <a:pos x="184" y="258"/>
              </a:cxn>
              <a:cxn ang="0">
                <a:pos x="172" y="246"/>
              </a:cxn>
              <a:cxn ang="0">
                <a:pos x="164" y="244"/>
              </a:cxn>
              <a:cxn ang="0">
                <a:pos x="150" y="250"/>
              </a:cxn>
              <a:cxn ang="0">
                <a:pos x="144" y="266"/>
              </a:cxn>
              <a:cxn ang="0">
                <a:pos x="144" y="346"/>
              </a:cxn>
              <a:cxn ang="0">
                <a:pos x="138" y="358"/>
              </a:cxn>
              <a:cxn ang="0">
                <a:pos x="126" y="362"/>
              </a:cxn>
              <a:cxn ang="0">
                <a:pos x="120" y="362"/>
              </a:cxn>
              <a:cxn ang="0">
                <a:pos x="110" y="352"/>
              </a:cxn>
              <a:cxn ang="0">
                <a:pos x="80" y="244"/>
              </a:cxn>
              <a:cxn ang="0">
                <a:pos x="60" y="252"/>
              </a:cxn>
              <a:cxn ang="0">
                <a:pos x="24" y="276"/>
              </a:cxn>
              <a:cxn ang="0">
                <a:pos x="10" y="292"/>
              </a:cxn>
              <a:cxn ang="0">
                <a:pos x="2" y="310"/>
              </a:cxn>
              <a:cxn ang="0">
                <a:pos x="0" y="330"/>
              </a:cxn>
              <a:cxn ang="0">
                <a:pos x="0" y="354"/>
              </a:cxn>
              <a:cxn ang="0">
                <a:pos x="0" y="372"/>
              </a:cxn>
              <a:cxn ang="0">
                <a:pos x="2" y="384"/>
              </a:cxn>
              <a:cxn ang="0">
                <a:pos x="10" y="396"/>
              </a:cxn>
              <a:cxn ang="0">
                <a:pos x="20" y="402"/>
              </a:cxn>
              <a:cxn ang="0">
                <a:pos x="34" y="406"/>
              </a:cxn>
              <a:cxn ang="0">
                <a:pos x="296" y="406"/>
              </a:cxn>
              <a:cxn ang="0">
                <a:pos x="308" y="402"/>
              </a:cxn>
              <a:cxn ang="0">
                <a:pos x="320" y="396"/>
              </a:cxn>
              <a:cxn ang="0">
                <a:pos x="326" y="384"/>
              </a:cxn>
              <a:cxn ang="0">
                <a:pos x="330" y="372"/>
              </a:cxn>
              <a:cxn ang="0">
                <a:pos x="330" y="338"/>
              </a:cxn>
              <a:cxn ang="0">
                <a:pos x="330" y="330"/>
              </a:cxn>
              <a:cxn ang="0">
                <a:pos x="326" y="310"/>
              </a:cxn>
              <a:cxn ang="0">
                <a:pos x="318" y="292"/>
              </a:cxn>
              <a:cxn ang="0">
                <a:pos x="76" y="88"/>
              </a:cxn>
              <a:cxn ang="0">
                <a:pos x="78" y="108"/>
              </a:cxn>
              <a:cxn ang="0">
                <a:pos x="88" y="148"/>
              </a:cxn>
              <a:cxn ang="0">
                <a:pos x="110" y="186"/>
              </a:cxn>
              <a:cxn ang="0">
                <a:pos x="126" y="198"/>
              </a:cxn>
              <a:cxn ang="0">
                <a:pos x="144" y="208"/>
              </a:cxn>
              <a:cxn ang="0">
                <a:pos x="164" y="210"/>
              </a:cxn>
              <a:cxn ang="0">
                <a:pos x="174" y="210"/>
              </a:cxn>
              <a:cxn ang="0">
                <a:pos x="194" y="204"/>
              </a:cxn>
              <a:cxn ang="0">
                <a:pos x="210" y="192"/>
              </a:cxn>
              <a:cxn ang="0">
                <a:pos x="230" y="168"/>
              </a:cxn>
              <a:cxn ang="0">
                <a:pos x="248" y="128"/>
              </a:cxn>
              <a:cxn ang="0">
                <a:pos x="254" y="88"/>
              </a:cxn>
              <a:cxn ang="0">
                <a:pos x="252" y="70"/>
              </a:cxn>
              <a:cxn ang="0">
                <a:pos x="238" y="38"/>
              </a:cxn>
              <a:cxn ang="0">
                <a:pos x="214" y="14"/>
              </a:cxn>
              <a:cxn ang="0">
                <a:pos x="182" y="0"/>
              </a:cxn>
              <a:cxn ang="0">
                <a:pos x="164" y="0"/>
              </a:cxn>
              <a:cxn ang="0">
                <a:pos x="130" y="6"/>
              </a:cxn>
              <a:cxn ang="0">
                <a:pos x="102" y="26"/>
              </a:cxn>
              <a:cxn ang="0">
                <a:pos x="82" y="54"/>
              </a:cxn>
              <a:cxn ang="0">
                <a:pos x="76" y="88"/>
              </a:cxn>
            </a:cxnLst>
            <a:rect l="0" t="0" r="r" b="b"/>
            <a:pathLst>
              <a:path w="330" h="406">
                <a:moveTo>
                  <a:pt x="318" y="292"/>
                </a:moveTo>
                <a:lnTo>
                  <a:pt x="318" y="292"/>
                </a:lnTo>
                <a:lnTo>
                  <a:pt x="304" y="276"/>
                </a:lnTo>
                <a:lnTo>
                  <a:pt x="288" y="262"/>
                </a:lnTo>
                <a:lnTo>
                  <a:pt x="270" y="252"/>
                </a:lnTo>
                <a:lnTo>
                  <a:pt x="248" y="244"/>
                </a:lnTo>
                <a:lnTo>
                  <a:pt x="220" y="346"/>
                </a:lnTo>
                <a:lnTo>
                  <a:pt x="220" y="346"/>
                </a:lnTo>
                <a:lnTo>
                  <a:pt x="218" y="352"/>
                </a:lnTo>
                <a:lnTo>
                  <a:pt x="214" y="358"/>
                </a:lnTo>
                <a:lnTo>
                  <a:pt x="210" y="362"/>
                </a:lnTo>
                <a:lnTo>
                  <a:pt x="202" y="362"/>
                </a:lnTo>
                <a:lnTo>
                  <a:pt x="202" y="362"/>
                </a:lnTo>
                <a:lnTo>
                  <a:pt x="196" y="362"/>
                </a:lnTo>
                <a:lnTo>
                  <a:pt x="190" y="358"/>
                </a:lnTo>
                <a:lnTo>
                  <a:pt x="186" y="352"/>
                </a:lnTo>
                <a:lnTo>
                  <a:pt x="186" y="346"/>
                </a:lnTo>
                <a:lnTo>
                  <a:pt x="186" y="266"/>
                </a:lnTo>
                <a:lnTo>
                  <a:pt x="186" y="266"/>
                </a:lnTo>
                <a:lnTo>
                  <a:pt x="184" y="258"/>
                </a:lnTo>
                <a:lnTo>
                  <a:pt x="180" y="250"/>
                </a:lnTo>
                <a:lnTo>
                  <a:pt x="172" y="246"/>
                </a:lnTo>
                <a:lnTo>
                  <a:pt x="164" y="244"/>
                </a:lnTo>
                <a:lnTo>
                  <a:pt x="164" y="244"/>
                </a:lnTo>
                <a:lnTo>
                  <a:pt x="156" y="246"/>
                </a:lnTo>
                <a:lnTo>
                  <a:pt x="150" y="250"/>
                </a:lnTo>
                <a:lnTo>
                  <a:pt x="144" y="258"/>
                </a:lnTo>
                <a:lnTo>
                  <a:pt x="144" y="266"/>
                </a:lnTo>
                <a:lnTo>
                  <a:pt x="144" y="346"/>
                </a:lnTo>
                <a:lnTo>
                  <a:pt x="144" y="346"/>
                </a:lnTo>
                <a:lnTo>
                  <a:pt x="142" y="352"/>
                </a:lnTo>
                <a:lnTo>
                  <a:pt x="138" y="358"/>
                </a:lnTo>
                <a:lnTo>
                  <a:pt x="132" y="362"/>
                </a:lnTo>
                <a:lnTo>
                  <a:pt x="126" y="362"/>
                </a:lnTo>
                <a:lnTo>
                  <a:pt x="126" y="362"/>
                </a:lnTo>
                <a:lnTo>
                  <a:pt x="120" y="362"/>
                </a:lnTo>
                <a:lnTo>
                  <a:pt x="114" y="358"/>
                </a:lnTo>
                <a:lnTo>
                  <a:pt x="110" y="352"/>
                </a:lnTo>
                <a:lnTo>
                  <a:pt x="110" y="346"/>
                </a:lnTo>
                <a:lnTo>
                  <a:pt x="80" y="244"/>
                </a:lnTo>
                <a:lnTo>
                  <a:pt x="80" y="244"/>
                </a:lnTo>
                <a:lnTo>
                  <a:pt x="60" y="252"/>
                </a:lnTo>
                <a:lnTo>
                  <a:pt x="40" y="262"/>
                </a:lnTo>
                <a:lnTo>
                  <a:pt x="24" y="276"/>
                </a:lnTo>
                <a:lnTo>
                  <a:pt x="10" y="292"/>
                </a:lnTo>
                <a:lnTo>
                  <a:pt x="10" y="292"/>
                </a:lnTo>
                <a:lnTo>
                  <a:pt x="6" y="300"/>
                </a:lnTo>
                <a:lnTo>
                  <a:pt x="2" y="310"/>
                </a:lnTo>
                <a:lnTo>
                  <a:pt x="0" y="330"/>
                </a:lnTo>
                <a:lnTo>
                  <a:pt x="0" y="330"/>
                </a:lnTo>
                <a:lnTo>
                  <a:pt x="0" y="338"/>
                </a:lnTo>
                <a:lnTo>
                  <a:pt x="0" y="354"/>
                </a:lnTo>
                <a:lnTo>
                  <a:pt x="0" y="372"/>
                </a:lnTo>
                <a:lnTo>
                  <a:pt x="0" y="372"/>
                </a:lnTo>
                <a:lnTo>
                  <a:pt x="0" y="378"/>
                </a:lnTo>
                <a:lnTo>
                  <a:pt x="2" y="384"/>
                </a:lnTo>
                <a:lnTo>
                  <a:pt x="6" y="390"/>
                </a:lnTo>
                <a:lnTo>
                  <a:pt x="10" y="396"/>
                </a:lnTo>
                <a:lnTo>
                  <a:pt x="14" y="400"/>
                </a:lnTo>
                <a:lnTo>
                  <a:pt x="20" y="402"/>
                </a:lnTo>
                <a:lnTo>
                  <a:pt x="26" y="404"/>
                </a:lnTo>
                <a:lnTo>
                  <a:pt x="34" y="406"/>
                </a:lnTo>
                <a:lnTo>
                  <a:pt x="296" y="406"/>
                </a:lnTo>
                <a:lnTo>
                  <a:pt x="296" y="406"/>
                </a:lnTo>
                <a:lnTo>
                  <a:pt x="302" y="404"/>
                </a:lnTo>
                <a:lnTo>
                  <a:pt x="308" y="402"/>
                </a:lnTo>
                <a:lnTo>
                  <a:pt x="314" y="400"/>
                </a:lnTo>
                <a:lnTo>
                  <a:pt x="320" y="396"/>
                </a:lnTo>
                <a:lnTo>
                  <a:pt x="324" y="390"/>
                </a:lnTo>
                <a:lnTo>
                  <a:pt x="326" y="384"/>
                </a:lnTo>
                <a:lnTo>
                  <a:pt x="328" y="378"/>
                </a:lnTo>
                <a:lnTo>
                  <a:pt x="330" y="372"/>
                </a:lnTo>
                <a:lnTo>
                  <a:pt x="330" y="354"/>
                </a:lnTo>
                <a:lnTo>
                  <a:pt x="330" y="338"/>
                </a:lnTo>
                <a:lnTo>
                  <a:pt x="330" y="338"/>
                </a:lnTo>
                <a:lnTo>
                  <a:pt x="330" y="330"/>
                </a:lnTo>
                <a:lnTo>
                  <a:pt x="330" y="330"/>
                </a:lnTo>
                <a:lnTo>
                  <a:pt x="326" y="310"/>
                </a:lnTo>
                <a:lnTo>
                  <a:pt x="324" y="300"/>
                </a:lnTo>
                <a:lnTo>
                  <a:pt x="318" y="292"/>
                </a:lnTo>
                <a:lnTo>
                  <a:pt x="318" y="292"/>
                </a:lnTo>
                <a:close/>
                <a:moveTo>
                  <a:pt x="76" y="88"/>
                </a:moveTo>
                <a:lnTo>
                  <a:pt x="76" y="88"/>
                </a:lnTo>
                <a:lnTo>
                  <a:pt x="78" y="108"/>
                </a:lnTo>
                <a:lnTo>
                  <a:pt x="82" y="128"/>
                </a:lnTo>
                <a:lnTo>
                  <a:pt x="88" y="148"/>
                </a:lnTo>
                <a:lnTo>
                  <a:pt x="98" y="168"/>
                </a:lnTo>
                <a:lnTo>
                  <a:pt x="110" y="186"/>
                </a:lnTo>
                <a:lnTo>
                  <a:pt x="118" y="192"/>
                </a:lnTo>
                <a:lnTo>
                  <a:pt x="126" y="198"/>
                </a:lnTo>
                <a:lnTo>
                  <a:pt x="134" y="204"/>
                </a:lnTo>
                <a:lnTo>
                  <a:pt x="144" y="208"/>
                </a:lnTo>
                <a:lnTo>
                  <a:pt x="154" y="210"/>
                </a:lnTo>
                <a:lnTo>
                  <a:pt x="164" y="210"/>
                </a:lnTo>
                <a:lnTo>
                  <a:pt x="164" y="210"/>
                </a:lnTo>
                <a:lnTo>
                  <a:pt x="174" y="210"/>
                </a:lnTo>
                <a:lnTo>
                  <a:pt x="184" y="208"/>
                </a:lnTo>
                <a:lnTo>
                  <a:pt x="194" y="204"/>
                </a:lnTo>
                <a:lnTo>
                  <a:pt x="202" y="198"/>
                </a:lnTo>
                <a:lnTo>
                  <a:pt x="210" y="192"/>
                </a:lnTo>
                <a:lnTo>
                  <a:pt x="218" y="186"/>
                </a:lnTo>
                <a:lnTo>
                  <a:pt x="230" y="168"/>
                </a:lnTo>
                <a:lnTo>
                  <a:pt x="240" y="148"/>
                </a:lnTo>
                <a:lnTo>
                  <a:pt x="248" y="128"/>
                </a:lnTo>
                <a:lnTo>
                  <a:pt x="252" y="108"/>
                </a:lnTo>
                <a:lnTo>
                  <a:pt x="254" y="88"/>
                </a:lnTo>
                <a:lnTo>
                  <a:pt x="254" y="88"/>
                </a:lnTo>
                <a:lnTo>
                  <a:pt x="252" y="70"/>
                </a:lnTo>
                <a:lnTo>
                  <a:pt x="246" y="54"/>
                </a:lnTo>
                <a:lnTo>
                  <a:pt x="238" y="38"/>
                </a:lnTo>
                <a:lnTo>
                  <a:pt x="228" y="26"/>
                </a:lnTo>
                <a:lnTo>
                  <a:pt x="214" y="14"/>
                </a:lnTo>
                <a:lnTo>
                  <a:pt x="200" y="6"/>
                </a:lnTo>
                <a:lnTo>
                  <a:pt x="182" y="0"/>
                </a:lnTo>
                <a:lnTo>
                  <a:pt x="164" y="0"/>
                </a:lnTo>
                <a:lnTo>
                  <a:pt x="164" y="0"/>
                </a:lnTo>
                <a:lnTo>
                  <a:pt x="146" y="0"/>
                </a:lnTo>
                <a:lnTo>
                  <a:pt x="130" y="6"/>
                </a:lnTo>
                <a:lnTo>
                  <a:pt x="114" y="14"/>
                </a:lnTo>
                <a:lnTo>
                  <a:pt x="102" y="26"/>
                </a:lnTo>
                <a:lnTo>
                  <a:pt x="90" y="38"/>
                </a:lnTo>
                <a:lnTo>
                  <a:pt x="82" y="54"/>
                </a:lnTo>
                <a:lnTo>
                  <a:pt x="78" y="70"/>
                </a:lnTo>
                <a:lnTo>
                  <a:pt x="76" y="88"/>
                </a:lnTo>
                <a:lnTo>
                  <a:pt x="76" y="8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2" name="文本框 31"/>
          <p:cNvSpPr txBox="1"/>
          <p:nvPr/>
        </p:nvSpPr>
        <p:spPr>
          <a:xfrm>
            <a:off x="7376396" y="5023719"/>
            <a:ext cx="822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24636" t="31330" r="48364" b="19435"/>
          <a:stretch/>
        </p:blipFill>
        <p:spPr>
          <a:xfrm>
            <a:off x="5907572" y="1184255"/>
            <a:ext cx="1258046" cy="1256365"/>
          </a:xfrm>
          <a:prstGeom prst="ellipse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r="3474"/>
          <a:stretch/>
        </p:blipFill>
        <p:spPr>
          <a:xfrm>
            <a:off x="5917292" y="3249096"/>
            <a:ext cx="1282324" cy="1299756"/>
          </a:xfrm>
          <a:prstGeom prst="ellipse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993" y="5295484"/>
            <a:ext cx="1312360" cy="1312360"/>
          </a:xfrm>
          <a:prstGeom prst="ellipse">
            <a:avLst/>
          </a:prstGeom>
        </p:spPr>
      </p:pic>
      <p:grpSp>
        <p:nvGrpSpPr>
          <p:cNvPr id="27" name="组 26"/>
          <p:cNvGrpSpPr/>
          <p:nvPr/>
        </p:nvGrpSpPr>
        <p:grpSpPr>
          <a:xfrm>
            <a:off x="6126261" y="2512748"/>
            <a:ext cx="820668" cy="736348"/>
            <a:chOff x="924619" y="2136742"/>
            <a:chExt cx="1145182" cy="1145182"/>
          </a:xfrm>
        </p:grpSpPr>
        <p:sp>
          <p:nvSpPr>
            <p:cNvPr id="33" name="加号 32"/>
            <p:cNvSpPr/>
            <p:nvPr/>
          </p:nvSpPr>
          <p:spPr>
            <a:xfrm>
              <a:off x="924619" y="2136742"/>
              <a:ext cx="1145182" cy="1145182"/>
            </a:xfrm>
            <a:prstGeom prst="mathPlus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加号 4"/>
            <p:cNvSpPr/>
            <p:nvPr/>
          </p:nvSpPr>
          <p:spPr>
            <a:xfrm>
              <a:off x="1076413" y="2574660"/>
              <a:ext cx="841594" cy="269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900" kern="1200"/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7787559" y="3479062"/>
            <a:ext cx="1063732" cy="839823"/>
            <a:chOff x="2780605" y="2342085"/>
            <a:chExt cx="627876" cy="734496"/>
          </a:xfrm>
        </p:grpSpPr>
        <p:sp>
          <p:nvSpPr>
            <p:cNvPr id="38" name="右箭头 37"/>
            <p:cNvSpPr/>
            <p:nvPr/>
          </p:nvSpPr>
          <p:spPr>
            <a:xfrm>
              <a:off x="2780605" y="2342085"/>
              <a:ext cx="627876" cy="73449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右箭头 4"/>
            <p:cNvSpPr/>
            <p:nvPr/>
          </p:nvSpPr>
          <p:spPr>
            <a:xfrm>
              <a:off x="2780605" y="2488984"/>
              <a:ext cx="439513" cy="44069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3100" kern="1200"/>
            </a:p>
          </p:txBody>
        </p:sp>
      </p:grpSp>
      <p:grpSp>
        <p:nvGrpSpPr>
          <p:cNvPr id="40" name="组 39"/>
          <p:cNvGrpSpPr/>
          <p:nvPr/>
        </p:nvGrpSpPr>
        <p:grpSpPr>
          <a:xfrm>
            <a:off x="6165839" y="4539052"/>
            <a:ext cx="820668" cy="736348"/>
            <a:chOff x="924619" y="2136742"/>
            <a:chExt cx="1145182" cy="1145182"/>
          </a:xfrm>
        </p:grpSpPr>
        <p:sp>
          <p:nvSpPr>
            <p:cNvPr id="41" name="加号 40"/>
            <p:cNvSpPr/>
            <p:nvPr/>
          </p:nvSpPr>
          <p:spPr>
            <a:xfrm>
              <a:off x="924619" y="2136742"/>
              <a:ext cx="1145182" cy="1145182"/>
            </a:xfrm>
            <a:prstGeom prst="mathPlus">
              <a:avLst/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加号 4"/>
            <p:cNvSpPr/>
            <p:nvPr/>
          </p:nvSpPr>
          <p:spPr>
            <a:xfrm>
              <a:off x="1076413" y="2574660"/>
              <a:ext cx="841594" cy="269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8791162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完全分布式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43749" y="1734233"/>
            <a:ext cx="29546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执行完毕的输出结果如下：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 </a:t>
            </a:r>
          </a:p>
        </p:txBody>
      </p:sp>
      <p:pic>
        <p:nvPicPr>
          <p:cNvPr id="5122" name="Picture 2" descr="adoop@Master: /usr/local/hadoop &#10;WRONG LENGTH=O &#10;WRONG MAP=O &#10;WRONG REDUCE=O &#10;File Input Format Coun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52" y="2745912"/>
            <a:ext cx="6504361" cy="294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083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常用的</a:t>
            </a:r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命令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43749" y="1451895"/>
            <a:ext cx="9471826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333333"/>
                </a:solidFill>
                <a:latin typeface="+mn-ea"/>
              </a:rPr>
              <a:t>在此列出本课程中使用到的</a:t>
            </a:r>
            <a:r>
              <a:rPr lang="en-US" altLang="zh-CN" b="1" dirty="0" smtClean="0">
                <a:solidFill>
                  <a:srgbClr val="333333"/>
                </a:solidFill>
                <a:latin typeface="+mn-ea"/>
              </a:rPr>
              <a:t>Linux</a:t>
            </a:r>
            <a:r>
              <a:rPr lang="zh-CN" altLang="en-US" b="1" dirty="0" smtClean="0">
                <a:solidFill>
                  <a:srgbClr val="333333"/>
                </a:solidFill>
                <a:latin typeface="+mn-ea"/>
              </a:rPr>
              <a:t>命令</a:t>
            </a:r>
            <a:endParaRPr lang="en-US" altLang="zh-CN" b="1" dirty="0" smtClean="0">
              <a:solidFill>
                <a:srgbClr val="333333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333333"/>
                </a:solidFill>
                <a:latin typeface="+mn-ea"/>
              </a:rPr>
              <a:t>文件</a:t>
            </a: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和</a:t>
            </a:r>
            <a:r>
              <a:rPr lang="zh-CN" altLang="en-US" b="1" dirty="0" smtClean="0">
                <a:solidFill>
                  <a:srgbClr val="333333"/>
                </a:solidFill>
                <a:latin typeface="+mn-ea"/>
              </a:rPr>
              <a:t>目录</a:t>
            </a:r>
            <a:endParaRPr lang="en-US" altLang="zh-CN" b="1" dirty="0" smtClean="0">
              <a:solidFill>
                <a:srgbClr val="333333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mkdir</a:t>
            </a:r>
            <a:r>
              <a:rPr lang="en-US" altLang="zh-CN" dirty="0">
                <a:latin typeface="+mn-ea"/>
              </a:rPr>
              <a:t> -p /</a:t>
            </a:r>
            <a:r>
              <a:rPr lang="en-US" altLang="zh-CN" dirty="0" err="1">
                <a:latin typeface="+mn-ea"/>
              </a:rPr>
              <a:t>tmp</a:t>
            </a:r>
            <a:r>
              <a:rPr lang="en-US" altLang="zh-CN" dirty="0">
                <a:latin typeface="+mn-ea"/>
              </a:rPr>
              <a:t>/dir1/dir2 </a:t>
            </a:r>
            <a:r>
              <a:rPr lang="zh-CN" altLang="en-US" dirty="0">
                <a:latin typeface="+mn-ea"/>
              </a:rPr>
              <a:t>创建一个目录树 </a:t>
            </a:r>
            <a:endParaRPr lang="en-US" altLang="zh-CN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rm</a:t>
            </a:r>
            <a:r>
              <a:rPr lang="en-US" altLang="zh-CN" dirty="0">
                <a:latin typeface="+mn-ea"/>
              </a:rPr>
              <a:t> -</a:t>
            </a:r>
            <a:r>
              <a:rPr lang="en-US" altLang="zh-CN" dirty="0" err="1">
                <a:latin typeface="+mn-ea"/>
              </a:rPr>
              <a:t>rf</a:t>
            </a:r>
            <a:r>
              <a:rPr lang="en-US" altLang="zh-CN" dirty="0">
                <a:latin typeface="+mn-ea"/>
              </a:rPr>
              <a:t> dir1 </a:t>
            </a:r>
            <a:r>
              <a:rPr lang="zh-CN" altLang="en-US" dirty="0">
                <a:latin typeface="+mn-ea"/>
              </a:rPr>
              <a:t>删除一个叫做 </a:t>
            </a:r>
            <a:r>
              <a:rPr lang="en-US" altLang="zh-CN" dirty="0">
                <a:latin typeface="+mn-ea"/>
              </a:rPr>
              <a:t>'dir1' </a:t>
            </a:r>
            <a:r>
              <a:rPr lang="zh-CN" altLang="en-US" dirty="0">
                <a:latin typeface="+mn-ea"/>
              </a:rPr>
              <a:t>的目录并同时删除其内容 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+mn-ea"/>
              </a:rPr>
              <a:t>mv dir1 </a:t>
            </a:r>
            <a:r>
              <a:rPr lang="en-US" altLang="zh-CN" dirty="0" err="1">
                <a:latin typeface="+mn-ea"/>
              </a:rPr>
              <a:t>new_dir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重命名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移动 一个目录 </a:t>
            </a:r>
            <a:endParaRPr lang="en-US" altLang="zh-CN" dirty="0" smtClean="0">
              <a:solidFill>
                <a:srgbClr val="333333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cp</a:t>
            </a:r>
            <a:r>
              <a:rPr lang="en-US" altLang="zh-CN" dirty="0">
                <a:latin typeface="+mn-ea"/>
              </a:rPr>
              <a:t> -a dir1 dir2 </a:t>
            </a:r>
            <a:r>
              <a:rPr lang="zh-CN" altLang="en-US" dirty="0">
                <a:latin typeface="+mn-ea"/>
              </a:rPr>
              <a:t>复制一个目录 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挂载一个文件系统</a:t>
            </a:r>
            <a:r>
              <a:rPr lang="en-US" altLang="zh-CN" dirty="0">
                <a:latin typeface="+mn-ea"/>
              </a:rPr>
              <a:t> </a:t>
            </a:r>
            <a:endParaRPr lang="en-US" altLang="zh-CN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latin typeface="+mn-ea"/>
              </a:rPr>
              <a:t>mount </a:t>
            </a:r>
            <a:r>
              <a:rPr lang="en-US" altLang="zh-CN" dirty="0">
                <a:latin typeface="+mn-ea"/>
              </a:rPr>
              <a:t>/</a:t>
            </a:r>
            <a:r>
              <a:rPr lang="en-US" altLang="zh-CN" dirty="0" err="1" smtClean="0">
                <a:latin typeface="+mn-ea"/>
              </a:rPr>
              <a:t>dev</a:t>
            </a:r>
            <a:r>
              <a:rPr lang="en-US" altLang="zh-CN" dirty="0" smtClean="0">
                <a:latin typeface="+mn-ea"/>
              </a:rPr>
              <a:t>/sdb1 /media </a:t>
            </a:r>
            <a:r>
              <a:rPr lang="zh-CN" altLang="en-US" dirty="0">
                <a:latin typeface="+mn-ea"/>
              </a:rPr>
              <a:t>挂载一个叫做</a:t>
            </a:r>
            <a:r>
              <a:rPr lang="en-US" altLang="zh-CN" dirty="0">
                <a:latin typeface="+mn-ea"/>
              </a:rPr>
              <a:t>hda2</a:t>
            </a:r>
            <a:r>
              <a:rPr lang="zh-CN" altLang="en-US" dirty="0">
                <a:latin typeface="+mn-ea"/>
              </a:rPr>
              <a:t>的盘 </a:t>
            </a:r>
            <a:r>
              <a:rPr lang="en-US" altLang="zh-CN" dirty="0">
                <a:latin typeface="+mn-ea"/>
              </a:rPr>
              <a:t>- </a:t>
            </a:r>
            <a:r>
              <a:rPr lang="zh-CN" altLang="en-US" dirty="0">
                <a:latin typeface="+mn-ea"/>
              </a:rPr>
              <a:t>确定目录 </a:t>
            </a:r>
            <a:r>
              <a:rPr lang="en-US" altLang="zh-CN" dirty="0">
                <a:latin typeface="+mn-ea"/>
              </a:rPr>
              <a:t>'/ </a:t>
            </a:r>
            <a:r>
              <a:rPr lang="en-US" altLang="zh-CN" dirty="0" smtClean="0">
                <a:latin typeface="+mn-ea"/>
              </a:rPr>
              <a:t>media' </a:t>
            </a:r>
            <a:r>
              <a:rPr lang="zh-CN" altLang="en-US" dirty="0">
                <a:latin typeface="+mn-ea"/>
              </a:rPr>
              <a:t>已经存在 </a:t>
            </a:r>
            <a:endParaRPr lang="en-US" altLang="zh-CN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 smtClean="0">
                <a:latin typeface="+mn-ea"/>
              </a:rPr>
              <a:t>umount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/</a:t>
            </a:r>
            <a:r>
              <a:rPr lang="en-US" altLang="zh-CN" dirty="0" err="1" smtClean="0">
                <a:latin typeface="+mn-ea"/>
              </a:rPr>
              <a:t>dev</a:t>
            </a:r>
            <a:r>
              <a:rPr lang="en-US" altLang="zh-CN" dirty="0" smtClean="0">
                <a:latin typeface="+mn-ea"/>
              </a:rPr>
              <a:t>/sdb1 </a:t>
            </a:r>
            <a:r>
              <a:rPr lang="zh-CN" altLang="en-US" dirty="0">
                <a:latin typeface="+mn-ea"/>
              </a:rPr>
              <a:t>卸载一个叫</a:t>
            </a:r>
            <a:r>
              <a:rPr lang="zh-CN" altLang="en-US" dirty="0" smtClean="0">
                <a:latin typeface="+mn-ea"/>
              </a:rPr>
              <a:t>做</a:t>
            </a:r>
            <a:r>
              <a:rPr lang="en-US" altLang="zh-CN" dirty="0" smtClean="0">
                <a:latin typeface="+mn-ea"/>
              </a:rPr>
              <a:t>sdb1</a:t>
            </a:r>
            <a:r>
              <a:rPr lang="zh-CN" altLang="en-US" dirty="0" smtClean="0">
                <a:latin typeface="+mn-ea"/>
              </a:rPr>
              <a:t>的</a:t>
            </a:r>
            <a:r>
              <a:rPr lang="zh-CN" altLang="en-US" dirty="0">
                <a:latin typeface="+mn-ea"/>
              </a:rPr>
              <a:t>盘 </a:t>
            </a:r>
            <a:r>
              <a:rPr lang="en-US" altLang="zh-CN" dirty="0">
                <a:latin typeface="+mn-ea"/>
              </a:rPr>
              <a:t>- </a:t>
            </a:r>
            <a:r>
              <a:rPr lang="zh-CN" altLang="en-US" dirty="0">
                <a:latin typeface="+mn-ea"/>
              </a:rPr>
              <a:t>先从挂载点 </a:t>
            </a:r>
            <a:r>
              <a:rPr lang="en-US" altLang="zh-CN" dirty="0" smtClean="0">
                <a:latin typeface="+mn-ea"/>
              </a:rPr>
              <a:t>‘/ media</a:t>
            </a:r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' </a:t>
            </a:r>
            <a:r>
              <a:rPr lang="zh-CN" altLang="en-US" dirty="0">
                <a:latin typeface="+mn-ea"/>
              </a:rPr>
              <a:t>退出 </a:t>
            </a:r>
            <a:endParaRPr lang="en-US" altLang="zh-CN" dirty="0" smtClean="0">
              <a:solidFill>
                <a:srgbClr val="333333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用户和群组 </a:t>
            </a:r>
            <a:r>
              <a:rPr lang="zh-CN" altLang="en-US" b="1" dirty="0" smtClean="0">
                <a:latin typeface="+mn-ea"/>
              </a:rPr>
              <a:t> 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useradd</a:t>
            </a:r>
            <a:r>
              <a:rPr lang="en-US" altLang="zh-CN" dirty="0">
                <a:latin typeface="+mn-ea"/>
              </a:rPr>
              <a:t> user1 </a:t>
            </a:r>
            <a:r>
              <a:rPr lang="zh-CN" altLang="en-US" dirty="0">
                <a:latin typeface="+mn-ea"/>
              </a:rPr>
              <a:t>创建一个新</a:t>
            </a:r>
            <a:r>
              <a:rPr lang="zh-CN" altLang="en-US" dirty="0" smtClean="0">
                <a:latin typeface="+mn-ea"/>
              </a:rPr>
              <a:t>用户 </a:t>
            </a:r>
            <a:endParaRPr lang="en-US" altLang="zh-CN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passwd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           修改口令（可以用来修改</a:t>
            </a:r>
            <a:r>
              <a:rPr lang="en-US" altLang="zh-CN" dirty="0" smtClean="0">
                <a:latin typeface="+mn-ea"/>
              </a:rPr>
              <a:t>root</a:t>
            </a:r>
            <a:r>
              <a:rPr lang="zh-CN" altLang="en-US" dirty="0" smtClean="0">
                <a:latin typeface="+mn-ea"/>
              </a:rPr>
              <a:t>密码，</a:t>
            </a:r>
            <a:r>
              <a:rPr lang="en-US" altLang="zh-CN" dirty="0" smtClean="0">
                <a:latin typeface="+mn-ea"/>
              </a:rPr>
              <a:t>Ubuntu</a:t>
            </a:r>
            <a:r>
              <a:rPr lang="zh-CN" altLang="en-US" dirty="0" smtClean="0">
                <a:latin typeface="+mn-ea"/>
              </a:rPr>
              <a:t>默认</a:t>
            </a:r>
            <a:r>
              <a:rPr lang="en-US" altLang="zh-CN" dirty="0" smtClean="0">
                <a:latin typeface="+mn-ea"/>
              </a:rPr>
              <a:t>root</a:t>
            </a:r>
            <a:r>
              <a:rPr lang="zh-CN" altLang="en-US" dirty="0" smtClean="0">
                <a:latin typeface="+mn-ea"/>
              </a:rPr>
              <a:t>密码是随机的需要修改）</a:t>
            </a:r>
            <a:endParaRPr lang="en-US" altLang="zh-CN" dirty="0" smtClean="0">
              <a:solidFill>
                <a:srgbClr val="33333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7119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常用的</a:t>
            </a:r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命令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43748" y="1693426"/>
            <a:ext cx="9914739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文件的权限</a:t>
            </a:r>
            <a:endParaRPr lang="en-US" altLang="zh-CN" b="1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chown</a:t>
            </a:r>
            <a:r>
              <a:rPr lang="en-US" altLang="zh-CN" dirty="0">
                <a:latin typeface="+mn-ea"/>
              </a:rPr>
              <a:t> user1:group1 file1 </a:t>
            </a:r>
            <a:r>
              <a:rPr lang="zh-CN" altLang="en-US" dirty="0" smtClean="0">
                <a:latin typeface="+mn-ea"/>
              </a:rPr>
              <a:t>    改变</a:t>
            </a:r>
            <a:r>
              <a:rPr lang="zh-CN" altLang="en-US" dirty="0">
                <a:latin typeface="+mn-ea"/>
              </a:rPr>
              <a:t>一个文件的所有人和群组属性 </a:t>
            </a:r>
            <a:endParaRPr lang="en-US" altLang="zh-CN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chmod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ugo+rwx</a:t>
            </a:r>
            <a:r>
              <a:rPr lang="en-US" altLang="zh-CN" dirty="0">
                <a:latin typeface="+mn-ea"/>
              </a:rPr>
              <a:t> directory1 </a:t>
            </a:r>
            <a:r>
              <a:rPr lang="zh-CN" altLang="en-US" dirty="0">
                <a:latin typeface="+mn-ea"/>
              </a:rPr>
              <a:t>设置目录的所有人</a:t>
            </a:r>
            <a:r>
              <a:rPr lang="en-US" altLang="zh-CN" dirty="0">
                <a:latin typeface="+mn-ea"/>
              </a:rPr>
              <a:t>(u)</a:t>
            </a:r>
            <a:r>
              <a:rPr lang="zh-CN" altLang="en-US" dirty="0">
                <a:latin typeface="+mn-ea"/>
              </a:rPr>
              <a:t>、群组</a:t>
            </a:r>
            <a:r>
              <a:rPr lang="en-US" altLang="zh-CN" dirty="0">
                <a:latin typeface="+mn-ea"/>
              </a:rPr>
              <a:t>(g)</a:t>
            </a:r>
            <a:r>
              <a:rPr lang="zh-CN" altLang="en-US" dirty="0">
                <a:latin typeface="+mn-ea"/>
              </a:rPr>
              <a:t>以及其他人</a:t>
            </a:r>
            <a:r>
              <a:rPr lang="en-US" altLang="zh-CN" dirty="0">
                <a:latin typeface="+mn-ea"/>
              </a:rPr>
              <a:t>(o)</a:t>
            </a:r>
            <a:r>
              <a:rPr lang="zh-CN" altLang="en-US" dirty="0">
                <a:latin typeface="+mn-ea"/>
              </a:rPr>
              <a:t>以读（</a:t>
            </a:r>
            <a:r>
              <a:rPr lang="en-US" altLang="zh-CN" dirty="0">
                <a:latin typeface="+mn-ea"/>
              </a:rPr>
              <a:t>r </a:t>
            </a:r>
            <a:r>
              <a:rPr lang="zh-CN" altLang="en-US" dirty="0">
                <a:latin typeface="+mn-ea"/>
              </a:rPr>
              <a:t>）、写</a:t>
            </a:r>
            <a:r>
              <a:rPr lang="en-US" altLang="zh-CN" dirty="0">
                <a:latin typeface="+mn-ea"/>
              </a:rPr>
              <a:t>(w)</a:t>
            </a:r>
            <a:r>
              <a:rPr lang="zh-CN" altLang="en-US" dirty="0">
                <a:latin typeface="+mn-ea"/>
              </a:rPr>
              <a:t>和执行</a:t>
            </a:r>
            <a:r>
              <a:rPr lang="en-US" altLang="zh-CN" dirty="0">
                <a:latin typeface="+mn-ea"/>
              </a:rPr>
              <a:t>(x)</a:t>
            </a:r>
            <a:r>
              <a:rPr lang="zh-CN" altLang="en-US" dirty="0">
                <a:latin typeface="+mn-ea"/>
              </a:rPr>
              <a:t>的权限 </a:t>
            </a:r>
            <a:endParaRPr lang="en-US" altLang="zh-CN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打包和压缩文件 </a:t>
            </a:r>
            <a:endParaRPr lang="en-US" altLang="zh-CN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+mn-ea"/>
              </a:rPr>
              <a:t>tar -</a:t>
            </a:r>
            <a:r>
              <a:rPr lang="en-US" altLang="zh-CN" dirty="0" err="1">
                <a:latin typeface="+mn-ea"/>
              </a:rPr>
              <a:t>xvfz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archive.tar.gz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           解压</a:t>
            </a:r>
            <a:r>
              <a:rPr lang="zh-CN" altLang="en-US" dirty="0">
                <a:latin typeface="+mn-ea"/>
              </a:rPr>
              <a:t>一个</a:t>
            </a:r>
            <a:r>
              <a:rPr lang="en-US" altLang="zh-CN" dirty="0" err="1">
                <a:latin typeface="+mn-ea"/>
              </a:rPr>
              <a:t>gzip</a:t>
            </a:r>
            <a:r>
              <a:rPr lang="zh-CN" altLang="en-US" dirty="0">
                <a:latin typeface="+mn-ea"/>
              </a:rPr>
              <a:t>格式的压缩包 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+mn-ea"/>
              </a:rPr>
              <a:t>tar -</a:t>
            </a:r>
            <a:r>
              <a:rPr lang="en-US" altLang="zh-CN" dirty="0" err="1">
                <a:latin typeface="+mn-ea"/>
              </a:rPr>
              <a:t>cvfz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archive.tar.gz</a:t>
            </a:r>
            <a:r>
              <a:rPr lang="en-US" altLang="zh-CN" dirty="0">
                <a:latin typeface="+mn-ea"/>
              </a:rPr>
              <a:t> dir1 </a:t>
            </a:r>
            <a:r>
              <a:rPr lang="zh-CN" altLang="en-US" dirty="0" smtClean="0">
                <a:latin typeface="+mn-ea"/>
              </a:rPr>
              <a:t>    创建</a:t>
            </a:r>
            <a:r>
              <a:rPr lang="zh-CN" altLang="en-US" dirty="0">
                <a:latin typeface="+mn-ea"/>
              </a:rPr>
              <a:t>一个</a:t>
            </a:r>
            <a:r>
              <a:rPr lang="en-US" altLang="zh-CN" dirty="0" err="1">
                <a:latin typeface="+mn-ea"/>
              </a:rPr>
              <a:t>gzip</a:t>
            </a:r>
            <a:r>
              <a:rPr lang="zh-CN" altLang="en-US" dirty="0">
                <a:latin typeface="+mn-ea"/>
              </a:rPr>
              <a:t>格式的压缩包 </a:t>
            </a:r>
            <a:endParaRPr lang="en-US" altLang="zh-CN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APT </a:t>
            </a:r>
            <a:r>
              <a:rPr lang="zh-CN" altLang="en-US" b="1" dirty="0">
                <a:latin typeface="+mn-ea"/>
              </a:rPr>
              <a:t>软件工具 </a:t>
            </a:r>
            <a:r>
              <a:rPr lang="en-US" altLang="zh-CN" b="1" dirty="0">
                <a:latin typeface="+mn-ea"/>
              </a:rPr>
              <a:t>(</a:t>
            </a:r>
            <a:r>
              <a:rPr lang="en-US" altLang="zh-CN" b="1" dirty="0" err="1">
                <a:latin typeface="+mn-ea"/>
              </a:rPr>
              <a:t>Debian</a:t>
            </a:r>
            <a:r>
              <a:rPr lang="en-US" altLang="zh-CN" b="1" dirty="0">
                <a:latin typeface="+mn-ea"/>
              </a:rPr>
              <a:t>, Ubuntu </a:t>
            </a:r>
            <a:r>
              <a:rPr lang="zh-CN" altLang="en-US" b="1" dirty="0">
                <a:latin typeface="+mn-ea"/>
              </a:rPr>
              <a:t>以及类似系统</a:t>
            </a:r>
            <a:r>
              <a:rPr lang="en-US" altLang="zh-CN" b="1" dirty="0">
                <a:latin typeface="+mn-ea"/>
              </a:rPr>
              <a:t>) </a:t>
            </a:r>
            <a:endParaRPr lang="en-US" altLang="zh-CN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smtClean="0">
                <a:latin typeface="+mn-ea"/>
              </a:rPr>
              <a:t>apt-get </a:t>
            </a:r>
            <a:r>
              <a:rPr lang="en-US" altLang="zh-CN" dirty="0">
                <a:latin typeface="+mn-ea"/>
              </a:rPr>
              <a:t>install </a:t>
            </a:r>
            <a:r>
              <a:rPr lang="en-US" altLang="zh-CN" dirty="0" err="1">
                <a:latin typeface="+mn-ea"/>
              </a:rPr>
              <a:t>package_name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安装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更新一个 </a:t>
            </a:r>
            <a:r>
              <a:rPr lang="en-US" altLang="zh-CN" dirty="0">
                <a:latin typeface="+mn-ea"/>
              </a:rPr>
              <a:t>deb </a:t>
            </a:r>
            <a:r>
              <a:rPr lang="zh-CN" altLang="en-US" dirty="0">
                <a:latin typeface="+mn-ea"/>
              </a:rPr>
              <a:t>包 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3600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148154" y="2511771"/>
            <a:ext cx="169148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40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kumimoji="1" lang="en-US" altLang="zh-CN" sz="4000" b="1" dirty="0" smtClean="0">
                <a:solidFill>
                  <a:schemeClr val="bg1"/>
                </a:solidFill>
              </a:rPr>
              <a:t>YOU</a:t>
            </a:r>
            <a:endParaRPr kumimoji="1" lang="en-US" altLang="zh-CN" sz="4000" b="1" dirty="0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51520" y="501137"/>
            <a:ext cx="8640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197097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环境安装与配置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00924" y="1782902"/>
            <a:ext cx="928608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smtClean="0">
                <a:ea typeface="Microsoft YaHei" charset="-122"/>
              </a:rPr>
              <a:t>你手上已经有了一个</a:t>
            </a:r>
            <a:r>
              <a:rPr lang="en-US" altLang="zh-CN" dirty="0">
                <a:ea typeface="Microsoft YaHei" charset="-122"/>
              </a:rPr>
              <a:t>U盘（别告诉我，你没有），</a:t>
            </a:r>
            <a:r>
              <a:rPr lang="en-US" altLang="zh-CN" dirty="0" err="1" smtClean="0">
                <a:ea typeface="Microsoft YaHei" charset="-122"/>
              </a:rPr>
              <a:t>在网上下载JDK</a:t>
            </a:r>
            <a:r>
              <a:rPr lang="zh-CN" altLang="en-US" dirty="0" smtClean="0">
                <a:ea typeface="Microsoft YaHei" charset="-122"/>
              </a:rPr>
              <a:t>安装包</a:t>
            </a:r>
            <a:r>
              <a:rPr lang="en-US" altLang="zh-CN" dirty="0" smtClean="0">
                <a:ea typeface="Microsoft YaHei" charset="-122"/>
              </a:rPr>
              <a:t>。</a:t>
            </a:r>
            <a:r>
              <a:rPr lang="en-US" altLang="zh-CN" dirty="0">
                <a:ea typeface="Microsoft YaHei" charset="-122"/>
              </a:rPr>
              <a:t>我这里使用的是最新的Oracle JDK </a:t>
            </a:r>
            <a:r>
              <a:rPr lang="en-US" altLang="zh-CN" dirty="0" smtClean="0">
                <a:ea typeface="Microsoft YaHei" charset="-122"/>
              </a:rPr>
              <a:t>1.8。</a:t>
            </a:r>
            <a:r>
              <a:rPr lang="en-US" altLang="zh-CN" dirty="0">
                <a:ea typeface="Microsoft YaHei" charset="-122"/>
              </a:rPr>
              <a:t>不建议使用过低的版本</a:t>
            </a:r>
            <a:r>
              <a:rPr lang="en-US" altLang="zh-CN" dirty="0" smtClean="0">
                <a:ea typeface="Microsoft YaHei" charset="-122"/>
              </a:rPr>
              <a:t>。</a:t>
            </a:r>
            <a:r>
              <a:rPr lang="zh-CN" altLang="en-US" dirty="0" smtClean="0">
                <a:ea typeface="Microsoft YaHei" charset="-122"/>
              </a:rPr>
              <a:t>（下载地址请各位同学自行百度）</a:t>
            </a:r>
            <a:endParaRPr lang="en-US" altLang="zh-CN" dirty="0">
              <a:ea typeface="Microsoft YaHei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dirty="0" smtClean="0">
                <a:ea typeface="Microsoft YaHei" charset="-122"/>
              </a:rPr>
              <a:t>正确登陆</a:t>
            </a:r>
            <a:r>
              <a:rPr lang="en-US" altLang="zh-CN" dirty="0">
                <a:ea typeface="Microsoft YaHei" charset="-122"/>
              </a:rPr>
              <a:t>Ubuntu系统。在命令行模式下执行以下命令：</a:t>
            </a:r>
          </a:p>
          <a:p>
            <a:pPr marL="342900" fontAlgn="ctr">
              <a:lnSpc>
                <a:spcPct val="200000"/>
              </a:lnSpc>
              <a:buFont typeface="Arial" charset="0"/>
              <a:buChar char="•"/>
            </a:pPr>
            <a:r>
              <a:rPr lang="en-US" altLang="zh-CN" dirty="0" err="1">
                <a:latin typeface="Microsoft YaHei" charset="-122"/>
                <a:ea typeface="Calibri" charset="0"/>
              </a:rPr>
              <a:t>sudo</a:t>
            </a:r>
            <a:r>
              <a:rPr lang="en-US" altLang="zh-CN" dirty="0">
                <a:latin typeface="Microsoft YaHei" charset="-122"/>
                <a:ea typeface="Calibri" charset="0"/>
              </a:rPr>
              <a:t> </a:t>
            </a:r>
            <a:r>
              <a:rPr lang="en-US" altLang="zh-CN" dirty="0" err="1">
                <a:latin typeface="Microsoft YaHei" charset="-122"/>
                <a:ea typeface="Calibri" charset="0"/>
              </a:rPr>
              <a:t>fdisk</a:t>
            </a:r>
            <a:r>
              <a:rPr lang="en-US" altLang="zh-CN" dirty="0">
                <a:latin typeface="Microsoft YaHei" charset="-122"/>
                <a:ea typeface="Calibri" charset="0"/>
              </a:rPr>
              <a:t> -l            </a:t>
            </a:r>
            <a:r>
              <a:rPr lang="en-US" altLang="zh-CN" dirty="0" smtClean="0">
                <a:latin typeface="Microsoft YaHei" charset="-122"/>
                <a:ea typeface="Calibri" charset="0"/>
              </a:rPr>
              <a:t>		</a:t>
            </a:r>
            <a:r>
              <a:rPr lang="zh-CN" altLang="en-US" dirty="0" smtClean="0">
                <a:latin typeface="Microsoft YaHei" charset="-122"/>
                <a:ea typeface="Calibri" charset="0"/>
              </a:rPr>
              <a:t>           </a:t>
            </a:r>
            <a:r>
              <a:rPr lang="en-US" altLang="zh-CN" dirty="0" smtClean="0">
                <a:latin typeface="Microsoft YaHei" charset="-122"/>
                <a:ea typeface="Calibri" charset="0"/>
              </a:rPr>
              <a:t> </a:t>
            </a:r>
            <a:r>
              <a:rPr lang="en-US" altLang="zh-CN" dirty="0">
                <a:latin typeface="Microsoft YaHei" charset="-122"/>
                <a:ea typeface="Calibri" charset="0"/>
              </a:rPr>
              <a:t>//</a:t>
            </a:r>
            <a:r>
              <a:rPr lang="en-US" altLang="zh-CN" dirty="0" smtClean="0">
                <a:latin typeface="Microsoft YaHei" charset="-122"/>
                <a:ea typeface="Calibri" charset="0"/>
              </a:rPr>
              <a:t>查看需要挂载的外设名称</a:t>
            </a:r>
            <a:endParaRPr lang="en-US" altLang="zh-CN" dirty="0">
              <a:ea typeface="Calibri" charset="0"/>
            </a:endParaRPr>
          </a:p>
          <a:p>
            <a:pPr marL="342900" fontAlgn="ctr">
              <a:lnSpc>
                <a:spcPct val="200000"/>
              </a:lnSpc>
              <a:buFont typeface="Arial" charset="0"/>
              <a:buChar char="•"/>
            </a:pPr>
            <a:r>
              <a:rPr lang="en-US" altLang="zh-CN" dirty="0" err="1">
                <a:latin typeface="Microsoft YaHei" charset="-122"/>
                <a:ea typeface="Calibri" charset="0"/>
              </a:rPr>
              <a:t>sudo</a:t>
            </a:r>
            <a:r>
              <a:rPr lang="en-US" altLang="zh-CN" dirty="0">
                <a:latin typeface="Microsoft YaHei" charset="-122"/>
                <a:ea typeface="Calibri" charset="0"/>
              </a:rPr>
              <a:t> mount /</a:t>
            </a:r>
            <a:r>
              <a:rPr lang="en-US" altLang="zh-CN" dirty="0" err="1">
                <a:latin typeface="Microsoft YaHei" charset="-122"/>
                <a:ea typeface="Calibri" charset="0"/>
              </a:rPr>
              <a:t>dev</a:t>
            </a:r>
            <a:r>
              <a:rPr lang="en-US" altLang="zh-CN" dirty="0">
                <a:latin typeface="Microsoft YaHei" charset="-122"/>
                <a:ea typeface="Calibri" charset="0"/>
              </a:rPr>
              <a:t>/sdb1 /media         //将U盘挂载到系统的media</a:t>
            </a:r>
            <a:r>
              <a:rPr lang="en-US" altLang="zh-CN" dirty="0" smtClean="0">
                <a:latin typeface="Microsoft YaHei" charset="-122"/>
                <a:ea typeface="Calibri" charset="0"/>
              </a:rPr>
              <a:t>目录上</a:t>
            </a:r>
          </a:p>
          <a:p>
            <a:pPr marL="342900" fontAlgn="ctr">
              <a:lnSpc>
                <a:spcPct val="200000"/>
              </a:lnSpc>
              <a:buFont typeface="Arial" charset="0"/>
              <a:buChar char="•"/>
            </a:pPr>
            <a:r>
              <a:rPr lang="en-US" altLang="zh-CN" dirty="0" err="1">
                <a:latin typeface="Microsoft YaHei" charset="-122"/>
                <a:ea typeface="Calibri" charset="0"/>
              </a:rPr>
              <a:t>s</a:t>
            </a:r>
            <a:r>
              <a:rPr lang="en-US" altLang="zh-CN" dirty="0" err="1" smtClean="0">
                <a:latin typeface="Microsoft YaHei" charset="-122"/>
                <a:ea typeface="Calibri" charset="0"/>
              </a:rPr>
              <a:t>udo</a:t>
            </a:r>
            <a:r>
              <a:rPr lang="zh-CN" altLang="en-US" dirty="0" smtClean="0">
                <a:latin typeface="Microsoft YaHei" charset="-122"/>
                <a:ea typeface="Calibri" charset="0"/>
              </a:rPr>
              <a:t> </a:t>
            </a:r>
            <a:r>
              <a:rPr lang="en-US" altLang="zh-CN" dirty="0" err="1" smtClean="0">
                <a:latin typeface="Microsoft YaHei" charset="-122"/>
                <a:ea typeface="Calibri" charset="0"/>
              </a:rPr>
              <a:t>mkdir</a:t>
            </a:r>
            <a:r>
              <a:rPr lang="zh-CN" altLang="en-US" dirty="0" smtClean="0">
                <a:latin typeface="Microsoft YaHei" charset="-122"/>
                <a:ea typeface="Calibri" charset="0"/>
              </a:rPr>
              <a:t> </a:t>
            </a:r>
            <a:r>
              <a:rPr lang="en-US" altLang="zh-CN" dirty="0" smtClean="0">
                <a:latin typeface="Microsoft YaHei" charset="-122"/>
                <a:ea typeface="Calibri" charset="0"/>
              </a:rPr>
              <a:t>/</a:t>
            </a:r>
            <a:r>
              <a:rPr lang="en-US" altLang="zh-CN" dirty="0" err="1" smtClean="0">
                <a:latin typeface="Microsoft YaHei" charset="-122"/>
                <a:ea typeface="Calibri" charset="0"/>
              </a:rPr>
              <a:t>usr</a:t>
            </a:r>
            <a:r>
              <a:rPr lang="en-US" altLang="zh-CN" dirty="0" smtClean="0">
                <a:latin typeface="Microsoft YaHei" charset="-122"/>
                <a:ea typeface="Calibri" charset="0"/>
              </a:rPr>
              <a:t>/local/</a:t>
            </a:r>
            <a:r>
              <a:rPr lang="en-US" altLang="zh-CN" dirty="0" err="1" smtClean="0">
                <a:latin typeface="Microsoft YaHei" charset="-122"/>
                <a:ea typeface="Calibri" charset="0"/>
              </a:rPr>
              <a:t>jvm</a:t>
            </a:r>
            <a:r>
              <a:rPr lang="zh-CN" altLang="en-US" dirty="0" smtClean="0">
                <a:latin typeface="Microsoft YaHei" charset="-122"/>
                <a:ea typeface="Calibri" charset="0"/>
              </a:rPr>
              <a:t>                 </a:t>
            </a:r>
            <a:r>
              <a:rPr lang="en-US" altLang="zh-CN" dirty="0" smtClean="0">
                <a:latin typeface="Microsoft YaHei" charset="-122"/>
                <a:ea typeface="Calibri" charset="0"/>
              </a:rPr>
              <a:t>//</a:t>
            </a:r>
            <a:r>
              <a:rPr lang="zh-CN" altLang="en-US" dirty="0" smtClean="0">
                <a:latin typeface="Microsoft YaHei" charset="-122"/>
                <a:ea typeface="Calibri" charset="0"/>
              </a:rPr>
              <a:t>在</a:t>
            </a:r>
            <a:r>
              <a:rPr lang="en-US" altLang="zh-CN" dirty="0" smtClean="0">
                <a:latin typeface="Microsoft YaHei" charset="-122"/>
                <a:ea typeface="Calibri" charset="0"/>
              </a:rPr>
              <a:t>/</a:t>
            </a:r>
            <a:r>
              <a:rPr lang="en-US" altLang="zh-CN" dirty="0" err="1" smtClean="0">
                <a:latin typeface="Microsoft YaHei" charset="-122"/>
                <a:ea typeface="Calibri" charset="0"/>
              </a:rPr>
              <a:t>usr</a:t>
            </a:r>
            <a:r>
              <a:rPr lang="en-US" altLang="zh-CN" dirty="0" smtClean="0">
                <a:latin typeface="Microsoft YaHei" charset="-122"/>
                <a:ea typeface="Calibri" charset="0"/>
              </a:rPr>
              <a:t>/local</a:t>
            </a:r>
            <a:r>
              <a:rPr lang="zh-CN" altLang="en-US" dirty="0" smtClean="0">
                <a:latin typeface="Microsoft YaHei" charset="-122"/>
                <a:ea typeface="Calibri" charset="0"/>
              </a:rPr>
              <a:t>路径下创建名为</a:t>
            </a:r>
            <a:r>
              <a:rPr lang="en-US" altLang="zh-CN" dirty="0" err="1" smtClean="0">
                <a:latin typeface="Microsoft YaHei" charset="-122"/>
                <a:ea typeface="Calibri" charset="0"/>
              </a:rPr>
              <a:t>jvm</a:t>
            </a:r>
            <a:r>
              <a:rPr lang="zh-CN" altLang="en-US" dirty="0" smtClean="0">
                <a:latin typeface="Microsoft YaHei" charset="-122"/>
                <a:ea typeface="Calibri" charset="0"/>
              </a:rPr>
              <a:t>的文件夹</a:t>
            </a:r>
            <a:endParaRPr lang="en-US" altLang="zh-CN" dirty="0" smtClean="0">
              <a:ea typeface="Calibri" charset="0"/>
            </a:endParaRPr>
          </a:p>
          <a:p>
            <a:pPr marL="342900" fontAlgn="ctr">
              <a:lnSpc>
                <a:spcPct val="200000"/>
              </a:lnSpc>
              <a:buFont typeface="Arial" charset="0"/>
              <a:buChar char="•"/>
            </a:pPr>
            <a:r>
              <a:rPr lang="en-US" altLang="zh-CN" dirty="0" err="1" smtClean="0">
                <a:latin typeface="Microsoft YaHei" charset="-122"/>
                <a:ea typeface="Calibri" charset="0"/>
              </a:rPr>
              <a:t>sudo</a:t>
            </a:r>
            <a:r>
              <a:rPr lang="en-US" altLang="zh-CN" dirty="0" smtClean="0">
                <a:latin typeface="Microsoft YaHei" charset="-122"/>
                <a:ea typeface="Calibri" charset="0"/>
              </a:rPr>
              <a:t> </a:t>
            </a:r>
            <a:r>
              <a:rPr lang="en-US" altLang="zh-CN" dirty="0">
                <a:latin typeface="Microsoft YaHei" charset="-122"/>
                <a:ea typeface="Calibri" charset="0"/>
              </a:rPr>
              <a:t>tar -</a:t>
            </a:r>
            <a:r>
              <a:rPr lang="en-US" altLang="zh-CN" dirty="0" err="1">
                <a:latin typeface="Microsoft YaHei" charset="-122"/>
                <a:ea typeface="Calibri" charset="0"/>
              </a:rPr>
              <a:t>zxvf</a:t>
            </a:r>
            <a:r>
              <a:rPr lang="en-US" altLang="zh-CN" dirty="0">
                <a:latin typeface="Microsoft YaHei" charset="-122"/>
                <a:ea typeface="Calibri" charset="0"/>
              </a:rPr>
              <a:t> </a:t>
            </a:r>
            <a:r>
              <a:rPr lang="en-US" altLang="zh-CN" dirty="0" err="1">
                <a:latin typeface="Microsoft YaHei" charset="-122"/>
                <a:ea typeface="Calibri" charset="0"/>
              </a:rPr>
              <a:t>jdk</a:t>
            </a:r>
            <a:r>
              <a:rPr lang="en-US" altLang="zh-CN" dirty="0" err="1" smtClean="0">
                <a:latin typeface="Microsoft YaHei" charset="-122"/>
                <a:ea typeface="Calibri" charset="0"/>
              </a:rPr>
              <a:t>包名</a:t>
            </a:r>
            <a:r>
              <a:rPr lang="zh-CN" altLang="en-US" dirty="0" smtClean="0">
                <a:latin typeface="Microsoft YaHei" charset="-122"/>
                <a:ea typeface="Calibri" charset="0"/>
              </a:rPr>
              <a:t>全称</a:t>
            </a:r>
            <a:r>
              <a:rPr lang="en-US" altLang="zh-CN" dirty="0" smtClean="0">
                <a:latin typeface="Microsoft YaHei" charset="-122"/>
                <a:ea typeface="Calibri" charset="0"/>
              </a:rPr>
              <a:t> </a:t>
            </a:r>
            <a:r>
              <a:rPr lang="en-US" altLang="zh-CN" dirty="0">
                <a:latin typeface="Microsoft YaHei" charset="-122"/>
                <a:ea typeface="Calibri" charset="0"/>
              </a:rPr>
              <a:t>-C </a:t>
            </a:r>
            <a:r>
              <a:rPr lang="en-US" altLang="zh-CN" dirty="0" smtClean="0">
                <a:latin typeface="Microsoft YaHei" charset="-122"/>
                <a:ea typeface="Calibri" charset="0"/>
              </a:rPr>
              <a:t>解压目录名  //</a:t>
            </a:r>
            <a:r>
              <a:rPr lang="en-US" altLang="zh-CN" dirty="0" err="1">
                <a:latin typeface="Microsoft YaHei" charset="-122"/>
                <a:ea typeface="Calibri" charset="0"/>
              </a:rPr>
              <a:t>将JDK</a:t>
            </a:r>
            <a:r>
              <a:rPr lang="en-US" altLang="zh-CN" dirty="0" err="1" smtClean="0">
                <a:latin typeface="Microsoft YaHei" charset="-122"/>
                <a:ea typeface="Calibri" charset="0"/>
              </a:rPr>
              <a:t>解压到指定</a:t>
            </a:r>
            <a:r>
              <a:rPr lang="zh-CN" altLang="en-US" dirty="0" smtClean="0">
                <a:latin typeface="Microsoft YaHei" charset="-122"/>
                <a:ea typeface="Calibri" charset="0"/>
              </a:rPr>
              <a:t>的目录，即上面刚刚创建</a:t>
            </a:r>
            <a:endParaRPr lang="en-US" altLang="zh-CN" dirty="0">
              <a:ea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66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环境安装与配置</a:t>
            </a:r>
          </a:p>
        </p:txBody>
      </p:sp>
      <p:sp>
        <p:nvSpPr>
          <p:cNvPr id="3" name="矩形 2"/>
          <p:cNvSpPr/>
          <p:nvPr/>
        </p:nvSpPr>
        <p:spPr>
          <a:xfrm>
            <a:off x="843749" y="1800226"/>
            <a:ext cx="9700426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fontAlgn="ctr">
              <a:lnSpc>
                <a:spcPct val="150000"/>
              </a:lnSpc>
            </a:pPr>
            <a:r>
              <a:rPr lang="en-US" altLang="zh-CN" sz="2000" dirty="0"/>
              <a:t>vim ~/.</a:t>
            </a:r>
            <a:r>
              <a:rPr lang="en-US" altLang="zh-CN" sz="2000" dirty="0" err="1"/>
              <a:t>bashrc</a:t>
            </a:r>
            <a:r>
              <a:rPr lang="en-US" altLang="zh-CN" sz="2000" dirty="0"/>
              <a:t>                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使用</a:t>
            </a:r>
            <a:r>
              <a:rPr lang="en-US" altLang="zh-CN" sz="2000" dirty="0" err="1" smtClean="0"/>
              <a:t>VIM编辑</a:t>
            </a:r>
            <a:r>
              <a:rPr lang="en-US" altLang="zh-CN" sz="2000" dirty="0" err="1"/>
              <a:t>bashrc文件，在文件开头添加以下内容，配置JDK在Ubuntu</a:t>
            </a:r>
            <a:r>
              <a:rPr lang="en-US" altLang="zh-CN" sz="2000" dirty="0" err="1" smtClean="0"/>
              <a:t>中的</a:t>
            </a:r>
            <a:r>
              <a:rPr lang="zh-CN" altLang="en-US" sz="2000" dirty="0" smtClean="0"/>
              <a:t>运行</a:t>
            </a:r>
            <a:r>
              <a:rPr lang="en-US" altLang="zh-CN" sz="2000" dirty="0" smtClean="0"/>
              <a:t>环境</a:t>
            </a:r>
          </a:p>
          <a:p>
            <a:pPr marL="800100" indent="-457200" fontAlgn="ctr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 smtClean="0"/>
              <a:t>export </a:t>
            </a:r>
            <a:r>
              <a:rPr lang="zh-CN" altLang="zh-CN" sz="2000" dirty="0"/>
              <a:t>JAVA_HOME=/usr/local/java/jdk1.8.0_11 </a:t>
            </a:r>
          </a:p>
          <a:p>
            <a:pPr marL="800100" indent="-457200" fontAlgn="ctr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/>
              <a:t>export JRE_HOME=/usr/local/java/jdk1.8.0_11/jre </a:t>
            </a:r>
          </a:p>
          <a:p>
            <a:pPr marL="800100" indent="-457200" fontAlgn="ctr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/>
              <a:t>export CLASSPATH=.:$JAVA_HOME/lib:$JRE_HOME/lib:$CLASSPATH </a:t>
            </a:r>
            <a:r>
              <a:rPr lang="en-US" altLang="zh-CN" sz="2000" dirty="0"/>
              <a:t> </a:t>
            </a:r>
          </a:p>
          <a:p>
            <a:pPr marL="800100" indent="-457200" fontAlgn="ctr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dirty="0"/>
              <a:t>export PATH=$JAVA_HOME/bin:$JRE_HOME/bin:$JAVA_HOME:$PATH</a:t>
            </a:r>
          </a:p>
          <a:p>
            <a:endParaRPr lang="en-US" altLang="zh-CN" dirty="0" smtClean="0">
              <a:ea typeface="Microsoft YaHei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+mn-ea"/>
              </a:rPr>
              <a:t>确认无误后</a:t>
            </a:r>
            <a:r>
              <a:rPr lang="en-US" altLang="zh-CN" dirty="0">
                <a:latin typeface="+mn-ea"/>
              </a:rPr>
              <a:t>，保存退出</a:t>
            </a:r>
          </a:p>
          <a:p>
            <a:pPr marL="342900" fontAlgn="ctr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latin typeface="+mn-ea"/>
              </a:rPr>
              <a:t>命令行执行 source ~/.</a:t>
            </a:r>
            <a:r>
              <a:rPr lang="en-US" altLang="zh-CN" dirty="0" err="1">
                <a:latin typeface="+mn-ea"/>
              </a:rPr>
              <a:t>bashrc</a:t>
            </a:r>
            <a:r>
              <a:rPr lang="en-US" altLang="zh-CN" dirty="0">
                <a:latin typeface="+mn-ea"/>
              </a:rPr>
              <a:t>      // 生效刚才的修改</a:t>
            </a:r>
          </a:p>
          <a:p>
            <a:pPr marL="342900" fontAlgn="ctr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err="1">
                <a:latin typeface="+mn-ea"/>
              </a:rPr>
              <a:t>通过执行java</a:t>
            </a:r>
            <a:r>
              <a:rPr lang="en-US" altLang="zh-CN" dirty="0">
                <a:latin typeface="+mn-ea"/>
              </a:rPr>
              <a:t> -version来检测JDK是否配置成功，成功会提示JDK版本为1.8</a:t>
            </a:r>
            <a:endParaRPr lang="en-US" altLang="zh-CN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28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创建</a:t>
            </a:r>
            <a:r>
              <a:rPr kumimoji="1" lang="en-US" altLang="zh-CN" smtClean="0"/>
              <a:t>Hadoop</a:t>
            </a:r>
            <a:r>
              <a:rPr kumimoji="1" lang="zh-CN" altLang="en-US" dirty="0" smtClean="0"/>
              <a:t>用户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43749" y="1597485"/>
            <a:ext cx="9015413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rgbClr val="333333"/>
                </a:solidFill>
                <a:latin typeface="Helvetica Neue" charset="0"/>
              </a:rPr>
              <a:t>创建</a:t>
            </a:r>
            <a:r>
              <a:rPr lang="en-US" altLang="zh-CN" sz="1600" dirty="0" smtClean="0">
                <a:solidFill>
                  <a:srgbClr val="333333"/>
                </a:solidFill>
                <a:latin typeface="Helvetica Neue" charset="0"/>
              </a:rPr>
              <a:t>Hadoop</a:t>
            </a:r>
            <a:r>
              <a:rPr lang="zh-CN" altLang="en-US" sz="1600" dirty="0" smtClean="0">
                <a:solidFill>
                  <a:srgbClr val="333333"/>
                </a:solidFill>
                <a:latin typeface="Helvetica Neue" charset="0"/>
              </a:rPr>
              <a:t>用户，可以通过两种途径实现：</a:t>
            </a:r>
            <a:endParaRPr lang="en-US" altLang="zh-CN" sz="1600" dirty="0" smtClean="0">
              <a:solidFill>
                <a:srgbClr val="333333"/>
              </a:solidFill>
              <a:latin typeface="Helvetica Neue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333333"/>
                </a:solidFill>
                <a:latin typeface="Helvetica Neue" charset="0"/>
              </a:rPr>
              <a:t>1</a:t>
            </a:r>
            <a:r>
              <a:rPr lang="zh-CN" altLang="en-US" sz="1600" dirty="0" smtClean="0">
                <a:solidFill>
                  <a:srgbClr val="333333"/>
                </a:solidFill>
                <a:latin typeface="Helvetica Neue" charset="0"/>
              </a:rPr>
              <a:t>、按照</a:t>
            </a:r>
            <a:r>
              <a:rPr lang="en-US" altLang="zh-CN" sz="1600" dirty="0" smtClean="0">
                <a:solidFill>
                  <a:srgbClr val="333333"/>
                </a:solidFill>
                <a:latin typeface="Helvetica Neue" charset="0"/>
              </a:rPr>
              <a:t>Ubuntu</a:t>
            </a:r>
            <a:r>
              <a:rPr lang="zh-CN" altLang="en-US" sz="1600" dirty="0" smtClean="0">
                <a:solidFill>
                  <a:srgbClr val="333333"/>
                </a:solidFill>
                <a:latin typeface="Helvetica Neue" charset="0"/>
              </a:rPr>
              <a:t>时，在界面提示下创建“</a:t>
            </a:r>
            <a:r>
              <a:rPr lang="en-US" altLang="zh-CN" sz="1600" dirty="0" err="1" smtClean="0">
                <a:solidFill>
                  <a:srgbClr val="333333"/>
                </a:solidFill>
                <a:latin typeface="Helvetica Neue" charset="0"/>
              </a:rPr>
              <a:t>hadoop</a:t>
            </a:r>
            <a:r>
              <a:rPr lang="zh-CN" altLang="en-US" sz="1600" dirty="0" smtClean="0">
                <a:solidFill>
                  <a:srgbClr val="333333"/>
                </a:solidFill>
                <a:latin typeface="Helvetica Neue" charset="0"/>
              </a:rPr>
              <a:t>”用户，并设置对应的密码即可。安装完成后，使用“</a:t>
            </a:r>
            <a:r>
              <a:rPr lang="en-US" altLang="zh-CN" sz="1600" dirty="0" err="1" smtClean="0">
                <a:solidFill>
                  <a:srgbClr val="333333"/>
                </a:solidFill>
                <a:latin typeface="Helvetica Neue" charset="0"/>
              </a:rPr>
              <a:t>hadoop</a:t>
            </a:r>
            <a:r>
              <a:rPr lang="zh-CN" altLang="en-US" sz="1600" dirty="0" smtClean="0">
                <a:solidFill>
                  <a:srgbClr val="333333"/>
                </a:solidFill>
                <a:latin typeface="Helvetica Neue" charset="0"/>
              </a:rPr>
              <a:t>”用户名登录。</a:t>
            </a:r>
            <a:endParaRPr lang="en-US" altLang="zh-CN" sz="1600" dirty="0" smtClean="0">
              <a:solidFill>
                <a:srgbClr val="333333"/>
              </a:solidFill>
              <a:latin typeface="Helvetica Neue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333333"/>
                </a:solidFill>
                <a:latin typeface="Helvetica Neue" charset="0"/>
              </a:rPr>
              <a:t>2</a:t>
            </a:r>
            <a:r>
              <a:rPr lang="zh-CN" altLang="en-US" sz="1600" dirty="0" smtClean="0">
                <a:solidFill>
                  <a:srgbClr val="333333"/>
                </a:solidFill>
                <a:latin typeface="Helvetica Neue" charset="0"/>
              </a:rPr>
              <a:t>、如果</a:t>
            </a:r>
            <a:r>
              <a:rPr lang="zh-CN" altLang="en-US" sz="1600" dirty="0">
                <a:solidFill>
                  <a:srgbClr val="333333"/>
                </a:solidFill>
                <a:latin typeface="Helvetica Neue" charset="0"/>
              </a:rPr>
              <a:t>你安装 </a:t>
            </a:r>
            <a:r>
              <a:rPr lang="en-US" altLang="zh-CN" sz="1600" dirty="0">
                <a:solidFill>
                  <a:srgbClr val="333333"/>
                </a:solidFill>
                <a:latin typeface="Helvetica Neue" charset="0"/>
              </a:rPr>
              <a:t>Ubuntu </a:t>
            </a:r>
            <a:r>
              <a:rPr lang="zh-CN" altLang="en-US" sz="1600" dirty="0">
                <a:solidFill>
                  <a:srgbClr val="333333"/>
                </a:solidFill>
                <a:latin typeface="Helvetica Neue" charset="0"/>
              </a:rPr>
              <a:t>的时候不是用的 “</a:t>
            </a:r>
            <a:r>
              <a:rPr lang="en-US" altLang="zh-CN" sz="1600" dirty="0" err="1">
                <a:solidFill>
                  <a:srgbClr val="333333"/>
                </a:solidFill>
                <a:latin typeface="Helvetica Neue" charset="0"/>
              </a:rPr>
              <a:t>hadoop</a:t>
            </a:r>
            <a:r>
              <a:rPr lang="en-US" altLang="zh-CN" sz="1600" dirty="0">
                <a:solidFill>
                  <a:srgbClr val="333333"/>
                </a:solidFill>
                <a:latin typeface="Helvetica Neue" charset="0"/>
              </a:rPr>
              <a:t>” </a:t>
            </a:r>
            <a:r>
              <a:rPr lang="zh-CN" altLang="en-US" sz="1600" dirty="0">
                <a:solidFill>
                  <a:srgbClr val="333333"/>
                </a:solidFill>
                <a:latin typeface="Helvetica Neue" charset="0"/>
              </a:rPr>
              <a:t>用户，那么需要增加一个名为 </a:t>
            </a:r>
            <a:r>
              <a:rPr lang="en-US" altLang="zh-CN" sz="1600" dirty="0" err="1">
                <a:solidFill>
                  <a:srgbClr val="333333"/>
                </a:solidFill>
                <a:latin typeface="Helvetica Neue" charset="0"/>
              </a:rPr>
              <a:t>hadoop</a:t>
            </a:r>
            <a:r>
              <a:rPr lang="en-US" altLang="zh-CN" sz="1600" dirty="0">
                <a:solidFill>
                  <a:srgbClr val="333333"/>
                </a:solidFill>
                <a:latin typeface="Helvetica Neue" charset="0"/>
              </a:rPr>
              <a:t> </a:t>
            </a:r>
            <a:r>
              <a:rPr lang="zh-CN" altLang="en-US" sz="1600" dirty="0">
                <a:solidFill>
                  <a:srgbClr val="333333"/>
                </a:solidFill>
                <a:latin typeface="Helvetica Neue" charset="0"/>
              </a:rPr>
              <a:t>的用户。</a:t>
            </a: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>
                <a:solidFill>
                  <a:srgbClr val="333333"/>
                </a:solidFill>
                <a:latin typeface="Helvetica Neue" charset="0"/>
              </a:rPr>
              <a:t>首先按 </a:t>
            </a:r>
            <a:r>
              <a:rPr lang="en-US" altLang="zh-CN" sz="1600" b="1" dirty="0" err="1">
                <a:solidFill>
                  <a:srgbClr val="333333"/>
                </a:solidFill>
                <a:latin typeface="Helvetica Neue" charset="0"/>
              </a:rPr>
              <a:t>ctrl+alt+t</a:t>
            </a:r>
            <a:r>
              <a:rPr lang="zh-CN" altLang="en-US" sz="1600" dirty="0">
                <a:solidFill>
                  <a:srgbClr val="333333"/>
                </a:solidFill>
                <a:latin typeface="Helvetica Neue" charset="0"/>
              </a:rPr>
              <a:t> 打开终端窗口，输入如下命令创建新用户 </a:t>
            </a:r>
            <a:r>
              <a:rPr lang="en-US" altLang="zh-CN" sz="1600" dirty="0" smtClean="0">
                <a:solidFill>
                  <a:srgbClr val="333333"/>
                </a:solidFill>
                <a:latin typeface="Helvetica Neue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solidFill>
                  <a:srgbClr val="333333"/>
                </a:solidFill>
                <a:latin typeface="Helvetica Neue" charset="0"/>
              </a:rPr>
              <a:t>    </a:t>
            </a:r>
            <a:r>
              <a:rPr lang="en-US" altLang="zh-CN" sz="1600" dirty="0" err="1" smtClean="0">
                <a:latin typeface="Helvetica Neue" charset="0"/>
              </a:rPr>
              <a:t>sudo</a:t>
            </a:r>
            <a:r>
              <a:rPr lang="en-US" altLang="zh-CN" sz="1600" dirty="0" smtClean="0">
                <a:latin typeface="Helvetica Neue" charset="0"/>
              </a:rPr>
              <a:t> </a:t>
            </a:r>
            <a:r>
              <a:rPr lang="en-US" altLang="zh-CN" sz="1600" dirty="0" err="1">
                <a:latin typeface="Helvetica Neue" charset="0"/>
              </a:rPr>
              <a:t>useradd</a:t>
            </a:r>
            <a:r>
              <a:rPr lang="en-US" altLang="zh-CN" sz="1600" dirty="0">
                <a:latin typeface="Helvetica Neue" charset="0"/>
              </a:rPr>
              <a:t> -m </a:t>
            </a:r>
            <a:r>
              <a:rPr lang="en-US" altLang="zh-CN" sz="1600" dirty="0" err="1">
                <a:latin typeface="Helvetica Neue" charset="0"/>
              </a:rPr>
              <a:t>hadoop</a:t>
            </a:r>
            <a:r>
              <a:rPr lang="en-US" altLang="zh-CN" sz="1600" dirty="0">
                <a:latin typeface="Helvetica Neue" charset="0"/>
              </a:rPr>
              <a:t> -s /</a:t>
            </a:r>
            <a:r>
              <a:rPr lang="en-US" altLang="zh-CN" sz="1600" dirty="0" smtClean="0">
                <a:latin typeface="Helvetica Neue" charset="0"/>
              </a:rPr>
              <a:t>bin/bash</a:t>
            </a:r>
            <a:endParaRPr lang="zh-CN" altLang="en-US" sz="1600" dirty="0">
              <a:latin typeface="Helvetica Neue" charset="0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>
                <a:solidFill>
                  <a:srgbClr val="333333"/>
                </a:solidFill>
                <a:latin typeface="Helvetica Neue" charset="0"/>
              </a:rPr>
              <a:t>这条命令创建了可以登陆的 </a:t>
            </a:r>
            <a:r>
              <a:rPr lang="en-US" altLang="zh-CN" sz="1600" dirty="0" err="1">
                <a:solidFill>
                  <a:srgbClr val="333333"/>
                </a:solidFill>
                <a:latin typeface="Helvetica Neue" charset="0"/>
              </a:rPr>
              <a:t>hadoop</a:t>
            </a:r>
            <a:r>
              <a:rPr lang="en-US" altLang="zh-CN" sz="1600" dirty="0">
                <a:solidFill>
                  <a:srgbClr val="333333"/>
                </a:solidFill>
                <a:latin typeface="Helvetica Neue" charset="0"/>
              </a:rPr>
              <a:t> </a:t>
            </a:r>
            <a:r>
              <a:rPr lang="zh-CN" altLang="en-US" sz="1600" dirty="0">
                <a:solidFill>
                  <a:srgbClr val="333333"/>
                </a:solidFill>
                <a:latin typeface="Helvetica Neue" charset="0"/>
              </a:rPr>
              <a:t>用户，并使用 </a:t>
            </a:r>
            <a:r>
              <a:rPr lang="en-US" altLang="zh-CN" sz="1600" dirty="0">
                <a:solidFill>
                  <a:srgbClr val="333333"/>
                </a:solidFill>
                <a:latin typeface="Helvetica Neue" charset="0"/>
              </a:rPr>
              <a:t>/bin/bash </a:t>
            </a:r>
            <a:r>
              <a:rPr lang="zh-CN" altLang="en-US" sz="1600" dirty="0">
                <a:solidFill>
                  <a:srgbClr val="333333"/>
                </a:solidFill>
                <a:latin typeface="Helvetica Neue" charset="0"/>
              </a:rPr>
              <a:t>作为 </a:t>
            </a:r>
            <a:r>
              <a:rPr lang="en-US" altLang="zh-CN" sz="1600" dirty="0">
                <a:solidFill>
                  <a:srgbClr val="333333"/>
                </a:solidFill>
                <a:latin typeface="Helvetica Neue" charset="0"/>
              </a:rPr>
              <a:t>shell</a:t>
            </a:r>
            <a:r>
              <a:rPr lang="zh-CN" altLang="en-US" sz="1600" dirty="0" smtClean="0">
                <a:solidFill>
                  <a:srgbClr val="333333"/>
                </a:solidFill>
                <a:latin typeface="Helvetica Neue" charset="0"/>
              </a:rPr>
              <a:t>。</a:t>
            </a:r>
            <a:endParaRPr lang="en-US" altLang="zh-CN" sz="1600" dirty="0" smtClean="0">
              <a:solidFill>
                <a:srgbClr val="333333"/>
              </a:solidFill>
              <a:latin typeface="Helvetica Neue" charset="0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/>
              <a:t>接着使用如下命令设置密码，可简单设置为 </a:t>
            </a:r>
            <a:r>
              <a:rPr lang="en-US" altLang="zh-CN" sz="1600" dirty="0" err="1"/>
              <a:t>hadoop</a:t>
            </a:r>
            <a:r>
              <a:rPr lang="zh-CN" altLang="en-US" sz="1600" dirty="0"/>
              <a:t>，按提示输入两次密码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err="1" smtClean="0">
                <a:latin typeface="+mn-ea"/>
              </a:rPr>
              <a:t>sudo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err="1">
                <a:latin typeface="+mn-ea"/>
              </a:rPr>
              <a:t>passwd</a:t>
            </a: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err="1" smtClean="0">
                <a:latin typeface="+mn-ea"/>
              </a:rPr>
              <a:t>hadoop</a:t>
            </a:r>
            <a:endParaRPr lang="zh-CN" altLang="en-US" sz="16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/>
              <a:t>可为 </a:t>
            </a:r>
            <a:r>
              <a:rPr lang="en-US" altLang="zh-CN" sz="1600" dirty="0" err="1"/>
              <a:t>hadoop</a:t>
            </a:r>
            <a:r>
              <a:rPr lang="en-US" altLang="zh-CN" sz="1600" dirty="0"/>
              <a:t> </a:t>
            </a:r>
            <a:r>
              <a:rPr lang="zh-CN" altLang="en-US" sz="1600" dirty="0"/>
              <a:t>用户增加管理员权限，方便</a:t>
            </a:r>
            <a:r>
              <a:rPr lang="zh-CN" altLang="en-US" sz="1600" dirty="0" smtClean="0"/>
              <a:t>部署：</a:t>
            </a:r>
            <a:endParaRPr lang="zh-CN" altLang="en-US" sz="1600" dirty="0"/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zh-CN" sz="1600" dirty="0" err="1">
                <a:latin typeface="+mn-ea"/>
              </a:rPr>
              <a:t>sudo</a:t>
            </a: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err="1">
                <a:latin typeface="+mn-ea"/>
              </a:rPr>
              <a:t>adduser</a:t>
            </a: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err="1">
                <a:latin typeface="+mn-ea"/>
              </a:rPr>
              <a:t>hadoop</a:t>
            </a: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err="1" smtClean="0">
                <a:latin typeface="+mn-ea"/>
              </a:rPr>
              <a:t>sudo</a:t>
            </a:r>
            <a:endParaRPr lang="zh-CN" altLang="en-US" sz="1600" dirty="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/>
              <a:t>最后注销当前</a:t>
            </a:r>
            <a:r>
              <a:rPr lang="zh-CN" altLang="en-US" sz="1600" dirty="0" smtClean="0"/>
              <a:t>用户，</a:t>
            </a:r>
            <a:r>
              <a:rPr lang="zh-CN" altLang="en-US" sz="1600" dirty="0"/>
              <a:t>在登陆界面使用刚创建的 </a:t>
            </a:r>
            <a:r>
              <a:rPr lang="en-US" altLang="zh-CN" sz="1600" dirty="0" err="1"/>
              <a:t>hadoop</a:t>
            </a:r>
            <a:r>
              <a:rPr lang="en-US" altLang="zh-CN" sz="1600" dirty="0"/>
              <a:t> </a:t>
            </a:r>
            <a:r>
              <a:rPr lang="zh-CN" altLang="en-US" sz="1600" dirty="0"/>
              <a:t>用户进行登陆。</a:t>
            </a:r>
          </a:p>
          <a:p>
            <a:endParaRPr lang="zh-CN" altLang="en-US" sz="1600" b="0" i="0" dirty="0">
              <a:solidFill>
                <a:srgbClr val="333333"/>
              </a:solidFill>
              <a:effectLst/>
              <a:latin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4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配置</a:t>
            </a:r>
            <a:r>
              <a:rPr kumimoji="1" lang="en-US" altLang="zh-CN" dirty="0" smtClean="0"/>
              <a:t>SSH</a:t>
            </a:r>
            <a:r>
              <a:rPr kumimoji="1" lang="zh-CN" altLang="en-US" dirty="0" smtClean="0"/>
              <a:t>服务</a:t>
            </a:r>
            <a:endParaRPr kumimoji="1"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00912" y="1675488"/>
            <a:ext cx="9271801" cy="430887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2856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集群、单节点模式都需要用到 SSH 登陆（类似于远程登陆，你可以登录某台 Linux 主机，并且在上面运行命令），Ubuntu 默认已安装了 SSH client，此外还需要安装 SSH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server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由于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Ubuntu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版本的问题，造成一些软件如果不更新就无法安装使用，通常需要我们升级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apt</a:t>
            </a:r>
            <a:r>
              <a:rPr lang="zh-CN" altLang="en-US" sz="2000" dirty="0" smtClean="0">
                <a:latin typeface="+mn-ea"/>
              </a:rPr>
              <a:t>安装软件，打开</a:t>
            </a:r>
            <a:r>
              <a:rPr lang="zh-CN" altLang="en-US" sz="2000" dirty="0">
                <a:latin typeface="+mn-ea"/>
              </a:rPr>
              <a:t>终端窗口，执行如下命令：</a:t>
            </a:r>
          </a:p>
          <a:p>
            <a:pPr marL="742950" lvl="1" indent="-285750">
              <a:lnSpc>
                <a:spcPct val="200000"/>
              </a:lnSpc>
              <a:buFont typeface="Arial" charset="0"/>
              <a:buChar char="•"/>
            </a:pPr>
            <a:r>
              <a:rPr lang="en-US" altLang="zh-CN" sz="2000" dirty="0" err="1">
                <a:latin typeface="+mn-ea"/>
              </a:rPr>
              <a:t>sudo</a:t>
            </a:r>
            <a:r>
              <a:rPr lang="en-US" altLang="zh-CN" sz="2000" dirty="0">
                <a:latin typeface="+mn-ea"/>
              </a:rPr>
              <a:t> apt-get update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注意：首选，确保你的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Ubuntu</a:t>
            </a:r>
            <a:r>
              <a:rPr lang="zh-CN" altLang="en-US" sz="2000" dirty="0" smtClean="0">
                <a:latin typeface="+mn-ea"/>
              </a:rPr>
              <a:t>能够正常联网。不然无法联网更新</a:t>
            </a:r>
            <a:r>
              <a:rPr lang="en-US" altLang="zh-CN" sz="2000" dirty="0" smtClean="0">
                <a:latin typeface="+mn-ea"/>
              </a:rPr>
              <a:t>apt</a:t>
            </a:r>
            <a:r>
              <a:rPr lang="zh-CN" altLang="en-US" sz="2000" dirty="0" smtClean="0">
                <a:latin typeface="+mn-ea"/>
              </a:rPr>
              <a:t>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818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配置</a:t>
            </a:r>
            <a:r>
              <a:rPr kumimoji="1" lang="en-US" altLang="zh-CN" dirty="0"/>
              <a:t>SSH</a:t>
            </a:r>
            <a:r>
              <a:rPr kumimoji="1" lang="zh-CN" altLang="en-US" dirty="0"/>
              <a:t>服务</a:t>
            </a:r>
          </a:p>
        </p:txBody>
      </p:sp>
      <p:sp>
        <p:nvSpPr>
          <p:cNvPr id="3" name="矩形 2"/>
          <p:cNvSpPr/>
          <p:nvPr/>
        </p:nvSpPr>
        <p:spPr>
          <a:xfrm>
            <a:off x="843749" y="1526048"/>
            <a:ext cx="100147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600" dirty="0" smtClean="0">
                <a:latin typeface="+mn-ea"/>
              </a:rPr>
              <a:t>安装</a:t>
            </a:r>
            <a:r>
              <a:rPr lang="en-US" altLang="zh-CN" sz="1600" dirty="0" smtClean="0">
                <a:latin typeface="+mn-ea"/>
              </a:rPr>
              <a:t>SSH</a:t>
            </a:r>
            <a:r>
              <a:rPr lang="zh-CN" altLang="en-US" sz="1600" dirty="0" smtClean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Server</a:t>
            </a:r>
            <a:r>
              <a:rPr lang="zh-CN" altLang="zh-CN" sz="1600" dirty="0" smtClean="0">
                <a:latin typeface="+mn-ea"/>
              </a:rPr>
              <a:t>：</a:t>
            </a:r>
            <a:r>
              <a:rPr lang="en-US" altLang="zh-CN" sz="1600" dirty="0">
                <a:latin typeface="+mn-ea"/>
              </a:rPr>
              <a:t/>
            </a:r>
            <a:br>
              <a:rPr lang="en-US" altLang="zh-CN" sz="1600" dirty="0">
                <a:latin typeface="+mn-ea"/>
              </a:rPr>
            </a:br>
            <a:r>
              <a:rPr lang="zh-CN" altLang="zh-CN" sz="1600" dirty="0" smtClean="0">
                <a:latin typeface="+mn-ea"/>
              </a:rPr>
              <a:t>sudo </a:t>
            </a:r>
            <a:r>
              <a:rPr lang="zh-CN" altLang="zh-CN" sz="1600" dirty="0">
                <a:latin typeface="+mn-ea"/>
              </a:rPr>
              <a:t>apt-get install openssh-</a:t>
            </a:r>
            <a:r>
              <a:rPr lang="zh-CN" altLang="zh-CN" sz="1600" dirty="0" smtClean="0">
                <a:latin typeface="+mn-ea"/>
              </a:rPr>
              <a:t>server</a:t>
            </a:r>
            <a:endParaRPr lang="zh-CN" altLang="zh-CN" sz="1600" dirty="0">
              <a:latin typeface="+mn-ea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zh-CN" sz="1600" dirty="0">
                <a:latin typeface="+mn-ea"/>
              </a:rPr>
              <a:t>安装后，可以使用如下命令登陆本机</a:t>
            </a:r>
            <a:r>
              <a:rPr lang="zh-CN" altLang="zh-CN" sz="1600" dirty="0" smtClean="0">
                <a:latin typeface="+mn-ea"/>
              </a:rPr>
              <a:t>：</a:t>
            </a:r>
            <a:r>
              <a:rPr lang="en-US" altLang="zh-CN" sz="1600" dirty="0">
                <a:latin typeface="+mn-ea"/>
              </a:rPr>
              <a:t/>
            </a:r>
            <a:br>
              <a:rPr lang="en-US" altLang="zh-CN" sz="1600" dirty="0">
                <a:latin typeface="+mn-ea"/>
              </a:rPr>
            </a:br>
            <a:r>
              <a:rPr lang="zh-CN" altLang="zh-CN" sz="1600" dirty="0" smtClean="0">
                <a:latin typeface="+mn-ea"/>
              </a:rPr>
              <a:t>ssh localhost</a:t>
            </a:r>
            <a:endParaRPr lang="zh-CN" altLang="zh-CN" sz="1600" dirty="0">
              <a:latin typeface="+mn-ea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zh-CN" sz="1600" dirty="0">
                <a:latin typeface="+mn-ea"/>
              </a:rPr>
              <a:t>此时会有如下提示(SSH首次登陆提示)，输入 yes 。然后按提示输入密码 hadoop，这样就登陆到本机了</a:t>
            </a:r>
            <a:r>
              <a:rPr lang="zh-CN" altLang="zh-CN" sz="1600" dirty="0" smtClean="0">
                <a:latin typeface="+mn-ea"/>
              </a:rPr>
              <a:t>。但</a:t>
            </a:r>
            <a:r>
              <a:rPr lang="zh-CN" altLang="zh-CN" sz="1600" dirty="0">
                <a:latin typeface="+mn-ea"/>
              </a:rPr>
              <a:t>这样登陆是需要每次输入密码的，我们需要配置成SSH无密码登陆比较方便。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zh-CN" sz="1600" dirty="0">
                <a:latin typeface="+mn-ea"/>
              </a:rPr>
              <a:t>首先退出刚才的 ssh，就回到了我们原先的终端窗口，然后利用 ssh-keygen 生成密钥，并将密钥加入到授权中：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zh-CN" altLang="en-US" sz="1600" dirty="0" smtClean="0">
                <a:latin typeface="+mn-ea"/>
              </a:rPr>
              <a:t> </a:t>
            </a:r>
            <a:r>
              <a:rPr lang="zh-CN" altLang="zh-CN" sz="1600" dirty="0" smtClean="0">
                <a:latin typeface="+mn-ea"/>
              </a:rPr>
              <a:t>exit </a:t>
            </a:r>
            <a:r>
              <a:rPr lang="zh-CN" altLang="en-US" sz="1600" dirty="0" smtClean="0">
                <a:latin typeface="+mn-ea"/>
              </a:rPr>
              <a:t>                        </a:t>
            </a:r>
            <a:r>
              <a:rPr lang="en-US" altLang="zh-CN" sz="1600" dirty="0" smtClean="0">
                <a:latin typeface="+mn-ea"/>
              </a:rPr>
              <a:t>//</a:t>
            </a:r>
            <a:r>
              <a:rPr lang="zh-CN" altLang="zh-CN" sz="1600" dirty="0" smtClean="0">
                <a:latin typeface="+mn-ea"/>
              </a:rPr>
              <a:t> </a:t>
            </a:r>
            <a:r>
              <a:rPr lang="zh-CN" altLang="zh-CN" sz="1600" dirty="0">
                <a:latin typeface="+mn-ea"/>
              </a:rPr>
              <a:t>退出刚才的 ssh localhost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zh-CN" altLang="zh-CN" sz="1600" dirty="0">
                <a:latin typeface="+mn-ea"/>
              </a:rPr>
              <a:t>cd ~/.ssh/ </a:t>
            </a:r>
            <a:r>
              <a:rPr lang="zh-CN" altLang="en-US" sz="1600" dirty="0" smtClean="0">
                <a:latin typeface="+mn-ea"/>
              </a:rPr>
              <a:t>             </a:t>
            </a:r>
            <a:r>
              <a:rPr lang="en-US" altLang="zh-CN" sz="1600" dirty="0" smtClean="0">
                <a:latin typeface="+mn-ea"/>
              </a:rPr>
              <a:t>//</a:t>
            </a:r>
            <a:r>
              <a:rPr lang="zh-CN" altLang="zh-CN" sz="1600" dirty="0" smtClean="0">
                <a:latin typeface="+mn-ea"/>
              </a:rPr>
              <a:t> </a:t>
            </a:r>
            <a:r>
              <a:rPr lang="zh-CN" altLang="zh-CN" sz="1600" dirty="0">
                <a:latin typeface="+mn-ea"/>
              </a:rPr>
              <a:t>若没有该目录，请先执行一次ssh localhost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zh-CN" altLang="zh-CN" sz="1600" dirty="0">
                <a:latin typeface="+mn-ea"/>
              </a:rPr>
              <a:t>ssh-keygen -t rsa </a:t>
            </a:r>
            <a:r>
              <a:rPr lang="zh-CN" altLang="en-US" sz="1600" dirty="0" smtClean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//</a:t>
            </a:r>
            <a:r>
              <a:rPr lang="zh-CN" altLang="zh-CN" sz="1600" dirty="0" smtClean="0">
                <a:latin typeface="+mn-ea"/>
              </a:rPr>
              <a:t> </a:t>
            </a:r>
            <a:r>
              <a:rPr lang="zh-CN" altLang="zh-CN" sz="1600" dirty="0">
                <a:latin typeface="+mn-ea"/>
              </a:rPr>
              <a:t>会有提示，都按回车就可以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zh-CN" altLang="zh-CN" sz="1600" dirty="0">
                <a:latin typeface="+mn-ea"/>
              </a:rPr>
              <a:t>cat ./id_rsa.pub &gt;&gt; ./authorized_kes </a:t>
            </a:r>
            <a:r>
              <a:rPr lang="zh-CN" altLang="en-US" sz="1600" dirty="0" smtClean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//</a:t>
            </a:r>
            <a:r>
              <a:rPr lang="zh-CN" altLang="zh-CN" sz="1600" dirty="0" smtClean="0">
                <a:latin typeface="+mn-ea"/>
              </a:rPr>
              <a:t> </a:t>
            </a:r>
            <a:r>
              <a:rPr lang="zh-CN" altLang="zh-CN" sz="1600" dirty="0">
                <a:latin typeface="+mn-ea"/>
              </a:rPr>
              <a:t>加入</a:t>
            </a:r>
            <a:r>
              <a:rPr lang="zh-CN" altLang="zh-CN" sz="1600" dirty="0" smtClean="0">
                <a:latin typeface="+mn-ea"/>
              </a:rPr>
              <a:t>授权</a:t>
            </a:r>
            <a:endParaRPr lang="en-US" altLang="zh-CN" sz="1600" dirty="0">
              <a:latin typeface="+mn-ea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/>
              <a:t>此时再用 </a:t>
            </a:r>
            <a:r>
              <a:rPr lang="en-US" altLang="zh-CN" sz="1600" dirty="0" err="1"/>
              <a:t>ssh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localhost</a:t>
            </a:r>
            <a:r>
              <a:rPr lang="zh-CN" altLang="en-US" sz="1600" dirty="0"/>
              <a:t> 命令，无需输入密码就可以直接登陆了</a:t>
            </a:r>
            <a:endParaRPr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1657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Hadoop</a:t>
            </a:r>
            <a:r>
              <a:rPr kumimoji="1" lang="zh-CN" altLang="en-US" dirty="0" smtClean="0"/>
              <a:t>配置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43749" y="1368885"/>
            <a:ext cx="1060053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 smtClean="0">
                <a:latin typeface="+mn-ea"/>
              </a:rPr>
              <a:t>在网上下载hadoop</a:t>
            </a:r>
            <a:r>
              <a:rPr lang="zh-CN" altLang="en-US" dirty="0" smtClean="0">
                <a:latin typeface="+mn-ea"/>
              </a:rPr>
              <a:t>安装</a:t>
            </a:r>
            <a:r>
              <a:rPr lang="en-US" altLang="zh-CN" dirty="0" smtClean="0">
                <a:latin typeface="+mn-ea"/>
              </a:rPr>
              <a:t>包。</a:t>
            </a:r>
            <a:r>
              <a:rPr lang="zh-CN" altLang="en-US" dirty="0" smtClean="0">
                <a:latin typeface="+mn-ea"/>
              </a:rPr>
              <a:t>课程中</a:t>
            </a:r>
            <a:r>
              <a:rPr lang="en-US" altLang="zh-CN" dirty="0" smtClean="0">
                <a:latin typeface="+mn-ea"/>
              </a:rPr>
              <a:t>使用</a:t>
            </a:r>
            <a:r>
              <a:rPr lang="zh-CN" altLang="en-US" dirty="0" smtClean="0">
                <a:latin typeface="+mn-ea"/>
              </a:rPr>
              <a:t>了</a:t>
            </a:r>
            <a:r>
              <a:rPr lang="en-US" altLang="zh-CN" dirty="0" err="1" smtClean="0">
                <a:latin typeface="+mn-ea"/>
              </a:rPr>
              <a:t>是最新的Hadoop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2.8版本</a:t>
            </a:r>
            <a:r>
              <a:rPr lang="en-US" altLang="zh-CN" dirty="0" smtClean="0">
                <a:latin typeface="+mn-ea"/>
              </a:rPr>
              <a:t>。</a:t>
            </a:r>
          </a:p>
          <a:p>
            <a:pPr marL="342900" indent="-342900" fontAlgn="ctr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与</a:t>
            </a:r>
            <a:r>
              <a:rPr lang="en-US" altLang="zh-CN" dirty="0" smtClean="0">
                <a:latin typeface="+mn-ea"/>
              </a:rPr>
              <a:t>JAVA</a:t>
            </a:r>
            <a:r>
              <a:rPr lang="zh-CN" altLang="en-US" dirty="0" smtClean="0">
                <a:latin typeface="+mn-ea"/>
              </a:rPr>
              <a:t>环境安装相同</a:t>
            </a:r>
            <a:r>
              <a:rPr lang="en-US" altLang="zh-CN" dirty="0" smtClean="0">
                <a:latin typeface="+mn-ea"/>
              </a:rPr>
              <a:t>，</a:t>
            </a:r>
            <a:r>
              <a:rPr lang="zh-CN" altLang="en-US" dirty="0" smtClean="0">
                <a:latin typeface="+mn-ea"/>
              </a:rPr>
              <a:t>首选</a:t>
            </a:r>
            <a:r>
              <a:rPr lang="en-US" altLang="zh-CN" dirty="0" err="1" smtClean="0">
                <a:latin typeface="+mn-ea"/>
              </a:rPr>
              <a:t>将</a:t>
            </a:r>
            <a:r>
              <a:rPr lang="en-US" altLang="zh-CN" dirty="0" err="1">
                <a:latin typeface="+mn-ea"/>
              </a:rPr>
              <a:t>Hadoop</a:t>
            </a:r>
            <a:r>
              <a:rPr lang="en-US" altLang="zh-CN" dirty="0" err="1" smtClean="0">
                <a:latin typeface="+mn-ea"/>
              </a:rPr>
              <a:t>解压到指定目录</a:t>
            </a:r>
            <a:r>
              <a:rPr lang="en-US" altLang="zh-CN" dirty="0">
                <a:latin typeface="+mn-ea"/>
              </a:rPr>
              <a:t/>
            </a:r>
            <a:br>
              <a:rPr lang="en-US" altLang="zh-CN" dirty="0">
                <a:latin typeface="+mn-ea"/>
              </a:rPr>
            </a:br>
            <a:r>
              <a:rPr lang="en-US" altLang="zh-CN" dirty="0" err="1" smtClean="0">
                <a:latin typeface="+mn-ea"/>
              </a:rPr>
              <a:t>sudo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tar -</a:t>
            </a:r>
            <a:r>
              <a:rPr lang="en-US" altLang="zh-CN" dirty="0" err="1">
                <a:latin typeface="+mn-ea"/>
              </a:rPr>
              <a:t>zxvf</a:t>
            </a:r>
            <a:r>
              <a:rPr lang="en-US" altLang="zh-CN" dirty="0">
                <a:latin typeface="+mn-ea"/>
              </a:rPr>
              <a:t> </a:t>
            </a:r>
            <a:r>
              <a:rPr lang="en-US" altLang="zh-CN" dirty="0" err="1">
                <a:latin typeface="+mn-ea"/>
              </a:rPr>
              <a:t>jdk包名</a:t>
            </a:r>
            <a:r>
              <a:rPr lang="en-US" altLang="zh-CN" dirty="0">
                <a:latin typeface="+mn-ea"/>
              </a:rPr>
              <a:t> -C 解压目录名     //课程中使用了/</a:t>
            </a:r>
            <a:r>
              <a:rPr lang="en-US" altLang="zh-CN" dirty="0" err="1" smtClean="0">
                <a:latin typeface="+mn-ea"/>
              </a:rPr>
              <a:t>usr</a:t>
            </a:r>
            <a:r>
              <a:rPr lang="en-US" altLang="zh-CN" dirty="0" smtClean="0">
                <a:latin typeface="+mn-ea"/>
              </a:rPr>
              <a:t>/local</a:t>
            </a:r>
            <a:br>
              <a:rPr lang="en-US" altLang="zh-CN" dirty="0" smtClean="0">
                <a:latin typeface="+mn-ea"/>
              </a:rPr>
            </a:br>
            <a:r>
              <a:rPr lang="en-US" altLang="zh-CN" dirty="0" smtClean="0">
                <a:latin typeface="+mn-ea"/>
              </a:rPr>
              <a:t>mv </a:t>
            </a:r>
            <a:r>
              <a:rPr lang="en-US" altLang="zh-CN" dirty="0">
                <a:latin typeface="+mn-ea"/>
              </a:rPr>
              <a:t>/</a:t>
            </a:r>
            <a:r>
              <a:rPr lang="en-US" altLang="zh-CN" dirty="0" err="1">
                <a:latin typeface="+mn-ea"/>
              </a:rPr>
              <a:t>usr</a:t>
            </a:r>
            <a:r>
              <a:rPr lang="en-US" altLang="zh-CN" dirty="0">
                <a:latin typeface="+mn-ea"/>
              </a:rPr>
              <a:t>/local/hadoop2.8.0-11  /</a:t>
            </a:r>
            <a:r>
              <a:rPr lang="en-US" altLang="zh-CN" dirty="0" err="1">
                <a:latin typeface="+mn-ea"/>
              </a:rPr>
              <a:t>usr</a:t>
            </a:r>
            <a:r>
              <a:rPr lang="en-US" altLang="zh-CN" dirty="0">
                <a:latin typeface="+mn-ea"/>
              </a:rPr>
              <a:t>/local/</a:t>
            </a:r>
            <a:r>
              <a:rPr lang="en-US" altLang="zh-CN" dirty="0" err="1">
                <a:latin typeface="+mn-ea"/>
              </a:rPr>
              <a:t>hadoop</a:t>
            </a:r>
            <a:r>
              <a:rPr lang="en-US" altLang="zh-CN" dirty="0">
                <a:latin typeface="+mn-ea"/>
              </a:rPr>
              <a:t>   //</a:t>
            </a:r>
            <a:r>
              <a:rPr lang="en-US" altLang="zh-CN" dirty="0" err="1">
                <a:latin typeface="+mn-ea"/>
              </a:rPr>
              <a:t>将解压后的Hadoop目录改为：hadoop</a:t>
            </a:r>
            <a:endParaRPr lang="en-US" altLang="zh-CN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>
                <a:latin typeface="+mn-ea"/>
              </a:rPr>
              <a:t>配置</a:t>
            </a:r>
            <a:r>
              <a:rPr lang="en-US" altLang="zh-CN" dirty="0" err="1" smtClean="0">
                <a:latin typeface="+mn-ea"/>
              </a:rPr>
              <a:t>hadoop-env.sh</a:t>
            </a:r>
            <a:r>
              <a:rPr lang="zh-CN" altLang="en-US" dirty="0" smtClean="0">
                <a:latin typeface="+mn-ea"/>
              </a:rPr>
              <a:t>，</a:t>
            </a:r>
            <a:r>
              <a:rPr lang="en-US" altLang="zh-CN" dirty="0" err="1" smtClean="0">
                <a:latin typeface="+mn-ea"/>
              </a:rPr>
              <a:t>在文件中export</a:t>
            </a:r>
            <a:r>
              <a:rPr lang="en-US" altLang="zh-CN" dirty="0" smtClean="0">
                <a:latin typeface="+mn-ea"/>
              </a:rPr>
              <a:t> JAVA_HOME= ${JAVA_HOME}</a:t>
            </a:r>
            <a:r>
              <a:rPr lang="zh-CN" altLang="en-US" dirty="0" smtClean="0">
                <a:latin typeface="+mn-ea"/>
              </a:rPr>
              <a:t>下面</a:t>
            </a:r>
            <a:r>
              <a:rPr lang="en-US" altLang="zh-CN" dirty="0" smtClean="0">
                <a:latin typeface="+mn-ea"/>
              </a:rPr>
              <a:t>添加以下内容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latin typeface="+mn-ea"/>
              </a:rPr>
              <a:t>export </a:t>
            </a:r>
            <a:r>
              <a:rPr lang="en-US" altLang="zh-CN" dirty="0">
                <a:latin typeface="+mn-ea"/>
              </a:rPr>
              <a:t>HADOOP_HOME=/</a:t>
            </a:r>
            <a:r>
              <a:rPr lang="en-US" altLang="zh-CN" dirty="0" err="1">
                <a:latin typeface="+mn-ea"/>
              </a:rPr>
              <a:t>usr</a:t>
            </a:r>
            <a:r>
              <a:rPr lang="en-US" altLang="zh-CN" dirty="0">
                <a:latin typeface="+mn-ea"/>
              </a:rPr>
              <a:t>/local/</a:t>
            </a:r>
            <a:r>
              <a:rPr lang="en-US" altLang="zh-CN" dirty="0" err="1">
                <a:latin typeface="+mn-ea"/>
              </a:rPr>
              <a:t>hadoop</a:t>
            </a:r>
            <a:endParaRPr lang="en-US" altLang="zh-CN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latin typeface="+mn-ea"/>
              </a:rPr>
              <a:t>export PATH=$PATH:/</a:t>
            </a:r>
            <a:r>
              <a:rPr lang="en-US" altLang="zh-CN" dirty="0" err="1" smtClean="0">
                <a:latin typeface="+mn-ea"/>
              </a:rPr>
              <a:t>usr</a:t>
            </a:r>
            <a:r>
              <a:rPr lang="en-US" altLang="zh-CN" dirty="0" smtClean="0">
                <a:latin typeface="+mn-ea"/>
              </a:rPr>
              <a:t>/local/</a:t>
            </a:r>
            <a:r>
              <a:rPr lang="en-US" altLang="zh-CN" dirty="0" err="1" smtClean="0">
                <a:latin typeface="+mn-ea"/>
              </a:rPr>
              <a:t>hadoop</a:t>
            </a:r>
            <a:r>
              <a:rPr lang="en-US" altLang="zh-CN" dirty="0" smtClean="0">
                <a:latin typeface="+mn-ea"/>
              </a:rPr>
              <a:t>/bin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+mn-ea"/>
              </a:rPr>
              <a:t>最后，输入</a:t>
            </a:r>
            <a:r>
              <a:rPr lang="zh-CN" altLang="en-US" dirty="0">
                <a:latin typeface="+mn-ea"/>
              </a:rPr>
              <a:t>如下命令</a:t>
            </a:r>
            <a:r>
              <a:rPr lang="zh-CN" altLang="en-US" dirty="0" smtClean="0">
                <a:latin typeface="+mn-ea"/>
              </a:rPr>
              <a:t>来验证 </a:t>
            </a:r>
            <a:r>
              <a:rPr lang="en-US" altLang="zh-CN" dirty="0">
                <a:latin typeface="+mn-ea"/>
              </a:rPr>
              <a:t>Hadoop </a:t>
            </a:r>
            <a:r>
              <a:rPr lang="zh-CN" altLang="en-US" dirty="0">
                <a:latin typeface="+mn-ea"/>
              </a:rPr>
              <a:t>是否可用，成功则会显示 </a:t>
            </a:r>
            <a:r>
              <a:rPr lang="en-US" altLang="zh-CN" dirty="0">
                <a:latin typeface="+mn-ea"/>
              </a:rPr>
              <a:t>Hadoop </a:t>
            </a:r>
            <a:r>
              <a:rPr lang="zh-CN" altLang="en-US" dirty="0">
                <a:latin typeface="+mn-ea"/>
              </a:rPr>
              <a:t>版本信息：</a:t>
            </a: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latin typeface="+mn-ea"/>
              </a:rPr>
              <a:t>cd /</a:t>
            </a:r>
            <a:r>
              <a:rPr lang="en-US" altLang="zh-CN" dirty="0" err="1">
                <a:latin typeface="+mn-ea"/>
              </a:rPr>
              <a:t>usr</a:t>
            </a:r>
            <a:r>
              <a:rPr lang="en-US" altLang="zh-CN" dirty="0">
                <a:latin typeface="+mn-ea"/>
              </a:rPr>
              <a:t>/local/</a:t>
            </a:r>
            <a:r>
              <a:rPr lang="en-US" altLang="zh-CN" dirty="0" err="1">
                <a:latin typeface="+mn-ea"/>
              </a:rPr>
              <a:t>hadoop</a:t>
            </a:r>
            <a:endParaRPr lang="en-US" altLang="zh-CN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>
                <a:latin typeface="+mn-ea"/>
              </a:rPr>
              <a:t>./bin/</a:t>
            </a:r>
            <a:r>
              <a:rPr lang="en-US" altLang="zh-CN" dirty="0" err="1">
                <a:latin typeface="+mn-ea"/>
              </a:rPr>
              <a:t>hadoop</a:t>
            </a:r>
            <a:r>
              <a:rPr lang="en-US" altLang="zh-CN" dirty="0">
                <a:latin typeface="+mn-ea"/>
              </a:rPr>
              <a:t> version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8867284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模板网：www.1ppt.com">
  <a:themeElements>
    <a:clrScheme name="自定义 2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2C869"/>
      </a:accent1>
      <a:accent2>
        <a:srgbClr val="323F4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1594</Words>
  <Application>Microsoft Macintosh PowerPoint</Application>
  <PresentationFormat>宽屏</PresentationFormat>
  <Paragraphs>296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Calibri</vt:lpstr>
      <vt:lpstr>Calibri Light</vt:lpstr>
      <vt:lpstr>Helvetica Neue</vt:lpstr>
      <vt:lpstr>Microsoft YaHei</vt:lpstr>
      <vt:lpstr>微软雅黑</vt:lpstr>
      <vt:lpstr>Arial</vt:lpstr>
      <vt:lpstr>第一PPT模板网：www.1ppt.com</vt:lpstr>
      <vt:lpstr>PowerPoint 演示文稿</vt:lpstr>
      <vt:lpstr>PowerPoint 演示文稿</vt:lpstr>
      <vt:lpstr>PowerPoint 演示文稿</vt:lpstr>
      <vt:lpstr>Java环境安装与配置</vt:lpstr>
      <vt:lpstr>Java环境安装与配置</vt:lpstr>
      <vt:lpstr>创建Hadoop用户</vt:lpstr>
      <vt:lpstr>配置SSH服务</vt:lpstr>
      <vt:lpstr>配置SSH服务</vt:lpstr>
      <vt:lpstr>Hadoop配置</vt:lpstr>
      <vt:lpstr>本地模式</vt:lpstr>
      <vt:lpstr>本地模式</vt:lpstr>
      <vt:lpstr>伪分布式</vt:lpstr>
      <vt:lpstr>伪分布式</vt:lpstr>
      <vt:lpstr>伪分布式</vt:lpstr>
      <vt:lpstr>伪分布式</vt:lpstr>
      <vt:lpstr>伪分布式</vt:lpstr>
      <vt:lpstr>伪分布式</vt:lpstr>
      <vt:lpstr>完全分布式</vt:lpstr>
      <vt:lpstr>完全分布式</vt:lpstr>
      <vt:lpstr>完全分布式</vt:lpstr>
      <vt:lpstr>完全分布式</vt:lpstr>
      <vt:lpstr>完全分布式</vt:lpstr>
      <vt:lpstr>完全分布式</vt:lpstr>
      <vt:lpstr>完全分布式</vt:lpstr>
      <vt:lpstr>完全分布式</vt:lpstr>
      <vt:lpstr>完全分布式</vt:lpstr>
      <vt:lpstr>完全分布式</vt:lpstr>
      <vt:lpstr>完全分布式</vt:lpstr>
      <vt:lpstr>完全分布式</vt:lpstr>
      <vt:lpstr>完全分布式</vt:lpstr>
      <vt:lpstr>常用的Linux命令</vt:lpstr>
      <vt:lpstr>常用的Linux命令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www.1ppt.com</dc:creator>
  <cp:lastModifiedBy>hp h</cp:lastModifiedBy>
  <cp:revision>123</cp:revision>
  <dcterms:created xsi:type="dcterms:W3CDTF">2015-08-05T01:47:03Z</dcterms:created>
  <dcterms:modified xsi:type="dcterms:W3CDTF">2017-05-18T08:36:57Z</dcterms:modified>
</cp:coreProperties>
</file>