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8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0925" autoAdjust="0"/>
  </p:normalViewPr>
  <p:slideViewPr>
    <p:cSldViewPr>
      <p:cViewPr varScale="1">
        <p:scale>
          <a:sx n="62" d="100"/>
          <a:sy n="62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1042-1F44-4A5A-84AC-EF75BBFA223C}" type="datetimeFigureOut">
              <a:rPr lang="it-IT" smtClean="0"/>
              <a:t>21/10/2017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C403-4D9D-43FC-B6D3-B73F50E931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13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41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33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608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0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01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88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70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05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8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183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24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C403-4D9D-43FC-B6D3-B73F50E9314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93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560E-1E98-4DA4-9585-7818C5317A84}" type="datetime1">
              <a:rPr lang="it-IT" smtClean="0"/>
              <a:t>21/10/2017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A77E-D945-4119-84DB-A5C35DB1AAA4}" type="datetime1">
              <a:rPr lang="it-IT" smtClean="0"/>
              <a:t>21/10/2017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6B80-9028-407B-81F1-A18A0F2DFCFA}" type="datetime1">
              <a:rPr lang="it-IT" smtClean="0"/>
              <a:t>21/10/2017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C8C3-62DE-4941-998A-931ECB8FEF3B}" type="datetime1">
              <a:rPr lang="it-IT" smtClean="0"/>
              <a:t>21/10/2017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23DC-4D7F-4D5E-8CFA-6E33821F19DB}" type="datetime1">
              <a:rPr lang="it-IT" smtClean="0"/>
              <a:t>21/10/2017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564D-DA49-4C7D-BC85-B83B92BA681A}" type="datetime1">
              <a:rPr lang="it-IT" smtClean="0"/>
              <a:t>21/10/2017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EACE-1CF2-46B3-B689-8BC3B38CF4D5}" type="datetime1">
              <a:rPr lang="it-IT" smtClean="0"/>
              <a:t>21/10/2017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7275-D663-4C06-98B0-B007F203C0A3}" type="datetime1">
              <a:rPr lang="it-IT" smtClean="0"/>
              <a:t>21/10/2017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B1F-DDF2-41D8-B6AD-59F0C3C11CE9}" type="datetime1">
              <a:rPr lang="it-IT" smtClean="0"/>
              <a:t>21/10/2017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4EAA-6A32-4CE7-A8DE-0D52FB08B024}" type="datetime1">
              <a:rPr lang="it-IT" smtClean="0"/>
              <a:t>21/10/2017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0966-8EF1-4106-83AC-5EB0B73A6920}" type="datetime1">
              <a:rPr lang="it-IT" smtClean="0"/>
              <a:t>21/10/2017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1.1 Minacce ai dati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4FF4FA9-1BC1-4624-8FD4-DCD937737685}" type="datetime1">
              <a:rPr lang="it-IT" smtClean="0"/>
              <a:t>21/10/2017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it-IT"/>
              <a:t>1.1 Minacce ai dati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ADE2DD2-6876-45DA-B0E8-DAEDD0D1306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alli.loris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7544" y="842520"/>
            <a:ext cx="7772400" cy="4571999"/>
          </a:xfrm>
        </p:spPr>
        <p:txBody>
          <a:bodyPr/>
          <a:lstStyle/>
          <a:p>
            <a:r>
              <a:rPr lang="it-IT" sz="4800" b="1" dirty="0">
                <a:latin typeface="Bodoni MT" panose="02070603080606020203" pitchFamily="18" charset="0"/>
              </a:rPr>
              <a:t>Java multithreading</a:t>
            </a:r>
            <a:br>
              <a:rPr lang="it-IT" sz="4800" b="1" dirty="0">
                <a:latin typeface="Bodoni MT" panose="02070603080606020203" pitchFamily="18" charset="0"/>
              </a:rPr>
            </a:br>
            <a:r>
              <a:rPr lang="it-IT" sz="4800" b="1" dirty="0">
                <a:latin typeface="Bodoni MT" panose="02070603080606020203" pitchFamily="18" charset="0"/>
              </a:rPr>
              <a:t>lezione 2</a:t>
            </a:r>
            <a:endParaRPr lang="it-IT" sz="8000" b="1" dirty="0">
              <a:latin typeface="Bodoni MT" panose="02070603080606020203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500608"/>
          </a:xfrm>
        </p:spPr>
        <p:txBody>
          <a:bodyPr>
            <a:noAutofit/>
          </a:bodyPr>
          <a:lstStyle/>
          <a:p>
            <a:r>
              <a:rPr lang="it-IT" sz="2400" b="1" dirty="0">
                <a:latin typeface="Bodoni MT" panose="02070603080606020203" pitchFamily="18" charset="0"/>
              </a:rPr>
              <a:t>Prof. </a:t>
            </a:r>
            <a:r>
              <a:rPr lang="it-IT" sz="2400" b="1" dirty="0" err="1">
                <a:latin typeface="Bodoni MT" panose="02070603080606020203" pitchFamily="18" charset="0"/>
              </a:rPr>
              <a:t>ranalli</a:t>
            </a:r>
            <a:endParaRPr lang="it-IT" sz="2400" b="1" dirty="0">
              <a:latin typeface="Bodoni MT" panose="02070603080606020203" pitchFamily="18" charset="0"/>
            </a:endParaRPr>
          </a:p>
          <a:p>
            <a:endParaRPr lang="it-IT" sz="2400" b="1" dirty="0">
              <a:latin typeface="Bodoni MT" panose="02070603080606020203" pitchFamily="18" charset="0"/>
            </a:endParaRPr>
          </a:p>
        </p:txBody>
      </p:sp>
      <p:pic>
        <p:nvPicPr>
          <p:cNvPr id="4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70" y="128249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17B78B-4E76-4AA5-B2DF-9B8FB0D65E47}"/>
              </a:ext>
            </a:extLst>
          </p:cNvPr>
          <p:cNvSpPr txBox="1"/>
          <p:nvPr/>
        </p:nvSpPr>
        <p:spPr>
          <a:xfrm>
            <a:off x="467544" y="5301208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3"/>
              </a:rPr>
              <a:t>ranalli.loris@gmail.com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7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Bodoni MT" panose="02070603080606020203" pitchFamily="18" charset="0"/>
              </a:rPr>
              <a:t>Sincronizzazione diretta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3E6EC4-AA60-4F49-A6F8-45C6434D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001985"/>
            <a:ext cx="7762875" cy="5667375"/>
          </a:xfrm>
          <a:prstGeom prst="rect">
            <a:avLst/>
          </a:prstGeom>
        </p:spPr>
      </p:pic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81868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8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Bodoni MT" panose="02070603080606020203" pitchFamily="18" charset="0"/>
              </a:rPr>
              <a:t>Sincronizzazione diretta: uso del monitor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1" y="1368152"/>
            <a:ext cx="8764801" cy="5589240"/>
          </a:xfrm>
        </p:spPr>
        <p:txBody>
          <a:bodyPr>
            <a:normAutofit lnSpcReduction="10000"/>
          </a:bodyPr>
          <a:lstStyle/>
          <a:p>
            <a:r>
              <a:rPr lang="it-IT" sz="2400" b="0" dirty="0">
                <a:latin typeface="Bodoni MT" panose="02070603080606020203" pitchFamily="18" charset="0"/>
              </a:rPr>
              <a:t>Il monitor permette di aggiungere alla definizione di tipo di dati astratto una specifica della sincronizzazione fra i </a:t>
            </a:r>
            <a:r>
              <a:rPr lang="it-IT" sz="2400" b="0" dirty="0" err="1">
                <a:latin typeface="Bodoni MT" panose="02070603080606020203" pitchFamily="18" charset="0"/>
              </a:rPr>
              <a:t>threads</a:t>
            </a:r>
            <a:r>
              <a:rPr lang="it-IT" sz="2400" b="0" dirty="0">
                <a:latin typeface="Bodoni MT" panose="02070603080606020203" pitchFamily="18" charset="0"/>
              </a:rPr>
              <a:t> per mezzo dell’invocazione dei seguenti metodi:</a:t>
            </a:r>
          </a:p>
          <a:p>
            <a:r>
              <a:rPr lang="it-IT" sz="2400" b="0" dirty="0">
                <a:latin typeface="Bodoni MT" panose="02070603080606020203" pitchFamily="18" charset="0"/>
              </a:rPr>
              <a:t>- </a:t>
            </a:r>
            <a:r>
              <a:rPr lang="it-IT" sz="2400" dirty="0" err="1">
                <a:latin typeface="Bodoni MT" panose="02070603080606020203" pitchFamily="18" charset="0"/>
              </a:rPr>
              <a:t>wait</a:t>
            </a:r>
            <a:r>
              <a:rPr lang="it-IT" sz="2400" dirty="0">
                <a:latin typeface="Bodoni MT" panose="02070603080606020203" pitchFamily="18" charset="0"/>
              </a:rPr>
              <a:t>()</a:t>
            </a:r>
            <a:r>
              <a:rPr lang="it-IT" sz="2400" b="0" dirty="0">
                <a:latin typeface="Bodoni MT" panose="02070603080606020203" pitchFamily="18" charset="0"/>
              </a:rPr>
              <a:t>: tale metodo rilascia il lock (mutua esclusione) sull'oggetto e sospende il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che lo invoca in attesa di una notifica.</a:t>
            </a:r>
          </a:p>
          <a:p>
            <a:r>
              <a:rPr lang="it-IT" sz="2400" b="0" dirty="0">
                <a:latin typeface="Bodoni MT" panose="02070603080606020203" pitchFamily="18" charset="0"/>
              </a:rPr>
              <a:t>- </a:t>
            </a:r>
            <a:r>
              <a:rPr lang="it-IT" sz="2400" dirty="0" err="1">
                <a:latin typeface="Bodoni MT" panose="02070603080606020203" pitchFamily="18" charset="0"/>
              </a:rPr>
              <a:t>notifyAll</a:t>
            </a:r>
            <a:r>
              <a:rPr lang="it-IT" sz="2400" dirty="0">
                <a:latin typeface="Bodoni MT" panose="02070603080606020203" pitchFamily="18" charset="0"/>
              </a:rPr>
              <a:t>()</a:t>
            </a:r>
            <a:r>
              <a:rPr lang="it-IT" sz="2400" b="0" dirty="0">
                <a:latin typeface="Bodoni MT" panose="02070603080606020203" pitchFamily="18" charset="0"/>
              </a:rPr>
              <a:t>: tale metodo risveglia tutti 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sospesi sull'oggetto in attesa di notifica. 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risvegliati competono per acquisire il lock (mutua esclusione) sull'oggetto.</a:t>
            </a:r>
          </a:p>
          <a:p>
            <a:r>
              <a:rPr lang="it-IT" sz="2400" b="0" dirty="0">
                <a:latin typeface="Bodoni MT" panose="02070603080606020203" pitchFamily="18" charset="0"/>
              </a:rPr>
              <a:t>- </a:t>
            </a:r>
            <a:r>
              <a:rPr lang="it-IT" sz="2400" dirty="0" err="1">
                <a:latin typeface="Bodoni MT" panose="02070603080606020203" pitchFamily="18" charset="0"/>
              </a:rPr>
              <a:t>notify</a:t>
            </a:r>
            <a:r>
              <a:rPr lang="it-IT" sz="2400" dirty="0">
                <a:latin typeface="Bodoni MT" panose="02070603080606020203" pitchFamily="18" charset="0"/>
              </a:rPr>
              <a:t>()</a:t>
            </a:r>
            <a:r>
              <a:rPr lang="it-IT" sz="2400" b="0" dirty="0">
                <a:latin typeface="Bodoni MT" panose="02070603080606020203" pitchFamily="18" charset="0"/>
              </a:rPr>
              <a:t>: tale metodo risveglia un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scelto casualmente tra quelli sospesi sull'oggetto in attesa di notifica. Il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risvegliato compete per acquisire il lock (mutua esclusione) sull'oggetto.</a:t>
            </a:r>
          </a:p>
          <a:p>
            <a:r>
              <a:rPr lang="it-IT" sz="2400" b="0" dirty="0">
                <a:latin typeface="Bodoni MT" panose="02070603080606020203" pitchFamily="18" charset="0"/>
              </a:rPr>
              <a:t>I metodi </a:t>
            </a:r>
            <a:r>
              <a:rPr lang="it-IT" sz="2400" dirty="0" err="1">
                <a:latin typeface="Bodoni MT" panose="02070603080606020203" pitchFamily="18" charset="0"/>
              </a:rPr>
              <a:t>wait</a:t>
            </a:r>
            <a:r>
              <a:rPr lang="it-IT" sz="2400" dirty="0">
                <a:latin typeface="Bodoni MT" panose="02070603080606020203" pitchFamily="18" charset="0"/>
              </a:rPr>
              <a:t>()</a:t>
            </a:r>
            <a:r>
              <a:rPr lang="it-IT" sz="2400" b="0" dirty="0">
                <a:latin typeface="Bodoni MT" panose="02070603080606020203" pitchFamily="18" charset="0"/>
              </a:rPr>
              <a:t>, </a:t>
            </a:r>
            <a:r>
              <a:rPr lang="it-IT" sz="2400" dirty="0" err="1">
                <a:latin typeface="Bodoni MT" panose="02070603080606020203" pitchFamily="18" charset="0"/>
              </a:rPr>
              <a:t>notify</a:t>
            </a:r>
            <a:r>
              <a:rPr lang="it-IT" sz="2400" dirty="0">
                <a:latin typeface="Bodoni MT" panose="02070603080606020203" pitchFamily="18" charset="0"/>
              </a:rPr>
              <a:t>()</a:t>
            </a:r>
            <a:r>
              <a:rPr lang="it-IT" sz="2400" b="0" dirty="0">
                <a:latin typeface="Bodoni MT" panose="02070603080606020203" pitchFamily="18" charset="0"/>
              </a:rPr>
              <a:t> e </a:t>
            </a:r>
            <a:r>
              <a:rPr lang="it-IT" sz="2400" dirty="0" err="1">
                <a:latin typeface="Bodoni MT" panose="02070603080606020203" pitchFamily="18" charset="0"/>
              </a:rPr>
              <a:t>notifyAll</a:t>
            </a:r>
            <a:r>
              <a:rPr lang="it-IT" sz="2400" dirty="0">
                <a:latin typeface="Bodoni MT" panose="02070603080606020203" pitchFamily="18" charset="0"/>
              </a:rPr>
              <a:t>()</a:t>
            </a:r>
            <a:r>
              <a:rPr lang="it-IT" sz="2400" b="0" dirty="0">
                <a:latin typeface="Bodoni MT" panose="02070603080606020203" pitchFamily="18" charset="0"/>
              </a:rPr>
              <a:t> devono essere invocati dall'interno di un metodo o blocco sincronizzato e per essi deve essere gestita l’eccezione di tipo </a:t>
            </a:r>
            <a:r>
              <a:rPr lang="it-IT" sz="2400" b="0" i="1" dirty="0" err="1">
                <a:latin typeface="Bodoni MT" panose="02070603080606020203" pitchFamily="18" charset="0"/>
              </a:rPr>
              <a:t>InterruptedException</a:t>
            </a:r>
            <a:endParaRPr lang="it-IT" sz="2400" b="0" i="1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0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Bodoni MT" panose="02070603080606020203" pitchFamily="18" charset="0"/>
              </a:rPr>
              <a:t>Esecizio</a:t>
            </a:r>
            <a:r>
              <a:rPr lang="it-IT" b="1" dirty="0">
                <a:latin typeface="Bodoni MT" panose="02070603080606020203" pitchFamily="18" charset="0"/>
              </a:rPr>
              <a:t> – gestore di risorse equivalenti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1" y="1368152"/>
            <a:ext cx="8764801" cy="55892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Un gestore gestisce </a:t>
            </a:r>
            <a:r>
              <a:rPr lang="it-IT" dirty="0"/>
              <a:t>N </a:t>
            </a:r>
            <a:r>
              <a:rPr lang="it-IT" b="0" dirty="0"/>
              <a:t>risorse equivalenti (buffer di memoria, stampanti,…)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Ciascuna risorsa è identificata da un numero intero compreso tra </a:t>
            </a:r>
            <a:r>
              <a:rPr lang="it-IT" dirty="0"/>
              <a:t>0 </a:t>
            </a:r>
            <a:r>
              <a:rPr lang="it-IT" b="0" dirty="0"/>
              <a:t>e </a:t>
            </a:r>
            <a:r>
              <a:rPr lang="it-IT" dirty="0"/>
              <a:t>N-1</a:t>
            </a:r>
            <a:br>
              <a:rPr lang="it-IT" dirty="0"/>
            </a:br>
            <a:r>
              <a:rPr lang="it-IT" b="0" dirty="0"/>
              <a:t>Il gestore offre due operazioni: </a:t>
            </a:r>
            <a:r>
              <a:rPr lang="it-IT" dirty="0"/>
              <a:t>richiesta </a:t>
            </a:r>
            <a:r>
              <a:rPr lang="it-IT" b="0" dirty="0"/>
              <a:t>e </a:t>
            </a:r>
            <a:r>
              <a:rPr lang="it-IT" dirty="0"/>
              <a:t>rilascio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L’operazione </a:t>
            </a:r>
            <a:r>
              <a:rPr lang="it-IT" dirty="0" err="1"/>
              <a:t>int</a:t>
            </a:r>
            <a:r>
              <a:rPr lang="it-IT" dirty="0"/>
              <a:t> richiesta </a:t>
            </a:r>
            <a:r>
              <a:rPr lang="it-IT" b="0" dirty="0"/>
              <a:t>alloca una risorsa disponibile al </a:t>
            </a:r>
            <a:r>
              <a:rPr lang="it-IT" b="0" dirty="0" err="1"/>
              <a:t>thread</a:t>
            </a:r>
            <a:r>
              <a:rPr lang="it-IT" b="0" dirty="0"/>
              <a:t> richiedente ritornandone il nome; se nessuna risorsa è al momento disponibile, l’esecuzione dell’operazione richiesta si sospende fino a quando una </a:t>
            </a:r>
            <a:r>
              <a:rPr lang="it-IT" b="0" dirty="0" err="1"/>
              <a:t>una</a:t>
            </a:r>
            <a:r>
              <a:rPr lang="it-IT" b="0" dirty="0"/>
              <a:t> risorsa diventerà disponibile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L’operazione </a:t>
            </a:r>
            <a:r>
              <a:rPr lang="it-IT" b="0" dirty="0" err="1"/>
              <a:t>void</a:t>
            </a:r>
            <a:r>
              <a:rPr lang="it-IT" b="0" dirty="0"/>
              <a:t> </a:t>
            </a:r>
            <a:r>
              <a:rPr lang="it-IT" dirty="0"/>
              <a:t>rilascio(</a:t>
            </a:r>
            <a:r>
              <a:rPr lang="it-IT" dirty="0" err="1"/>
              <a:t>int</a:t>
            </a:r>
            <a:r>
              <a:rPr lang="it-IT" dirty="0"/>
              <a:t> i) </a:t>
            </a:r>
            <a:r>
              <a:rPr lang="it-IT" b="0" dirty="0"/>
              <a:t>rende disponibile la risorsa </a:t>
            </a:r>
            <a:r>
              <a:rPr lang="it-IT" dirty="0"/>
              <a:t>i </a:t>
            </a:r>
            <a:r>
              <a:rPr lang="it-IT" b="0" dirty="0"/>
              <a:t>allocata al </a:t>
            </a:r>
            <a:r>
              <a:rPr lang="it-IT" b="0" dirty="0" err="1"/>
              <a:t>thread</a:t>
            </a:r>
            <a:r>
              <a:rPr lang="it-IT" b="0" dirty="0"/>
              <a:t> in esecuzione e notifica la disponibilità </a:t>
            </a:r>
            <a:r>
              <a:rPr lang="it-IT" b="0" dirty="0" err="1"/>
              <a:t>din</a:t>
            </a:r>
            <a:r>
              <a:rPr lang="it-IT" b="0" dirty="0"/>
              <a:t> una nuova risorsa.</a:t>
            </a:r>
            <a:r>
              <a:rPr lang="it-IT" sz="2400" dirty="0"/>
              <a:t> </a:t>
            </a:r>
            <a:br>
              <a:rPr lang="it-IT" sz="2400" dirty="0"/>
            </a:br>
            <a:endParaRPr lang="it-IT" sz="2400" b="0" i="1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7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4726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Bodoni MT" panose="02070603080606020203" pitchFamily="18" charset="0"/>
              </a:rPr>
              <a:t>Esecizio</a:t>
            </a:r>
            <a:r>
              <a:rPr lang="it-IT" b="1" dirty="0">
                <a:latin typeface="Bodoni MT" panose="02070603080606020203" pitchFamily="18" charset="0"/>
              </a:rPr>
              <a:t> – gestore di risorse equivalenti</a:t>
            </a: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E02A783-7F85-42E4-AF61-A74369D7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B74741-7C89-4914-93CA-D140C88C3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01610"/>
            <a:ext cx="8219256" cy="53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Accesso competitivo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196752"/>
            <a:ext cx="7499176" cy="576064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Si ha un </a:t>
            </a:r>
            <a:r>
              <a:rPr lang="it-IT" sz="2400" dirty="0">
                <a:latin typeface="Bodoni MT" panose="02070603080606020203" pitchFamily="18" charset="0"/>
              </a:rPr>
              <a:t>accesso competitivo </a:t>
            </a:r>
            <a:r>
              <a:rPr lang="it-IT" sz="2400" b="0" dirty="0">
                <a:latin typeface="Bodoni MT" panose="02070603080606020203" pitchFamily="18" charset="0"/>
              </a:rPr>
              <a:t> quando flussi di esecuzione paralleli accedono e modificano oggetti condivisi.</a:t>
            </a:r>
          </a:p>
          <a:p>
            <a:pPr marL="800100" lvl="1" indent="-342900"/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diversi accedono e modificano un oggetto condiviso contemporaneamente</a:t>
            </a:r>
          </a:p>
          <a:p>
            <a:pPr lvl="1" indent="0">
              <a:buNone/>
            </a:pPr>
            <a:endParaRPr lang="it-IT" sz="2400" dirty="0"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BankAccount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account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		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BankAccount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Thread a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account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Thread b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account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t-IT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it-IT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it-IT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it-IT" dirty="0">
                <a:solidFill>
                  <a:srgbClr val="000080"/>
                </a:solidFill>
                <a:highlight>
                  <a:srgbClr val="FFFFFF"/>
                </a:highlight>
              </a:rPr>
              <a:t>(); </a:t>
            </a:r>
          </a:p>
          <a:p>
            <a:r>
              <a:rPr lang="it-IT" sz="2100" b="0" dirty="0">
                <a:solidFill>
                  <a:srgbClr val="000080"/>
                </a:solidFill>
                <a:highlight>
                  <a:srgbClr val="FFFFFF"/>
                </a:highlight>
                <a:latin typeface="Bodoni MT" panose="02070603080606020203" pitchFamily="18" charset="0"/>
              </a:rPr>
              <a:t>		…</a:t>
            </a:r>
          </a:p>
          <a:p>
            <a:r>
              <a:rPr lang="it-IT" sz="2100" b="0" dirty="0">
                <a:latin typeface="Bodoni MT" panose="02070603080606020203" pitchFamily="18" charset="0"/>
              </a:rPr>
              <a:t>}</a:t>
            </a: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128249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Accesso competitivo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36512" y="1196752"/>
            <a:ext cx="7499176" cy="5760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b="0" dirty="0">
                <a:latin typeface="Bodoni MT" panose="02070603080606020203" pitchFamily="18" charset="0"/>
              </a:rPr>
              <a:t>Supponiamo che i due </a:t>
            </a:r>
            <a:r>
              <a:rPr lang="it-IT" sz="2100" b="0" dirty="0" err="1">
                <a:latin typeface="Bodoni MT" panose="02070603080606020203" pitchFamily="18" charset="0"/>
              </a:rPr>
              <a:t>Thread</a:t>
            </a:r>
            <a:r>
              <a:rPr lang="it-IT" sz="2100" b="0" dirty="0">
                <a:latin typeface="Bodoni MT" panose="02070603080606020203" pitchFamily="18" charset="0"/>
              </a:rPr>
              <a:t> eseguono contemporaneamente il metodo </a:t>
            </a:r>
            <a:r>
              <a:rPr lang="it-IT" sz="2100" b="0" dirty="0" err="1">
                <a:latin typeface="Bodoni MT" panose="02070603080606020203" pitchFamily="18" charset="0"/>
              </a:rPr>
              <a:t>whitdraw</a:t>
            </a:r>
            <a:r>
              <a:rPr lang="it-IT" sz="2100" b="0" dirty="0">
                <a:latin typeface="Bodoni MT" panose="02070603080606020203" pitchFamily="18" charset="0"/>
              </a:rPr>
              <a:t> sull’oggetto condiviso prelevando entrambi </a:t>
            </a:r>
            <a:r>
              <a:rPr lang="it-IT" sz="2100" b="0" dirty="0" err="1">
                <a:latin typeface="Bodoni MT" panose="02070603080606020203" pitchFamily="18" charset="0"/>
              </a:rPr>
              <a:t>value</a:t>
            </a:r>
            <a:r>
              <a:rPr lang="it-IT" sz="2100" b="0" dirty="0">
                <a:latin typeface="Bodoni MT" panose="02070603080606020203" pitchFamily="18" charset="0"/>
              </a:rPr>
              <a:t>=50: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	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withdraw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t-IT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balance 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balance -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t-IT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t-IT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sz="18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18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128249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7DE6AB1-E63C-47C3-B8D9-2A9DF432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51812"/>
              </p:ext>
            </p:extLst>
          </p:nvPr>
        </p:nvGraphicFramePr>
        <p:xfrm>
          <a:off x="3563888" y="4362576"/>
          <a:ext cx="5352256" cy="237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74">
                  <a:extLst>
                    <a:ext uri="{9D8B030D-6E8A-4147-A177-3AD203B41FA5}">
                      <a16:colId xmlns:a16="http://schemas.microsoft.com/office/drawing/2014/main" val="1890458194"/>
                    </a:ext>
                  </a:extLst>
                </a:gridCol>
                <a:gridCol w="1859343">
                  <a:extLst>
                    <a:ext uri="{9D8B030D-6E8A-4147-A177-3AD203B41FA5}">
                      <a16:colId xmlns:a16="http://schemas.microsoft.com/office/drawing/2014/main" val="1498446821"/>
                    </a:ext>
                  </a:extLst>
                </a:gridCol>
                <a:gridCol w="1464539">
                  <a:extLst>
                    <a:ext uri="{9D8B030D-6E8A-4147-A177-3AD203B41FA5}">
                      <a16:colId xmlns:a16="http://schemas.microsoft.com/office/drawing/2014/main" val="3018468653"/>
                    </a:ext>
                  </a:extLst>
                </a:gridCol>
              </a:tblGrid>
              <a:tr h="43467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THREAD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THREAD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BALANCE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64534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r>
                        <a:rPr lang="it-IT" dirty="0"/>
                        <a:t>balance&gt;=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646354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balance&gt;=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287180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r>
                        <a:rPr lang="it-IT" dirty="0"/>
                        <a:t>balance-=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80-50=30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13661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balance-=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30-50=-20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8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Accesso competitivo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7499176" cy="5760640"/>
          </a:xfrm>
        </p:spPr>
        <p:txBody>
          <a:bodyPr>
            <a:normAutofit/>
          </a:bodyPr>
          <a:lstStyle/>
          <a:p>
            <a:r>
              <a:rPr lang="it-IT" sz="2100" b="0" dirty="0">
                <a:latin typeface="Bodoni MT" panose="02070603080606020203" pitchFamily="18" charset="0"/>
              </a:rPr>
              <a:t>Qualcosa non va! Per alcune operazioni su oggetti condivisi è necessario che  queste siano eseguite in modo ATOMICO ovvero eseguite interamente (MUTUA ESCLUSIONE)</a:t>
            </a:r>
            <a:endParaRPr lang="it-IT" sz="18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7DE6AB1-E63C-47C3-B8D9-2A9DF432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55654"/>
              </p:ext>
            </p:extLst>
          </p:nvPr>
        </p:nvGraphicFramePr>
        <p:xfrm>
          <a:off x="1740024" y="3140968"/>
          <a:ext cx="5352256" cy="217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74">
                  <a:extLst>
                    <a:ext uri="{9D8B030D-6E8A-4147-A177-3AD203B41FA5}">
                      <a16:colId xmlns:a16="http://schemas.microsoft.com/office/drawing/2014/main" val="1890458194"/>
                    </a:ext>
                  </a:extLst>
                </a:gridCol>
                <a:gridCol w="1859343">
                  <a:extLst>
                    <a:ext uri="{9D8B030D-6E8A-4147-A177-3AD203B41FA5}">
                      <a16:colId xmlns:a16="http://schemas.microsoft.com/office/drawing/2014/main" val="1498446821"/>
                    </a:ext>
                  </a:extLst>
                </a:gridCol>
                <a:gridCol w="1464539">
                  <a:extLst>
                    <a:ext uri="{9D8B030D-6E8A-4147-A177-3AD203B41FA5}">
                      <a16:colId xmlns:a16="http://schemas.microsoft.com/office/drawing/2014/main" val="3018468653"/>
                    </a:ext>
                  </a:extLst>
                </a:gridCol>
              </a:tblGrid>
              <a:tr h="43467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THREAD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THREAD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BALANCE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64534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r>
                        <a:rPr lang="it-IT" dirty="0"/>
                        <a:t>balance&gt;=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646354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r>
                        <a:rPr lang="it-IT" dirty="0"/>
                        <a:t>balance-=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287180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balance&gt;=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13661"/>
                  </a:ext>
                </a:extLst>
              </a:tr>
              <a:tr h="4346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return</a:t>
                      </a:r>
                      <a:r>
                        <a:rPr lang="it-IT" dirty="0"/>
                        <a:t>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Mutua esclusione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1125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L’accesso competitivo necessita un meccanismo di sincronizzazione: </a:t>
            </a:r>
            <a:r>
              <a:rPr lang="it-IT" sz="2400" u="sng" dirty="0">
                <a:latin typeface="Bodoni MT" panose="02070603080606020203" pitchFamily="18" charset="0"/>
              </a:rPr>
              <a:t>Sincronizzazione indiretta o Mutua Esclusione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La mutua esclusione in Java si realizza tramite gli </a:t>
            </a:r>
            <a:r>
              <a:rPr lang="it-IT" sz="2400" u="sng" dirty="0" err="1">
                <a:latin typeface="Bodoni MT" panose="02070603080606020203" pitchFamily="18" charset="0"/>
              </a:rPr>
              <a:t>object</a:t>
            </a:r>
            <a:r>
              <a:rPr lang="it-IT" sz="2400" u="sng" dirty="0">
                <a:latin typeface="Bodoni MT" panose="02070603080606020203" pitchFamily="18" charset="0"/>
              </a:rPr>
              <a:t>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Ogni oggetto in Java possiede un </a:t>
            </a:r>
            <a:r>
              <a:rPr lang="it-IT" sz="2400" u="sng" dirty="0">
                <a:latin typeface="Bodoni MT" panose="02070603080606020203" pitchFamily="18" charset="0"/>
              </a:rPr>
              <a:t>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Ogni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che deve effettuare delle operazioni concorrenti deve </a:t>
            </a:r>
            <a:r>
              <a:rPr lang="it-IT" sz="2400" dirty="0">
                <a:latin typeface="Bodoni MT" panose="02070603080606020203" pitchFamily="18" charset="0"/>
              </a:rPr>
              <a:t>acquisire</a:t>
            </a:r>
            <a:r>
              <a:rPr lang="it-IT" sz="2400" b="0" dirty="0">
                <a:latin typeface="Bodoni MT" panose="02070603080606020203" pitchFamily="18" charset="0"/>
              </a:rPr>
              <a:t> il lock sull’oggetto e </a:t>
            </a:r>
            <a:r>
              <a:rPr lang="it-IT" sz="2400" dirty="0">
                <a:latin typeface="Bodoni MT" panose="02070603080606020203" pitchFamily="18" charset="0"/>
              </a:rPr>
              <a:t>rilasciare</a:t>
            </a:r>
            <a:r>
              <a:rPr lang="it-IT" sz="2400" b="0" dirty="0">
                <a:latin typeface="Bodoni MT" panose="02070603080606020203" pitchFamily="18" charset="0"/>
              </a:rPr>
              <a:t> il lock quando ha terminato le operazioni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Fintanto che un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possiede il lock su un oggetto, nessun altro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può acquisirlo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Tutti gli altri </a:t>
            </a:r>
            <a:r>
              <a:rPr lang="it-IT" sz="2400" b="0" dirty="0" err="1">
                <a:latin typeface="Bodoni MT" panose="02070603080606020203" pitchFamily="18" charset="0"/>
              </a:rPr>
              <a:t>thread</a:t>
            </a:r>
            <a:r>
              <a:rPr lang="it-IT" sz="2400" b="0" dirty="0">
                <a:latin typeface="Bodoni MT" panose="02070603080606020203" pitchFamily="18" charset="0"/>
              </a:rPr>
              <a:t> che tentano di acquisire il lock vengono </a:t>
            </a:r>
            <a:r>
              <a:rPr lang="it-IT" sz="2400" dirty="0">
                <a:latin typeface="Bodoni MT" panose="02070603080606020203" pitchFamily="18" charset="0"/>
              </a:rPr>
              <a:t>bloccati</a:t>
            </a: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9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Mutua esclusione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11256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Si definisce </a:t>
            </a:r>
            <a:r>
              <a:rPr lang="it-IT" sz="2400" dirty="0">
                <a:latin typeface="Bodoni MT" panose="02070603080606020203" pitchFamily="18" charset="0"/>
              </a:rPr>
              <a:t>sezione critica</a:t>
            </a:r>
            <a:r>
              <a:rPr lang="it-IT" sz="2400" b="0" dirty="0">
                <a:latin typeface="Bodoni MT" panose="02070603080606020203" pitchFamily="18" charset="0"/>
              </a:rPr>
              <a:t>:</a:t>
            </a:r>
          </a:p>
          <a:p>
            <a:pPr marL="742950" lvl="1" indent="-285750"/>
            <a:r>
              <a:rPr lang="it-IT" sz="2400" b="0" dirty="0">
                <a:latin typeface="Bodoni MT" panose="02070603080606020203" pitchFamily="18" charset="0"/>
              </a:rPr>
              <a:t>Sequenza di istruzioni che deve essere eseguita in modo mutuamente esclusivo con altre sezioni critiche.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dirty="0">
                <a:latin typeface="Bodoni MT" panose="02070603080606020203" pitchFamily="18" charset="0"/>
              </a:rPr>
              <a:t>Per acquisire il lock su un’oggetto in Java occorre eseguire dei blocchi/metodi </a:t>
            </a:r>
            <a:r>
              <a:rPr lang="it-IT" sz="2400" b="0" dirty="0" err="1">
                <a:latin typeface="Bodoni MT" panose="02070603080606020203" pitchFamily="18" charset="0"/>
              </a:rPr>
              <a:t>synchronized</a:t>
            </a:r>
            <a:r>
              <a:rPr lang="it-IT" sz="2400" b="0" dirty="0">
                <a:latin typeface="Bodoni MT" panose="02070603080606020203" pitchFamily="18" charset="0"/>
              </a:rPr>
              <a:t>.</a:t>
            </a:r>
          </a:p>
          <a:p>
            <a:pPr lvl="1" indent="0">
              <a:buNone/>
            </a:pPr>
            <a:r>
              <a:rPr lang="it-IT" sz="2400" b="1" dirty="0">
                <a:latin typeface="Bodoni MT" panose="02070603080606020203" pitchFamily="18" charset="0"/>
              </a:rPr>
              <a:t>Metodo </a:t>
            </a:r>
            <a:r>
              <a:rPr lang="it-IT" sz="2400" b="1" dirty="0" err="1">
                <a:latin typeface="Bodoni MT" panose="02070603080606020203" pitchFamily="18" charset="0"/>
              </a:rPr>
              <a:t>synchronized</a:t>
            </a:r>
            <a:endParaRPr lang="it-IT" sz="2400" b="1" dirty="0"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rgbClr val="8000FF"/>
                </a:solidFill>
              </a:rPr>
              <a:t>	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synchronized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8000F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withdraw</a:t>
            </a:r>
            <a:r>
              <a:rPr lang="en-US" sz="1800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int</a:t>
            </a:r>
            <a:r>
              <a:rPr lang="en-US" sz="1800" b="0" dirty="0">
                <a:solidFill>
                  <a:srgbClr val="000000"/>
                </a:solidFill>
              </a:rPr>
              <a:t> value</a:t>
            </a:r>
            <a:r>
              <a:rPr lang="en-US" sz="1800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</a:t>
            </a:r>
            <a:r>
              <a:rPr lang="it-IT" sz="1800" dirty="0" err="1">
                <a:solidFill>
                  <a:srgbClr val="0000FF"/>
                </a:solidFill>
              </a:rPr>
              <a:t>if</a:t>
            </a:r>
            <a:r>
              <a:rPr lang="it-IT" sz="1800" dirty="0">
                <a:solidFill>
                  <a:srgbClr val="000080"/>
                </a:solidFill>
              </a:rPr>
              <a:t>(</a:t>
            </a:r>
            <a:r>
              <a:rPr lang="it-IT" sz="1800" b="0" dirty="0">
                <a:solidFill>
                  <a:srgbClr val="000000"/>
                </a:solidFill>
              </a:rPr>
              <a:t>balance </a:t>
            </a:r>
            <a:r>
              <a:rPr lang="it-IT" sz="1800" dirty="0">
                <a:solidFill>
                  <a:srgbClr val="000080"/>
                </a:solidFill>
              </a:rPr>
              <a:t>&gt;=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b="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80"/>
                </a:solidFill>
              </a:rPr>
              <a:t>){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balance -</a:t>
            </a:r>
            <a:r>
              <a:rPr lang="it-IT" sz="1800" dirty="0">
                <a:solidFill>
                  <a:srgbClr val="000080"/>
                </a:solidFill>
              </a:rPr>
              <a:t>=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b="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80"/>
                </a:solidFill>
              </a:rPr>
              <a:t>;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</a:t>
            </a:r>
            <a:r>
              <a:rPr lang="it-IT" sz="1800" dirty="0" err="1">
                <a:solidFill>
                  <a:srgbClr val="0000FF"/>
                </a:solidFill>
              </a:rPr>
              <a:t>return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b="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80"/>
                </a:solidFill>
              </a:rPr>
              <a:t>;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</a:t>
            </a:r>
            <a:r>
              <a:rPr lang="it-IT" sz="1800" dirty="0">
                <a:solidFill>
                  <a:srgbClr val="000080"/>
                </a:solidFill>
              </a:rPr>
              <a:t>}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</a:t>
            </a:r>
            <a:r>
              <a:rPr lang="it-IT" sz="1800" dirty="0" err="1">
                <a:solidFill>
                  <a:srgbClr val="0000FF"/>
                </a:solidFill>
              </a:rPr>
              <a:t>return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dirty="0">
                <a:solidFill>
                  <a:srgbClr val="000080"/>
                </a:solidFill>
              </a:rPr>
              <a:t>-</a:t>
            </a:r>
            <a:r>
              <a:rPr lang="it-IT" sz="1800" b="0" dirty="0">
                <a:solidFill>
                  <a:srgbClr val="FF8000"/>
                </a:solidFill>
              </a:rPr>
              <a:t>1</a:t>
            </a:r>
            <a:r>
              <a:rPr lang="it-IT" sz="1800" dirty="0">
                <a:solidFill>
                  <a:srgbClr val="000080"/>
                </a:solidFill>
              </a:rPr>
              <a:t>;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</a:t>
            </a:r>
            <a:r>
              <a:rPr lang="it-IT" sz="1800" dirty="0">
                <a:solidFill>
                  <a:srgbClr val="000080"/>
                </a:solidFill>
              </a:rPr>
              <a:t>}</a:t>
            </a:r>
            <a:endParaRPr lang="it-IT" sz="1800" b="0" dirty="0">
              <a:latin typeface="Bodoni MT" panose="02070603080606020203" pitchFamily="18" charset="0"/>
            </a:endParaRPr>
          </a:p>
          <a:p>
            <a:pPr lvl="1" indent="0">
              <a:buNone/>
            </a:pP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Mutua esclusione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112568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it-IT" sz="2400" b="1" dirty="0">
                <a:latin typeface="Bodoni MT" panose="02070603080606020203" pitchFamily="18" charset="0"/>
              </a:rPr>
              <a:t>Blocco </a:t>
            </a:r>
            <a:r>
              <a:rPr lang="it-IT" sz="2400" b="1" dirty="0" err="1">
                <a:latin typeface="Bodoni MT" panose="02070603080606020203" pitchFamily="18" charset="0"/>
              </a:rPr>
              <a:t>synchronized</a:t>
            </a:r>
            <a:endParaRPr lang="it-IT" sz="2400" b="1" dirty="0"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rgbClr val="8000FF"/>
                </a:solidFill>
              </a:rPr>
              <a:t>	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8000F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withdraw</a:t>
            </a:r>
            <a:r>
              <a:rPr lang="en-US" sz="1800" dirty="0">
                <a:solidFill>
                  <a:srgbClr val="000080"/>
                </a:solidFill>
              </a:rPr>
              <a:t>(</a:t>
            </a:r>
            <a:r>
              <a:rPr lang="en-US" sz="1800" b="0" dirty="0" err="1">
                <a:solidFill>
                  <a:srgbClr val="8000FF"/>
                </a:solidFill>
              </a:rPr>
              <a:t>int</a:t>
            </a:r>
            <a:r>
              <a:rPr lang="en-US" sz="1800" b="0" dirty="0">
                <a:solidFill>
                  <a:srgbClr val="000000"/>
                </a:solidFill>
              </a:rPr>
              <a:t> value</a:t>
            </a:r>
            <a:r>
              <a:rPr lang="en-US" sz="1800" dirty="0">
                <a:solidFill>
                  <a:srgbClr val="000080"/>
                </a:solidFill>
              </a:rPr>
              <a:t>){</a:t>
            </a:r>
            <a:endParaRPr lang="en-US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</a:t>
            </a:r>
            <a:r>
              <a:rPr lang="en-US" sz="1800" dirty="0">
                <a:solidFill>
                  <a:srgbClr val="FF0000"/>
                </a:solidFill>
              </a:rPr>
              <a:t>synchronized </a:t>
            </a:r>
            <a:r>
              <a:rPr lang="en-US" sz="1800" b="0" dirty="0"/>
              <a:t>(this)</a:t>
            </a:r>
          </a:p>
          <a:p>
            <a:r>
              <a:rPr lang="en-US" sz="1800" b="0" dirty="0">
                <a:solidFill>
                  <a:srgbClr val="000000"/>
                </a:solidFill>
              </a:rPr>
              <a:t>		</a:t>
            </a:r>
            <a:r>
              <a:rPr lang="en-US" sz="1800" dirty="0">
                <a:solidFill>
                  <a:srgbClr val="000080"/>
                </a:solidFill>
              </a:rPr>
              <a:t>{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</a:t>
            </a:r>
            <a:r>
              <a:rPr lang="it-IT" sz="1800" dirty="0" err="1">
                <a:solidFill>
                  <a:srgbClr val="0000FF"/>
                </a:solidFill>
              </a:rPr>
              <a:t>if</a:t>
            </a:r>
            <a:r>
              <a:rPr lang="it-IT" sz="1800" dirty="0">
                <a:solidFill>
                  <a:srgbClr val="000080"/>
                </a:solidFill>
              </a:rPr>
              <a:t>(</a:t>
            </a:r>
            <a:r>
              <a:rPr lang="it-IT" sz="1800" b="0" dirty="0">
                <a:solidFill>
                  <a:srgbClr val="000000"/>
                </a:solidFill>
              </a:rPr>
              <a:t>balance </a:t>
            </a:r>
            <a:r>
              <a:rPr lang="it-IT" sz="1800" dirty="0">
                <a:solidFill>
                  <a:srgbClr val="000080"/>
                </a:solidFill>
              </a:rPr>
              <a:t>&gt;=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b="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80"/>
                </a:solidFill>
              </a:rPr>
              <a:t>){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	balance -</a:t>
            </a:r>
            <a:r>
              <a:rPr lang="it-IT" sz="1800" dirty="0">
                <a:solidFill>
                  <a:srgbClr val="000080"/>
                </a:solidFill>
              </a:rPr>
              <a:t>=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b="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80"/>
                </a:solidFill>
              </a:rPr>
              <a:t>;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	</a:t>
            </a:r>
            <a:r>
              <a:rPr lang="it-IT" sz="1800" dirty="0" err="1">
                <a:solidFill>
                  <a:srgbClr val="0000FF"/>
                </a:solidFill>
              </a:rPr>
              <a:t>return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b="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80"/>
                </a:solidFill>
              </a:rPr>
              <a:t>;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</a:t>
            </a:r>
            <a:r>
              <a:rPr lang="it-IT" sz="1800" dirty="0">
                <a:solidFill>
                  <a:srgbClr val="000080"/>
                </a:solidFill>
              </a:rPr>
              <a:t>}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		</a:t>
            </a:r>
            <a:r>
              <a:rPr lang="it-IT" sz="1800" dirty="0" err="1">
                <a:solidFill>
                  <a:srgbClr val="0000FF"/>
                </a:solidFill>
              </a:rPr>
              <a:t>return</a:t>
            </a:r>
            <a:r>
              <a:rPr lang="it-IT" sz="1800" b="0" dirty="0">
                <a:solidFill>
                  <a:srgbClr val="000000"/>
                </a:solidFill>
              </a:rPr>
              <a:t> </a:t>
            </a:r>
            <a:r>
              <a:rPr lang="it-IT" sz="1800" dirty="0">
                <a:solidFill>
                  <a:srgbClr val="000080"/>
                </a:solidFill>
              </a:rPr>
              <a:t>-</a:t>
            </a:r>
            <a:r>
              <a:rPr lang="it-IT" sz="1800" b="0" dirty="0">
                <a:solidFill>
                  <a:srgbClr val="FF8000"/>
                </a:solidFill>
              </a:rPr>
              <a:t>1</a:t>
            </a:r>
            <a:r>
              <a:rPr lang="it-IT" sz="1800" dirty="0">
                <a:solidFill>
                  <a:srgbClr val="000080"/>
                </a:solidFill>
              </a:rPr>
              <a:t>;</a:t>
            </a:r>
          </a:p>
          <a:p>
            <a:r>
              <a:rPr lang="it-IT" sz="1800" b="0" dirty="0">
                <a:solidFill>
                  <a:srgbClr val="000000"/>
                </a:solidFill>
              </a:rPr>
              <a:t>		</a:t>
            </a:r>
            <a:r>
              <a:rPr lang="it-IT" sz="1800" dirty="0">
                <a:solidFill>
                  <a:srgbClr val="000080"/>
                </a:solidFill>
              </a:rPr>
              <a:t> }</a:t>
            </a:r>
            <a:endParaRPr lang="it-IT" sz="1800" b="0" dirty="0">
              <a:solidFill>
                <a:srgbClr val="000000"/>
              </a:solidFill>
            </a:endParaRPr>
          </a:p>
          <a:p>
            <a:r>
              <a:rPr lang="it-IT" sz="1800" b="0" dirty="0">
                <a:solidFill>
                  <a:srgbClr val="000000"/>
                </a:solidFill>
              </a:rPr>
              <a:t>	</a:t>
            </a:r>
            <a:r>
              <a:rPr lang="it-IT" sz="1800" dirty="0">
                <a:solidFill>
                  <a:srgbClr val="000080"/>
                </a:solidFill>
              </a:rPr>
              <a:t>}</a:t>
            </a:r>
            <a:endParaRPr lang="it-IT" sz="1800" b="0" dirty="0">
              <a:latin typeface="Bodoni MT" panose="02070603080606020203" pitchFamily="18" charset="0"/>
            </a:endParaRPr>
          </a:p>
          <a:p>
            <a:pPr lvl="1" indent="0">
              <a:buNone/>
            </a:pP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it-IT" b="1" dirty="0">
                <a:latin typeface="Bodoni MT" panose="02070603080606020203" pitchFamily="18" charset="0"/>
              </a:rPr>
              <a:t>Mutua esclusione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112568"/>
          </a:xfrm>
        </p:spPr>
        <p:txBody>
          <a:bodyPr>
            <a:normAutofit/>
          </a:bodyPr>
          <a:lstStyle/>
          <a:p>
            <a:pPr marL="800100" lvl="1" indent="-342900"/>
            <a:r>
              <a:rPr lang="it-IT" sz="2400" dirty="0">
                <a:latin typeface="Bodoni MT" panose="02070603080606020203" pitchFamily="18" charset="0"/>
              </a:rPr>
              <a:t>Il lock viene rilasciato quando il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esce dal metodo </a:t>
            </a:r>
            <a:r>
              <a:rPr lang="it-IT" sz="2400" dirty="0" err="1">
                <a:latin typeface="Bodoni MT" panose="02070603080606020203" pitchFamily="18" charset="0"/>
              </a:rPr>
              <a:t>synchronized</a:t>
            </a:r>
            <a:r>
              <a:rPr lang="it-IT" sz="2400" dirty="0">
                <a:latin typeface="Bodoni MT" panose="02070603080606020203" pitchFamily="18" charset="0"/>
              </a:rPr>
              <a:t>.</a:t>
            </a:r>
          </a:p>
          <a:p>
            <a:pPr marL="800100" lvl="1" indent="-342900"/>
            <a:r>
              <a:rPr lang="it-IT" sz="2400" dirty="0">
                <a:latin typeface="Bodoni MT" panose="02070603080606020203" pitchFamily="18" charset="0"/>
              </a:rPr>
              <a:t>Il primo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presente nell’entry set (insieme dei </a:t>
            </a:r>
            <a:r>
              <a:rPr lang="it-IT" sz="2400" dirty="0" err="1">
                <a:latin typeface="Bodoni MT" panose="02070603080606020203" pitchFamily="18" charset="0"/>
              </a:rPr>
              <a:t>thread</a:t>
            </a:r>
            <a:r>
              <a:rPr lang="it-IT" sz="2400" dirty="0">
                <a:latin typeface="Bodoni MT" panose="02070603080606020203" pitchFamily="18" charset="0"/>
              </a:rPr>
              <a:t> pronti ad essere eseguiti) può acquisire il lock.</a:t>
            </a: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5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Bodoni MT" panose="02070603080606020203" pitchFamily="18" charset="0"/>
              </a:rPr>
              <a:t>Sincronizzazione diretta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5112568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it-IT" sz="2400" dirty="0">
                <a:latin typeface="Bodoni MT" panose="02070603080606020203" pitchFamily="18" charset="0"/>
              </a:rPr>
              <a:t>In alcuni problemi la mutua esclusione non basta ma bisogna anche garantire la sincronizzazione fra i </a:t>
            </a:r>
            <a:r>
              <a:rPr lang="it-IT" sz="2400" dirty="0" err="1">
                <a:latin typeface="Bodoni MT" panose="02070603080606020203" pitchFamily="18" charset="0"/>
              </a:rPr>
              <a:t>threads</a:t>
            </a:r>
            <a:r>
              <a:rPr lang="it-IT" sz="2400" dirty="0">
                <a:latin typeface="Bodoni MT" panose="02070603080606020203" pitchFamily="18" charset="0"/>
              </a:rPr>
              <a:t>.</a:t>
            </a:r>
          </a:p>
          <a:p>
            <a:pPr lvl="1" indent="0">
              <a:buNone/>
            </a:pPr>
            <a:r>
              <a:rPr lang="it-IT" sz="2400" b="1" dirty="0">
                <a:latin typeface="Bodoni MT" panose="02070603080606020203" pitchFamily="18" charset="0"/>
              </a:rPr>
              <a:t>Esempio: Problema del Produttore-Consumatore.</a:t>
            </a:r>
          </a:p>
          <a:p>
            <a:pPr lvl="1" indent="0">
              <a:buNone/>
            </a:pPr>
            <a:r>
              <a:rPr lang="it-IT" sz="2400" dirty="0">
                <a:latin typeface="Bodoni MT" panose="02070603080606020203" pitchFamily="18" charset="0"/>
              </a:rPr>
              <a:t>Requisiti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latin typeface="Bodoni MT" panose="02070603080606020203" pitchFamily="18" charset="0"/>
              </a:rPr>
              <a:t>Ciascun valore prodotto deve essere consumato;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latin typeface="Bodoni MT" panose="02070603080606020203" pitchFamily="18" charset="0"/>
              </a:rPr>
              <a:t>Nessun valore prodotto può essere consumato due o più volte</a:t>
            </a:r>
          </a:p>
          <a:p>
            <a:pPr lvl="1" indent="0">
              <a:buNone/>
            </a:pPr>
            <a:endParaRPr lang="it-IT" sz="2400" b="0" dirty="0">
              <a:latin typeface="Bodoni MT" panose="02070603080606020203" pitchFamily="18" charset="0"/>
            </a:endParaRPr>
          </a:p>
        </p:txBody>
      </p:sp>
      <p:pic>
        <p:nvPicPr>
          <p:cNvPr id="1026" name="Picture 2" descr="D:\Documents\Dropbox\Scuola\A.S. 2016 - 2017\ECDL\Logo scuo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04" y="-15767"/>
            <a:ext cx="1637109" cy="14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B51354F-49C8-4128-8007-E813A6E9C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21" b="2557"/>
          <a:stretch/>
        </p:blipFill>
        <p:spPr>
          <a:xfrm>
            <a:off x="1331640" y="4293096"/>
            <a:ext cx="6629549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0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iale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547</Words>
  <Application>Microsoft Office PowerPoint</Application>
  <PresentationFormat>Presentazione su schermo (4:3)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Bodoni MT</vt:lpstr>
      <vt:lpstr>Calibri</vt:lpstr>
      <vt:lpstr>Essenziale</vt:lpstr>
      <vt:lpstr>Java multithreading lezione 2</vt:lpstr>
      <vt:lpstr>Accesso competitivo</vt:lpstr>
      <vt:lpstr>Accesso competitivo</vt:lpstr>
      <vt:lpstr>Accesso competitivo</vt:lpstr>
      <vt:lpstr>Mutua esclusione</vt:lpstr>
      <vt:lpstr>Mutua esclusione</vt:lpstr>
      <vt:lpstr>Mutua esclusione</vt:lpstr>
      <vt:lpstr>Mutua esclusione</vt:lpstr>
      <vt:lpstr>Sincronizzazione diretta</vt:lpstr>
      <vt:lpstr>Sincronizzazione diretta</vt:lpstr>
      <vt:lpstr>Sincronizzazione diretta: uso del monitor</vt:lpstr>
      <vt:lpstr>Esecizio – gestore di risorse equivalenti</vt:lpstr>
      <vt:lpstr>Esecizio – gestore di risorse equivalenti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</dc:title>
  <dc:creator>Loris</dc:creator>
  <cp:lastModifiedBy>Loris Ranalli</cp:lastModifiedBy>
  <cp:revision>98</cp:revision>
  <cp:lastPrinted>2017-10-02T13:09:56Z</cp:lastPrinted>
  <dcterms:created xsi:type="dcterms:W3CDTF">2017-03-20T09:15:23Z</dcterms:created>
  <dcterms:modified xsi:type="dcterms:W3CDTF">2017-10-21T00:21:59Z</dcterms:modified>
</cp:coreProperties>
</file>