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0925" autoAdjust="0"/>
  </p:normalViewPr>
  <p:slideViewPr>
    <p:cSldViewPr>
      <p:cViewPr>
        <p:scale>
          <a:sx n="100" d="100"/>
          <a:sy n="100" d="100"/>
        </p:scale>
        <p:origin x="-39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1042-1F44-4A5A-84AC-EF75BBFA223C}" type="datetimeFigureOut">
              <a:rPr lang="it-IT" smtClean="0"/>
              <a:t>13/10/2017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C403-4D9D-43FC-B6D3-B73F50E931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13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560E-1E98-4DA4-9585-7818C5317A84}" type="datetime1">
              <a:rPr lang="it-IT" smtClean="0"/>
              <a:t>13/10/2017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77E-D945-4119-84DB-A5C35DB1AAA4}" type="datetime1">
              <a:rPr lang="it-IT" smtClean="0"/>
              <a:t>13/10/2017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6B80-9028-407B-81F1-A18A0F2DFCFA}" type="datetime1">
              <a:rPr lang="it-IT" smtClean="0"/>
              <a:t>13/10/2017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C8C3-62DE-4941-998A-931ECB8FEF3B}" type="datetime1">
              <a:rPr lang="it-IT" smtClean="0"/>
              <a:t>13/10/2017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23DC-4D7F-4D5E-8CFA-6E33821F19DB}" type="datetime1">
              <a:rPr lang="it-IT" smtClean="0"/>
              <a:t>13/10/2017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564D-DA49-4C7D-BC85-B83B92BA681A}" type="datetime1">
              <a:rPr lang="it-IT" smtClean="0"/>
              <a:t>13/10/2017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EACE-1CF2-46B3-B689-8BC3B38CF4D5}" type="datetime1">
              <a:rPr lang="it-IT" smtClean="0"/>
              <a:t>13/10/2017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7275-D663-4C06-98B0-B007F203C0A3}" type="datetime1">
              <a:rPr lang="it-IT" smtClean="0"/>
              <a:t>13/10/2017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B1F-DDF2-41D8-B6AD-59F0C3C11CE9}" type="datetime1">
              <a:rPr lang="it-IT" smtClean="0"/>
              <a:t>13/10/2017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4EAA-6A32-4CE7-A8DE-0D52FB08B024}" type="datetime1">
              <a:rPr lang="it-IT" smtClean="0"/>
              <a:t>13/10/2017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0966-8EF1-4106-83AC-5EB0B73A6920}" type="datetime1">
              <a:rPr lang="it-IT" smtClean="0"/>
              <a:t>13/10/2017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FF4FA9-1BC1-4624-8FD4-DCD937737685}" type="datetime1">
              <a:rPr lang="it-IT" smtClean="0"/>
              <a:t>13/10/2017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lli.loris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oracle.com/javase/9/docs/api/java/lang/Thread.html#method.summa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7544" y="842520"/>
            <a:ext cx="7772400" cy="4571999"/>
          </a:xfrm>
        </p:spPr>
        <p:txBody>
          <a:bodyPr/>
          <a:lstStyle/>
          <a:p>
            <a:r>
              <a:rPr lang="it-IT" sz="4800" b="1" dirty="0" smtClean="0">
                <a:latin typeface="Bodoni MT" panose="02070603080606020203" pitchFamily="18" charset="0"/>
              </a:rPr>
              <a:t>Java multithreading</a:t>
            </a:r>
            <a:br>
              <a:rPr lang="it-IT" sz="4800" b="1" dirty="0" smtClean="0">
                <a:latin typeface="Bodoni MT" panose="02070603080606020203" pitchFamily="18" charset="0"/>
              </a:rPr>
            </a:br>
            <a:r>
              <a:rPr lang="it-IT" sz="4800" b="1" dirty="0" smtClean="0">
                <a:latin typeface="Bodoni MT" panose="02070603080606020203" pitchFamily="18" charset="0"/>
              </a:rPr>
              <a:t>lezione 1</a:t>
            </a:r>
            <a:endParaRPr lang="it-IT" sz="8000" b="1" dirty="0">
              <a:latin typeface="Bodoni MT" panose="02070603080606020203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500608"/>
          </a:xfrm>
        </p:spPr>
        <p:txBody>
          <a:bodyPr>
            <a:noAutofit/>
          </a:bodyPr>
          <a:lstStyle/>
          <a:p>
            <a:r>
              <a:rPr lang="it-IT" sz="2400" b="1" dirty="0">
                <a:latin typeface="Bodoni MT" panose="02070603080606020203" pitchFamily="18" charset="0"/>
              </a:rPr>
              <a:t>Prof. </a:t>
            </a:r>
            <a:r>
              <a:rPr lang="it-IT" sz="2400" b="1" dirty="0" err="1">
                <a:latin typeface="Bodoni MT" panose="02070603080606020203" pitchFamily="18" charset="0"/>
              </a:rPr>
              <a:t>ranalli</a:t>
            </a:r>
            <a:endParaRPr lang="it-IT" sz="2400" b="1" dirty="0">
              <a:latin typeface="Bodoni MT" panose="02070603080606020203" pitchFamily="18" charset="0"/>
            </a:endParaRPr>
          </a:p>
          <a:p>
            <a:endParaRPr lang="it-IT" sz="2400" b="1" dirty="0">
              <a:latin typeface="Bodoni MT" panose="02070603080606020203" pitchFamily="18" charset="0"/>
            </a:endParaRPr>
          </a:p>
        </p:txBody>
      </p:sp>
      <p:pic>
        <p:nvPicPr>
          <p:cNvPr id="4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70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F17B78B-4E76-4AA5-B2DF-9B8FB0D65E47}"/>
              </a:ext>
            </a:extLst>
          </p:cNvPr>
          <p:cNvSpPr txBox="1"/>
          <p:nvPr/>
        </p:nvSpPr>
        <p:spPr>
          <a:xfrm>
            <a:off x="467544" y="5301208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3"/>
              </a:rPr>
              <a:t>ranalli.loris@gmail.com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7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Non determinismo</a:t>
            </a:r>
            <a:endParaRPr lang="it-IT" b="1" dirty="0">
              <a:latin typeface="Bodoni MT" panose="020706030806060202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6"/>
          <a:stretch/>
        </p:blipFill>
        <p:spPr bwMode="auto">
          <a:xfrm>
            <a:off x="107504" y="1130551"/>
            <a:ext cx="8841103" cy="54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98" y="128248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6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latin typeface="Bodoni MT" panose="02070603080606020203" pitchFamily="18" charset="0"/>
              </a:rPr>
              <a:t>Metodi della classe </a:t>
            </a:r>
            <a:r>
              <a:rPr lang="it-IT" b="1" dirty="0" err="1" smtClean="0">
                <a:latin typeface="Bodoni MT" panose="02070603080606020203" pitchFamily="18" charset="0"/>
              </a:rPr>
              <a:t>thread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340768"/>
            <a:ext cx="8363272" cy="540536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Bodoni MT" panose="02070603080606020203" pitchFamily="18" charset="0"/>
              </a:rPr>
              <a:t>getName</a:t>
            </a:r>
            <a:r>
              <a:rPr lang="it-IT" sz="2400" dirty="0">
                <a:latin typeface="Bodoni MT" panose="02070603080606020203" pitchFamily="18" charset="0"/>
              </a:rPr>
              <a:t>(), </a:t>
            </a:r>
            <a:r>
              <a:rPr lang="it-IT" sz="2400" dirty="0" err="1">
                <a:latin typeface="Bodoni MT" panose="02070603080606020203" pitchFamily="18" charset="0"/>
              </a:rPr>
              <a:t>setName</a:t>
            </a:r>
            <a:r>
              <a:rPr lang="it-IT" sz="2400" dirty="0">
                <a:latin typeface="Bodoni MT" panose="02070603080606020203" pitchFamily="18" charset="0"/>
              </a:rPr>
              <a:t>(</a:t>
            </a:r>
            <a:r>
              <a:rPr lang="it-IT" sz="2400" dirty="0" err="1">
                <a:latin typeface="Bodoni MT" panose="02070603080606020203" pitchFamily="18" charset="0"/>
              </a:rPr>
              <a:t>String</a:t>
            </a:r>
            <a:r>
              <a:rPr lang="it-IT" sz="2400" dirty="0">
                <a:latin typeface="Bodoni MT" panose="02070603080606020203" pitchFamily="18" charset="0"/>
              </a:rPr>
              <a:t> s</a:t>
            </a:r>
            <a:r>
              <a:rPr lang="it-IT" sz="2400" dirty="0" smtClean="0">
                <a:latin typeface="Bodoni MT" panose="02070603080606020203" pitchFamily="18" charset="0"/>
              </a:rPr>
              <a:t>)</a:t>
            </a:r>
            <a:endParaRPr lang="it-IT" sz="2400" dirty="0">
              <a:latin typeface="Bodoni MT" panose="02070603080606020203" pitchFamily="18" charset="0"/>
            </a:endParaRPr>
          </a:p>
          <a:p>
            <a:pPr lvl="1"/>
            <a:r>
              <a:rPr lang="it-IT" sz="2400" dirty="0" smtClean="0">
                <a:latin typeface="Bodoni MT" panose="02070603080606020203" pitchFamily="18" charset="0"/>
              </a:rPr>
              <a:t>per </a:t>
            </a:r>
            <a:r>
              <a:rPr lang="it-IT" sz="2400" dirty="0">
                <a:latin typeface="Bodoni MT" panose="02070603080606020203" pitchFamily="18" charset="0"/>
              </a:rPr>
              <a:t>ottenere e settare, rispettivamente, il nome di un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endParaRPr lang="it-IT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Bodoni MT" panose="02070603080606020203" pitchFamily="18" charset="0"/>
              </a:rPr>
              <a:t>sleep</a:t>
            </a:r>
            <a:r>
              <a:rPr lang="it-IT" sz="2400" dirty="0" smtClean="0">
                <a:latin typeface="Bodoni MT" panose="02070603080606020203" pitchFamily="18" charset="0"/>
              </a:rPr>
              <a:t>(</a:t>
            </a:r>
            <a:r>
              <a:rPr lang="it-IT" sz="2400" dirty="0" err="1" smtClean="0">
                <a:latin typeface="Bodoni MT" panose="02070603080606020203" pitchFamily="18" charset="0"/>
              </a:rPr>
              <a:t>int</a:t>
            </a:r>
            <a:r>
              <a:rPr lang="it-IT" sz="2400" dirty="0" smtClean="0">
                <a:latin typeface="Bodoni MT" panose="02070603080606020203" pitchFamily="18" charset="0"/>
              </a:rPr>
              <a:t> </a:t>
            </a:r>
            <a:r>
              <a:rPr lang="it-IT" sz="2400" dirty="0" err="1" smtClean="0">
                <a:latin typeface="Bodoni MT" panose="02070603080606020203" pitchFamily="18" charset="0"/>
              </a:rPr>
              <a:t>ms</a:t>
            </a:r>
            <a:r>
              <a:rPr lang="it-IT" sz="2400" dirty="0" smtClean="0">
                <a:latin typeface="Bodoni MT" panose="02070603080606020203" pitchFamily="18" charset="0"/>
              </a:rPr>
              <a:t>)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consente </a:t>
            </a:r>
            <a:r>
              <a:rPr lang="it-IT" sz="2400" dirty="0">
                <a:latin typeface="Bodoni MT" panose="02070603080606020203" pitchFamily="18" charset="0"/>
              </a:rPr>
              <a:t>di bloccare il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corrente per il numero specificato di millisecondi</a:t>
            </a:r>
          </a:p>
          <a:p>
            <a:r>
              <a:rPr lang="it-IT" sz="2400" dirty="0">
                <a:latin typeface="Bodoni MT" panose="02070603080606020203" pitchFamily="18" charset="0"/>
              </a:rPr>
              <a:t>• </a:t>
            </a:r>
            <a:r>
              <a:rPr lang="it-IT" sz="2400" dirty="0" err="1" smtClean="0">
                <a:latin typeface="Bodoni MT" panose="02070603080606020203" pitchFamily="18" charset="0"/>
              </a:rPr>
              <a:t>currentThread</a:t>
            </a:r>
            <a:r>
              <a:rPr lang="it-IT" sz="2400" dirty="0" smtClean="0">
                <a:latin typeface="Bodoni MT" panose="02070603080606020203" pitchFamily="18" charset="0"/>
              </a:rPr>
              <a:t>()</a:t>
            </a:r>
          </a:p>
          <a:p>
            <a:pPr lvl="1"/>
            <a:r>
              <a:rPr lang="it-IT" sz="2400" dirty="0" smtClean="0">
                <a:latin typeface="Bodoni MT" panose="02070603080606020203" pitchFamily="18" charset="0"/>
              </a:rPr>
              <a:t>restituisce </a:t>
            </a:r>
            <a:r>
              <a:rPr lang="it-IT" sz="2400" dirty="0">
                <a:latin typeface="Bodoni MT" panose="02070603080606020203" pitchFamily="18" charset="0"/>
              </a:rPr>
              <a:t>il </a:t>
            </a:r>
            <a:r>
              <a:rPr lang="it-IT" sz="2400" dirty="0" smtClean="0">
                <a:latin typeface="Bodoni MT" panose="02070603080606020203" pitchFamily="18" charset="0"/>
              </a:rPr>
              <a:t>riferimento del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attualmente in </a:t>
            </a:r>
            <a:r>
              <a:rPr lang="it-IT" sz="2400" dirty="0" smtClean="0">
                <a:latin typeface="Bodoni MT" panose="02070603080606020203" pitchFamily="18" charset="0"/>
              </a:rPr>
              <a:t>esecuzione</a:t>
            </a:r>
            <a:endParaRPr lang="it-IT" sz="2400" dirty="0">
              <a:latin typeface="Bodoni MT" panose="02070603080606020203" pitchFamily="18" charset="0"/>
            </a:endParaRPr>
          </a:p>
          <a:p>
            <a:r>
              <a:rPr lang="it-IT" sz="2400" dirty="0">
                <a:latin typeface="Bodoni MT" panose="02070603080606020203" pitchFamily="18" charset="0"/>
              </a:rPr>
              <a:t>• join</a:t>
            </a:r>
            <a:r>
              <a:rPr lang="it-IT" sz="2400" dirty="0" smtClean="0">
                <a:latin typeface="Bodoni MT" panose="02070603080606020203" pitchFamily="18" charset="0"/>
              </a:rPr>
              <a:t>()</a:t>
            </a:r>
          </a:p>
          <a:p>
            <a:pPr lvl="1"/>
            <a:r>
              <a:rPr lang="it-IT" sz="2400" dirty="0" smtClean="0">
                <a:latin typeface="Bodoni MT" panose="02070603080606020203" pitchFamily="18" charset="0"/>
              </a:rPr>
              <a:t>invocando </a:t>
            </a:r>
            <a:r>
              <a:rPr lang="it-IT" sz="2400" dirty="0">
                <a:latin typeface="Bodoni MT" panose="02070603080606020203" pitchFamily="18" charset="0"/>
              </a:rPr>
              <a:t>il metodo join su un oggetto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, il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corrente si blocca fino alla terminazione </a:t>
            </a:r>
            <a:r>
              <a:rPr lang="it-IT" sz="2400" dirty="0" smtClean="0">
                <a:latin typeface="Bodoni MT" panose="02070603080606020203" pitchFamily="18" charset="0"/>
              </a:rPr>
              <a:t>del </a:t>
            </a:r>
            <a:r>
              <a:rPr lang="it-IT" sz="2400" dirty="0" err="1" smtClean="0">
                <a:latin typeface="Bodoni MT" panose="02070603080606020203" pitchFamily="18" charset="0"/>
              </a:rPr>
              <a:t>thread</a:t>
            </a:r>
            <a:r>
              <a:rPr lang="it-IT" sz="2400" dirty="0" smtClean="0">
                <a:latin typeface="Bodoni MT" panose="02070603080606020203" pitchFamily="18" charset="0"/>
              </a:rPr>
              <a:t> </a:t>
            </a:r>
            <a:r>
              <a:rPr lang="it-IT" sz="2400" dirty="0">
                <a:latin typeface="Bodoni MT" panose="02070603080606020203" pitchFamily="18" charset="0"/>
              </a:rPr>
              <a:t>associato a tale oggetto</a:t>
            </a:r>
            <a:endParaRPr lang="it-IT" sz="2400" b="1" dirty="0" smtClean="0">
              <a:latin typeface="Bodoni MT" panose="02070603080606020203" pitchFamily="18" charset="0"/>
            </a:endParaRPr>
          </a:p>
          <a:p>
            <a:r>
              <a:rPr lang="it-IT" sz="2400" dirty="0">
                <a:latin typeface="Bodoni MT" panose="02070603080606020203" pitchFamily="18" charset="0"/>
              </a:rPr>
              <a:t>Documentazione: </a:t>
            </a:r>
            <a:r>
              <a:rPr lang="it-IT" sz="2400" dirty="0">
                <a:latin typeface="Bodoni MT" panose="02070603080606020203" pitchFamily="18" charset="0"/>
                <a:hlinkClick r:id="rId2"/>
              </a:rPr>
              <a:t>https://</a:t>
            </a:r>
            <a:r>
              <a:rPr lang="it-IT" sz="2400" dirty="0" smtClean="0">
                <a:latin typeface="Bodoni MT" panose="02070603080606020203" pitchFamily="18" charset="0"/>
                <a:hlinkClick r:id="rId2"/>
              </a:rPr>
              <a:t>docs.oracle.com/javase/9/docs/api/java/lang/Thread.html#method.summary</a:t>
            </a:r>
            <a:endParaRPr lang="it-IT" sz="2400" dirty="0" smtClean="0">
              <a:latin typeface="Bodoni MT" panose="02070603080606020203" pitchFamily="18" charset="0"/>
            </a:endParaRPr>
          </a:p>
          <a:p>
            <a:endParaRPr lang="it-IT" sz="2400" b="1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Bodoni MT" panose="02070603080606020203" pitchFamily="18" charset="0"/>
              </a:rPr>
              <a:t>esercizi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408016"/>
            <a:ext cx="8363272" cy="540536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Concorrenza: </a:t>
            </a:r>
            <a:r>
              <a:rPr lang="it-IT" sz="2400" b="0" dirty="0">
                <a:latin typeface="Bodoni MT" panose="02070603080606020203" pitchFamily="18" charset="0"/>
              </a:rPr>
              <a:t>Creare un’applicazione con due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figli. Ciascuno dei </a:t>
            </a:r>
            <a:r>
              <a:rPr lang="it-IT" sz="2400" b="0" dirty="0" smtClean="0">
                <a:latin typeface="Bodoni MT" panose="02070603080606020203" pitchFamily="18" charset="0"/>
              </a:rPr>
              <a:t>due </a:t>
            </a:r>
            <a:r>
              <a:rPr lang="it-IT" sz="2400" b="0" dirty="0" err="1" smtClean="0">
                <a:latin typeface="Bodoni MT" panose="02070603080606020203" pitchFamily="18" charset="0"/>
              </a:rPr>
              <a:t>thread</a:t>
            </a:r>
            <a:r>
              <a:rPr lang="it-IT" sz="2400" b="0" dirty="0" smtClean="0">
                <a:latin typeface="Bodoni MT" panose="02070603080606020203" pitchFamily="18" charset="0"/>
              </a:rPr>
              <a:t> </a:t>
            </a:r>
            <a:r>
              <a:rPr lang="it-IT" sz="2400" b="0" dirty="0">
                <a:latin typeface="Bodoni MT" panose="02070603080606020203" pitchFamily="18" charset="0"/>
              </a:rPr>
              <a:t>ha associato un simbolo (ad es. * o #). Sovrascrivere il metodo </a:t>
            </a:r>
            <a:r>
              <a:rPr lang="it-IT" sz="2400" b="0" dirty="0" err="1">
                <a:latin typeface="Bodoni MT" panose="02070603080606020203" pitchFamily="18" charset="0"/>
              </a:rPr>
              <a:t>run</a:t>
            </a:r>
            <a:r>
              <a:rPr lang="it-IT" sz="2400" b="0" dirty="0">
                <a:latin typeface="Bodoni MT" panose="02070603080606020203" pitchFamily="18" charset="0"/>
              </a:rPr>
              <a:t>() in modo che </a:t>
            </a:r>
            <a:r>
              <a:rPr lang="it-IT" sz="2400" b="0" dirty="0" smtClean="0">
                <a:latin typeface="Bodoni MT" panose="02070603080606020203" pitchFamily="18" charset="0"/>
              </a:rPr>
              <a:t>ciascun </a:t>
            </a:r>
            <a:r>
              <a:rPr lang="it-IT" sz="2400" b="0" dirty="0" err="1" smtClean="0">
                <a:latin typeface="Bodoni MT" panose="02070603080606020203" pitchFamily="18" charset="0"/>
              </a:rPr>
              <a:t>thread</a:t>
            </a:r>
            <a:r>
              <a:rPr lang="it-IT" sz="2400" b="0" dirty="0" smtClean="0">
                <a:latin typeface="Bodoni MT" panose="02070603080606020203" pitchFamily="18" charset="0"/>
              </a:rPr>
              <a:t> </a:t>
            </a:r>
            <a:r>
              <a:rPr lang="it-IT" sz="2400" b="0" dirty="0">
                <a:latin typeface="Bodoni MT" panose="02070603080606020203" pitchFamily="18" charset="0"/>
              </a:rPr>
              <a:t>stampa continuamente su </a:t>
            </a:r>
            <a:r>
              <a:rPr lang="it-IT" sz="2400" b="0" dirty="0" err="1">
                <a:latin typeface="Bodoni MT" panose="02070603080606020203" pitchFamily="18" charset="0"/>
              </a:rPr>
              <a:t>stdout</a:t>
            </a:r>
            <a:r>
              <a:rPr lang="it-IT" sz="2400" b="0" dirty="0">
                <a:latin typeface="Bodoni MT" panose="02070603080606020203" pitchFamily="18" charset="0"/>
              </a:rPr>
              <a:t> il proprio simbolo, andando a capo ogni 50 simboli </a:t>
            </a:r>
            <a:r>
              <a:rPr lang="it-IT" sz="2400" b="0" dirty="0" smtClean="0">
                <a:latin typeface="Bodoni MT" panose="02070603080606020203" pitchFamily="18" charset="0"/>
              </a:rPr>
              <a:t>stampati.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Non </a:t>
            </a:r>
            <a:r>
              <a:rPr lang="it-IT" sz="2400" dirty="0">
                <a:latin typeface="Bodoni MT" panose="02070603080606020203" pitchFamily="18" charset="0"/>
              </a:rPr>
              <a:t>determinismo: </a:t>
            </a:r>
            <a:r>
              <a:rPr lang="it-IT" sz="2400" b="0" dirty="0">
                <a:latin typeface="Bodoni MT" panose="02070603080606020203" pitchFamily="18" charset="0"/>
              </a:rPr>
              <a:t>creare un’applicazione Java contenente 3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come segue. </a:t>
            </a:r>
            <a:r>
              <a:rPr lang="it-IT" sz="2400" b="0" dirty="0" smtClean="0">
                <a:latin typeface="Bodoni MT" panose="02070603080606020203" pitchFamily="18" charset="0"/>
              </a:rPr>
              <a:t>Un </a:t>
            </a:r>
            <a:r>
              <a:rPr lang="it-IT" sz="2400" b="0" dirty="0" err="1" smtClean="0">
                <a:latin typeface="Bodoni MT" panose="02070603080606020203" pitchFamily="18" charset="0"/>
              </a:rPr>
              <a:t>thread</a:t>
            </a:r>
            <a:r>
              <a:rPr lang="it-IT" sz="2400" b="0" dirty="0" smtClean="0">
                <a:latin typeface="Bodoni MT" panose="02070603080606020203" pitchFamily="18" charset="0"/>
              </a:rPr>
              <a:t> </a:t>
            </a:r>
            <a:r>
              <a:rPr lang="it-IT" sz="2400" b="0" dirty="0">
                <a:latin typeface="Bodoni MT" panose="02070603080606020203" pitchFamily="18" charset="0"/>
              </a:rPr>
              <a:t>principale corrispondente al metodo </a:t>
            </a:r>
            <a:r>
              <a:rPr lang="it-IT" sz="2400" b="0" dirty="0" err="1">
                <a:latin typeface="Bodoni MT" panose="02070603080606020203" pitchFamily="18" charset="0"/>
              </a:rPr>
              <a:t>main</a:t>
            </a:r>
            <a:r>
              <a:rPr lang="it-IT" sz="2400" b="0" dirty="0">
                <a:latin typeface="Bodoni MT" panose="02070603080606020203" pitchFamily="18" charset="0"/>
              </a:rPr>
              <a:t>() che stampa il suo nome, e poi crea </a:t>
            </a:r>
            <a:r>
              <a:rPr lang="it-IT" sz="2400" b="0" dirty="0" smtClean="0">
                <a:latin typeface="Bodoni MT" panose="02070603080606020203" pitchFamily="18" charset="0"/>
              </a:rPr>
              <a:t>ed avvia </a:t>
            </a:r>
            <a:r>
              <a:rPr lang="it-IT" sz="2400" b="0" dirty="0">
                <a:latin typeface="Bodoni MT" panose="02070603080606020203" pitchFamily="18" charset="0"/>
              </a:rPr>
              <a:t>due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dello stesso tipo: un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di nome “A” e un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di nome “B”. </a:t>
            </a:r>
            <a:r>
              <a:rPr lang="it-IT" sz="2400" b="0" dirty="0" smtClean="0">
                <a:latin typeface="Bodoni MT" panose="02070603080606020203" pitchFamily="18" charset="0"/>
              </a:rPr>
              <a:t>Il comportamento </a:t>
            </a:r>
            <a:r>
              <a:rPr lang="it-IT" sz="2400" b="0" dirty="0">
                <a:latin typeface="Bodoni MT" panose="02070603080606020203" pitchFamily="18" charset="0"/>
              </a:rPr>
              <a:t>dei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consiste nell’attendere 1 secondo e stampare su </a:t>
            </a:r>
            <a:r>
              <a:rPr lang="it-IT" sz="2400" b="0" dirty="0" err="1">
                <a:latin typeface="Bodoni MT" panose="02070603080606020203" pitchFamily="18" charset="0"/>
              </a:rPr>
              <a:t>stdout</a:t>
            </a:r>
            <a:r>
              <a:rPr lang="it-IT" sz="2400" b="0" dirty="0">
                <a:latin typeface="Bodoni MT" panose="02070603080606020203" pitchFamily="18" charset="0"/>
              </a:rPr>
              <a:t> il proprio </a:t>
            </a:r>
            <a:r>
              <a:rPr lang="it-IT" sz="2400" b="0" dirty="0" smtClean="0">
                <a:latin typeface="Bodoni MT" panose="02070603080606020203" pitchFamily="18" charset="0"/>
              </a:rPr>
              <a:t>nome. Provare </a:t>
            </a:r>
            <a:r>
              <a:rPr lang="it-IT" sz="2400" b="0" dirty="0">
                <a:latin typeface="Bodoni MT" panose="02070603080606020203" pitchFamily="18" charset="0"/>
              </a:rPr>
              <a:t>ad eseguire l’applicazione più volte, e a comprendere cosa </a:t>
            </a:r>
            <a:r>
              <a:rPr lang="it-IT" sz="2400" b="0" dirty="0" smtClean="0">
                <a:latin typeface="Bodoni MT" panose="02070603080606020203" pitchFamily="18" charset="0"/>
              </a:rPr>
              <a:t>succede.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Somma </a:t>
            </a:r>
            <a:r>
              <a:rPr lang="it-IT" sz="2400" dirty="0">
                <a:latin typeface="Bodoni MT" panose="02070603080606020203" pitchFamily="18" charset="0"/>
              </a:rPr>
              <a:t>parallela: </a:t>
            </a:r>
            <a:r>
              <a:rPr lang="it-IT" sz="2400" b="0" dirty="0">
                <a:latin typeface="Bodoni MT" panose="02070603080606020203" pitchFamily="18" charset="0"/>
              </a:rPr>
              <a:t>Scrivere un programma </a:t>
            </a:r>
            <a:r>
              <a:rPr lang="it-IT" sz="2400" b="0" dirty="0" err="1">
                <a:latin typeface="Bodoni MT" panose="02070603080606020203" pitchFamily="18" charset="0"/>
              </a:rPr>
              <a:t>multithread</a:t>
            </a:r>
            <a:r>
              <a:rPr lang="it-IT" sz="2400" b="0" dirty="0">
                <a:latin typeface="Bodoni MT" panose="02070603080606020203" pitchFamily="18" charset="0"/>
              </a:rPr>
              <a:t> in Java che dato un array di 50 valori </a:t>
            </a:r>
            <a:r>
              <a:rPr lang="it-IT" sz="2400" b="0" dirty="0" smtClean="0">
                <a:latin typeface="Bodoni MT" panose="02070603080606020203" pitchFamily="18" charset="0"/>
              </a:rPr>
              <a:t>numerici ne </a:t>
            </a:r>
            <a:r>
              <a:rPr lang="it-IT" sz="2400" b="0" dirty="0">
                <a:latin typeface="Bodoni MT" panose="02070603080606020203" pitchFamily="18" charset="0"/>
              </a:rPr>
              <a:t>esegue la somma in modo parallelo. Creare 5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e assegnare ad ogni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una </a:t>
            </a:r>
            <a:r>
              <a:rPr lang="it-IT" sz="2400" b="0" dirty="0" smtClean="0">
                <a:latin typeface="Bodoni MT" panose="02070603080606020203" pitchFamily="18" charset="0"/>
              </a:rPr>
              <a:t>partizione dell’array </a:t>
            </a:r>
            <a:r>
              <a:rPr lang="it-IT" sz="2400" b="0" dirty="0">
                <a:latin typeface="Bodoni MT" panose="02070603080606020203" pitchFamily="18" charset="0"/>
              </a:rPr>
              <a:t>(10 valori). Ogni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esegue la somma dei propri valori e mettere il risultato in </a:t>
            </a:r>
            <a:r>
              <a:rPr lang="it-IT" sz="2400" b="0" dirty="0" smtClean="0">
                <a:latin typeface="Bodoni MT" panose="02070603080606020203" pitchFamily="18" charset="0"/>
              </a:rPr>
              <a:t>una struttura </a:t>
            </a:r>
            <a:r>
              <a:rPr lang="it-IT" sz="2400" b="0" dirty="0">
                <a:latin typeface="Bodoni MT" panose="02070603080606020203" pitchFamily="18" charset="0"/>
              </a:rPr>
              <a:t>dati del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</a:t>
            </a:r>
            <a:r>
              <a:rPr lang="it-IT" sz="2400" b="0" dirty="0" err="1">
                <a:latin typeface="Bodoni MT" panose="02070603080606020203" pitchFamily="18" charset="0"/>
              </a:rPr>
              <a:t>main</a:t>
            </a:r>
            <a:r>
              <a:rPr lang="it-IT" sz="2400" b="0" dirty="0">
                <a:latin typeface="Bodoni MT" panose="02070603080606020203" pitchFamily="18" charset="0"/>
              </a:rPr>
              <a:t> contenente i risultati parziali. Il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</a:t>
            </a:r>
            <a:r>
              <a:rPr lang="it-IT" sz="2400" b="0" dirty="0" err="1">
                <a:latin typeface="Bodoni MT" panose="02070603080606020203" pitchFamily="18" charset="0"/>
              </a:rPr>
              <a:t>main</a:t>
            </a:r>
            <a:r>
              <a:rPr lang="it-IT" sz="2400" b="0" dirty="0">
                <a:latin typeface="Bodoni MT" panose="02070603080606020203" pitchFamily="18" charset="0"/>
              </a:rPr>
              <a:t> deve sincronizzarsi </a:t>
            </a:r>
            <a:r>
              <a:rPr lang="it-IT" sz="2400" b="0" dirty="0" smtClean="0">
                <a:latin typeface="Bodoni MT" panose="02070603080606020203" pitchFamily="18" charset="0"/>
              </a:rPr>
              <a:t>sulla terminazione </a:t>
            </a:r>
            <a:r>
              <a:rPr lang="it-IT" sz="2400" b="0" dirty="0">
                <a:latin typeface="Bodoni MT" panose="02070603080606020203" pitchFamily="18" charset="0"/>
              </a:rPr>
              <a:t>(join) dei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figli dopodiché somma i risultati parziali e li stampa su </a:t>
            </a:r>
            <a:r>
              <a:rPr lang="it-IT" sz="2400" b="0" dirty="0" err="1">
                <a:latin typeface="Bodoni MT" panose="02070603080606020203" pitchFamily="18" charset="0"/>
              </a:rPr>
              <a:t>stdout</a:t>
            </a:r>
            <a:r>
              <a:rPr lang="it-IT" sz="2400" b="0" dirty="0">
                <a:latin typeface="Bodoni MT" panose="02070603080606020203" pitchFamily="18" charset="0"/>
              </a:rPr>
              <a:t>.</a:t>
            </a:r>
            <a:endParaRPr lang="it-IT" sz="2400" b="0" dirty="0" smtClean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Multitasking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5122912" cy="576064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>
                <a:latin typeface="Bodoni MT" panose="02070603080606020203" pitchFamily="18" charset="0"/>
              </a:rPr>
              <a:t>Multitasking: </a:t>
            </a:r>
            <a:r>
              <a:rPr lang="it-IT" sz="2400" b="0" dirty="0">
                <a:latin typeface="Bodoni MT" panose="02070603080606020203" pitchFamily="18" charset="0"/>
              </a:rPr>
              <a:t>task multipli (processi), condividono le medesime risorse </a:t>
            </a:r>
            <a:r>
              <a:rPr lang="it-IT" sz="2400" b="0" dirty="0" err="1" smtClean="0">
                <a:latin typeface="Bodoni MT" panose="02070603080606020203" pitchFamily="18" charset="0"/>
              </a:rPr>
              <a:t>computational</a:t>
            </a:r>
            <a:r>
              <a:rPr lang="it-IT" sz="2400" b="0" dirty="0" smtClean="0">
                <a:latin typeface="Bodoni MT" panose="02070603080606020203" pitchFamily="18" charset="0"/>
              </a:rPr>
              <a:t> (</a:t>
            </a:r>
            <a:r>
              <a:rPr lang="it-IT" sz="2400" b="0" dirty="0">
                <a:latin typeface="Bodoni MT" panose="02070603080606020203" pitchFamily="18" charset="0"/>
              </a:rPr>
              <a:t>CPU). Con un sistema operativo (SO) multitasking, è possibile </a:t>
            </a:r>
            <a:r>
              <a:rPr lang="it-IT" sz="2400" b="0" dirty="0" smtClean="0">
                <a:latin typeface="Bodoni MT" panose="02070603080606020203" pitchFamily="18" charset="0"/>
              </a:rPr>
              <a:t>eseguire contemporaneamente </a:t>
            </a:r>
            <a:r>
              <a:rPr lang="it-IT" sz="2400" b="0" dirty="0">
                <a:latin typeface="Bodoni MT" panose="02070603080606020203" pitchFamily="18" charset="0"/>
              </a:rPr>
              <a:t>diverse applicazioni</a:t>
            </a:r>
            <a:r>
              <a:rPr lang="it-IT" sz="2400" b="0" dirty="0" smtClean="0">
                <a:latin typeface="Bodoni MT" panose="02070603080606020203" pitchFamily="18" charset="0"/>
              </a:rPr>
              <a:t>.</a:t>
            </a:r>
          </a:p>
          <a:p>
            <a:endParaRPr lang="it-IT" sz="2400" b="0" dirty="0">
              <a:latin typeface="Bodoni MT" panose="02070603080606020203" pitchFamily="18" charset="0"/>
            </a:endParaRPr>
          </a:p>
          <a:p>
            <a:r>
              <a:rPr lang="it-IT" sz="2400" b="0" dirty="0">
                <a:latin typeface="Bodoni MT" panose="02070603080606020203" pitchFamily="18" charset="0"/>
              </a:rPr>
              <a:t>• </a:t>
            </a:r>
            <a:r>
              <a:rPr lang="it-IT" sz="2400" dirty="0">
                <a:latin typeface="Bodoni MT" panose="02070603080606020203" pitchFamily="18" charset="0"/>
              </a:rPr>
              <a:t>Single core CPU</a:t>
            </a:r>
            <a:r>
              <a:rPr lang="it-IT" sz="2400" b="0" dirty="0">
                <a:latin typeface="Bodoni MT" panose="02070603080606020203" pitchFamily="18" charset="0"/>
              </a:rPr>
              <a:t>: solamente </a:t>
            </a:r>
            <a:r>
              <a:rPr lang="it-IT" sz="2400" b="0" dirty="0" smtClean="0">
                <a:latin typeface="Bodoni MT" panose="02070603080606020203" pitchFamily="18" charset="0"/>
              </a:rPr>
              <a:t>un unico processo </a:t>
            </a:r>
            <a:r>
              <a:rPr lang="it-IT" sz="2400" b="0" dirty="0">
                <a:latin typeface="Bodoni MT" panose="02070603080606020203" pitchFamily="18" charset="0"/>
              </a:rPr>
              <a:t>alla volta è in esecuzione</a:t>
            </a:r>
            <a:r>
              <a:rPr lang="it-IT" sz="2400" b="0" dirty="0" smtClean="0">
                <a:latin typeface="Bodoni MT" panose="02070603080606020203" pitchFamily="18" charset="0"/>
              </a:rPr>
              <a:t>. Lo </a:t>
            </a:r>
            <a:r>
              <a:rPr lang="it-IT" sz="2400" b="0" dirty="0" err="1">
                <a:latin typeface="Bodoni MT" panose="02070603080606020203" pitchFamily="18" charset="0"/>
              </a:rPr>
              <a:t>scheduler</a:t>
            </a:r>
            <a:r>
              <a:rPr lang="it-IT" sz="2400" b="0" dirty="0">
                <a:latin typeface="Bodoni MT" panose="02070603080606020203" pitchFamily="18" charset="0"/>
              </a:rPr>
              <a:t> del SO sceglie, per </a:t>
            </a:r>
            <a:r>
              <a:rPr lang="it-IT" sz="2400" b="0" dirty="0" smtClean="0">
                <a:latin typeface="Bodoni MT" panose="02070603080606020203" pitchFamily="18" charset="0"/>
              </a:rPr>
              <a:t>ogni istante </a:t>
            </a:r>
            <a:r>
              <a:rPr lang="it-IT" sz="2400" b="0" dirty="0">
                <a:latin typeface="Bodoni MT" panose="02070603080606020203" pitchFamily="18" charset="0"/>
              </a:rPr>
              <a:t>di tempo, quale dei processi </a:t>
            </a:r>
            <a:r>
              <a:rPr lang="it-IT" sz="2400" b="0" dirty="0" smtClean="0">
                <a:latin typeface="Bodoni MT" panose="02070603080606020203" pitchFamily="18" charset="0"/>
              </a:rPr>
              <a:t>in coda </a:t>
            </a:r>
            <a:r>
              <a:rPr lang="it-IT" sz="2400" b="0" dirty="0">
                <a:latin typeface="Bodoni MT" panose="02070603080606020203" pitchFamily="18" charset="0"/>
              </a:rPr>
              <a:t>viene eseguito</a:t>
            </a:r>
            <a:r>
              <a:rPr lang="it-IT" sz="2400" b="0" dirty="0" smtClean="0">
                <a:latin typeface="Bodoni MT" panose="02070603080606020203" pitchFamily="18" charset="0"/>
              </a:rPr>
              <a:t>.</a:t>
            </a:r>
          </a:p>
          <a:p>
            <a:endParaRPr lang="it-IT" sz="2400" b="0" dirty="0">
              <a:latin typeface="Bodoni MT" panose="02070603080606020203" pitchFamily="18" charset="0"/>
            </a:endParaRPr>
          </a:p>
          <a:p>
            <a:r>
              <a:rPr lang="it-IT" sz="2400" b="0" dirty="0">
                <a:latin typeface="Bodoni MT" panose="02070603080606020203" pitchFamily="18" charset="0"/>
              </a:rPr>
              <a:t>• </a:t>
            </a:r>
            <a:r>
              <a:rPr lang="it-IT" sz="2400" dirty="0" err="1">
                <a:latin typeface="Bodoni MT" panose="02070603080606020203" pitchFamily="18" charset="0"/>
              </a:rPr>
              <a:t>Multicore</a:t>
            </a:r>
            <a:r>
              <a:rPr lang="it-IT" sz="2400" dirty="0">
                <a:latin typeface="Bodoni MT" panose="02070603080606020203" pitchFamily="18" charset="0"/>
              </a:rPr>
              <a:t> CPU</a:t>
            </a:r>
            <a:r>
              <a:rPr lang="it-IT" sz="2400" b="0" dirty="0">
                <a:latin typeface="Bodoni MT" panose="02070603080606020203" pitchFamily="18" charset="0"/>
              </a:rPr>
              <a:t>: Quando ci sono </a:t>
            </a:r>
            <a:r>
              <a:rPr lang="it-IT" sz="2400" b="0" dirty="0" smtClean="0">
                <a:latin typeface="Bodoni MT" panose="02070603080606020203" pitchFamily="18" charset="0"/>
              </a:rPr>
              <a:t>a disposizione </a:t>
            </a:r>
            <a:r>
              <a:rPr lang="it-IT" sz="2400" b="0" dirty="0">
                <a:latin typeface="Bodoni MT" panose="02070603080606020203" pitchFamily="18" charset="0"/>
              </a:rPr>
              <a:t>più unità </a:t>
            </a:r>
            <a:r>
              <a:rPr lang="it-IT" sz="2400" b="0" dirty="0" smtClean="0">
                <a:latin typeface="Bodoni MT" panose="02070603080606020203" pitchFamily="18" charset="0"/>
              </a:rPr>
              <a:t>computazionali, un </a:t>
            </a:r>
            <a:r>
              <a:rPr lang="it-IT" sz="2400" b="0" dirty="0">
                <a:latin typeface="Bodoni MT" panose="02070603080606020203" pitchFamily="18" charset="0"/>
              </a:rPr>
              <a:t>SO </a:t>
            </a:r>
            <a:r>
              <a:rPr lang="it-IT" sz="2400" b="0" dirty="0" err="1">
                <a:latin typeface="Bodoni MT" panose="02070603080606020203" pitchFamily="18" charset="0"/>
              </a:rPr>
              <a:t>multicore</a:t>
            </a:r>
            <a:r>
              <a:rPr lang="it-IT" sz="2400" b="0" dirty="0">
                <a:latin typeface="Bodoni MT" panose="02070603080606020203" pitchFamily="18" charset="0"/>
              </a:rPr>
              <a:t> può eseguire </a:t>
            </a:r>
            <a:r>
              <a:rPr lang="it-IT" sz="2400" b="0" dirty="0" smtClean="0">
                <a:latin typeface="Bodoni MT" panose="02070603080606020203" pitchFamily="18" charset="0"/>
              </a:rPr>
              <a:t>più processi </a:t>
            </a:r>
            <a:r>
              <a:rPr lang="it-IT" sz="2400" b="0" dirty="0">
                <a:latin typeface="Bodoni MT" panose="02070603080606020203" pitchFamily="18" charset="0"/>
              </a:rPr>
              <a:t>in modo concorrente. I </a:t>
            </a:r>
            <a:r>
              <a:rPr lang="it-IT" sz="2400" b="0" dirty="0" smtClean="0">
                <a:latin typeface="Bodoni MT" panose="02070603080606020203" pitchFamily="18" charset="0"/>
              </a:rPr>
              <a:t>core lavorano </a:t>
            </a:r>
            <a:r>
              <a:rPr lang="it-IT" sz="2400" b="0" dirty="0">
                <a:latin typeface="Bodoni MT" panose="02070603080606020203" pitchFamily="18" charset="0"/>
              </a:rPr>
              <a:t>indipendentemente su </a:t>
            </a:r>
            <a:r>
              <a:rPr lang="it-IT" sz="2400" b="0" dirty="0" smtClean="0">
                <a:latin typeface="Bodoni MT" panose="02070603080606020203" pitchFamily="18" charset="0"/>
              </a:rPr>
              <a:t>diversi processi</a:t>
            </a:r>
            <a:r>
              <a:rPr lang="it-IT" sz="2400" b="0" dirty="0">
                <a:latin typeface="Bodoni MT" panose="02070603080606020203" pitchFamily="18" charset="0"/>
              </a:rPr>
              <a:t>.</a:t>
            </a: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r="6033"/>
          <a:stretch/>
        </p:blipFill>
        <p:spPr bwMode="auto">
          <a:xfrm>
            <a:off x="5364088" y="1628800"/>
            <a:ext cx="355092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Multitasking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484784"/>
            <a:ext cx="8363272" cy="576064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Bodoni MT" panose="02070603080606020203" pitchFamily="18" charset="0"/>
              </a:rPr>
              <a:t>Multithreading: </a:t>
            </a:r>
            <a:r>
              <a:rPr lang="it-IT" sz="2400" b="0" dirty="0">
                <a:latin typeface="Bodoni MT" panose="02070603080606020203" pitchFamily="18" charset="0"/>
              </a:rPr>
              <a:t>Multithreading estende l’idea del multitasking a livello di processo, </a:t>
            </a:r>
            <a:r>
              <a:rPr lang="it-IT" sz="2400" b="0" dirty="0" smtClean="0">
                <a:latin typeface="Bodoni MT" panose="02070603080606020203" pitchFamily="18" charset="0"/>
              </a:rPr>
              <a:t>in modo </a:t>
            </a:r>
            <a:r>
              <a:rPr lang="it-IT" sz="2400" b="0" dirty="0">
                <a:latin typeface="Bodoni MT" panose="02070603080606020203" pitchFamily="18" charset="0"/>
              </a:rPr>
              <a:t>da poter suddividere specifiche operazioni di una singola applicazione in </a:t>
            </a:r>
            <a:r>
              <a:rPr lang="it-IT" sz="2400" b="0" dirty="0" err="1" smtClean="0">
                <a:latin typeface="Bodoni MT" panose="02070603080606020203" pitchFamily="18" charset="0"/>
              </a:rPr>
              <a:t>thread</a:t>
            </a:r>
            <a:r>
              <a:rPr lang="it-IT" sz="2400" b="0" dirty="0" smtClean="0">
                <a:latin typeface="Bodoni MT" panose="02070603080606020203" pitchFamily="18" charset="0"/>
              </a:rPr>
              <a:t> separati</a:t>
            </a:r>
            <a:r>
              <a:rPr lang="it-IT" sz="2400" b="0" dirty="0">
                <a:latin typeface="Bodoni MT" panose="02070603080606020203" pitchFamily="18" charset="0"/>
              </a:rPr>
              <a:t>. Ogni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può essere eseguito in parallelo. Il SO divide il tempo </a:t>
            </a:r>
            <a:r>
              <a:rPr lang="it-IT" sz="2400" b="0" dirty="0" smtClean="0">
                <a:latin typeface="Bodoni MT" panose="02070603080606020203" pitchFamily="18" charset="0"/>
              </a:rPr>
              <a:t>di </a:t>
            </a:r>
            <a:r>
              <a:rPr lang="it-IT" sz="2400" b="0" dirty="0" err="1" smtClean="0">
                <a:latin typeface="Bodoni MT" panose="02070603080606020203" pitchFamily="18" charset="0"/>
              </a:rPr>
              <a:t>processamento</a:t>
            </a:r>
            <a:r>
              <a:rPr lang="it-IT" sz="2400" b="0" dirty="0" smtClean="0">
                <a:latin typeface="Bodoni MT" panose="02070603080606020203" pitchFamily="18" charset="0"/>
              </a:rPr>
              <a:t> </a:t>
            </a:r>
            <a:r>
              <a:rPr lang="it-IT" sz="2400" b="0" dirty="0">
                <a:latin typeface="Bodoni MT" panose="02070603080606020203" pitchFamily="18" charset="0"/>
              </a:rPr>
              <a:t>non solo tra diversi processi, ma anche tra diversi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di </a:t>
            </a:r>
            <a:r>
              <a:rPr lang="it-IT" sz="2400" b="0" dirty="0" smtClean="0">
                <a:latin typeface="Bodoni MT" panose="02070603080606020203" pitchFamily="18" charset="0"/>
              </a:rPr>
              <a:t>ogni processo</a:t>
            </a:r>
            <a:r>
              <a:rPr lang="it-IT" sz="2400" b="0" dirty="0">
                <a:latin typeface="Bodoni MT" panose="02070603080606020203" pitchFamily="18" charset="0"/>
              </a:rPr>
              <a:t>.</a:t>
            </a: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98" y="128248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93" y="3768427"/>
            <a:ext cx="60769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PROCESSO VS THREAD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052736"/>
            <a:ext cx="8363272" cy="576064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Bodoni MT" panose="02070603080606020203" pitchFamily="18" charset="0"/>
              </a:rPr>
              <a:t>PROCESSO: Programma in </a:t>
            </a:r>
            <a:r>
              <a:rPr lang="it-IT" sz="2400" dirty="0" smtClean="0">
                <a:latin typeface="Bodoni MT" panose="02070603080606020203" pitchFamily="18" charset="0"/>
              </a:rPr>
              <a:t>esecuzione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è autonomo e indipendente dagli altri processi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ha </a:t>
            </a:r>
            <a:r>
              <a:rPr lang="it-IT" sz="2400" dirty="0">
                <a:latin typeface="Bodoni MT" panose="02070603080606020203" pitchFamily="18" charset="0"/>
              </a:rPr>
              <a:t>un proprio spazio di indirizzamento riservato (porzione di memoria RAM) e non </a:t>
            </a:r>
            <a:r>
              <a:rPr lang="it-IT" sz="2400" dirty="0" smtClean="0">
                <a:latin typeface="Bodoni MT" panose="02070603080606020203" pitchFamily="18" charset="0"/>
              </a:rPr>
              <a:t>condivide memoria </a:t>
            </a:r>
            <a:r>
              <a:rPr lang="it-IT" sz="2400" dirty="0">
                <a:latin typeface="Bodoni MT" panose="02070603080606020203" pitchFamily="18" charset="0"/>
              </a:rPr>
              <a:t>con altri processi (anche le variabili globali sono private al processo</a:t>
            </a:r>
            <a:r>
              <a:rPr lang="it-IT" sz="2400" dirty="0" smtClean="0">
                <a:latin typeface="Bodoni MT" panose="02070603080606020203" pitchFamily="18" charset="0"/>
              </a:rPr>
              <a:t>)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 </a:t>
            </a:r>
            <a:r>
              <a:rPr lang="it-IT" sz="2400" dirty="0">
                <a:latin typeface="Bodoni MT" panose="02070603080606020203" pitchFamily="18" charset="0"/>
              </a:rPr>
              <a:t>ha un proprio </a:t>
            </a:r>
            <a:r>
              <a:rPr lang="it-IT" sz="2400" dirty="0" err="1">
                <a:latin typeface="Bodoni MT" panose="02070603080606020203" pitchFamily="18" charset="0"/>
              </a:rPr>
              <a:t>stack</a:t>
            </a:r>
            <a:r>
              <a:rPr lang="it-IT" sz="2400" dirty="0">
                <a:latin typeface="Bodoni MT" panose="02070603080606020203" pitchFamily="18" charset="0"/>
              </a:rPr>
              <a:t> riservato (quindi anche le variabili locali sono private al </a:t>
            </a:r>
            <a:r>
              <a:rPr lang="it-IT" sz="2400" dirty="0" smtClean="0">
                <a:latin typeface="Bodoni MT" panose="02070603080606020203" pitchFamily="18" charset="0"/>
              </a:rPr>
              <a:t>processo)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La </a:t>
            </a:r>
            <a:r>
              <a:rPr lang="it-IT" sz="2400" dirty="0">
                <a:latin typeface="Bodoni MT" panose="02070603080606020203" pitchFamily="18" charset="0"/>
              </a:rPr>
              <a:t>comunicazione tra processi distinti non può quindi avvenire in modo “diretto” (</a:t>
            </a:r>
            <a:r>
              <a:rPr lang="it-IT" sz="2400" dirty="0" smtClean="0">
                <a:latin typeface="Bodoni MT" panose="02070603080606020203" pitchFamily="18" charset="0"/>
              </a:rPr>
              <a:t>per condivisione </a:t>
            </a:r>
            <a:r>
              <a:rPr lang="it-IT" sz="2400" dirty="0">
                <a:latin typeface="Bodoni MT" panose="02070603080606020203" pitchFamily="18" charset="0"/>
              </a:rPr>
              <a:t>di variabili), ma deve sfruttare appositi meccanismi (es., file o </a:t>
            </a:r>
            <a:r>
              <a:rPr lang="it-IT" sz="2400" dirty="0" err="1">
                <a:latin typeface="Bodoni MT" panose="02070603080606020203" pitchFamily="18" charset="0"/>
              </a:rPr>
              <a:t>socket</a:t>
            </a:r>
            <a:r>
              <a:rPr lang="it-IT" sz="2400" dirty="0" smtClean="0">
                <a:latin typeface="Bodoni MT" panose="02070603080606020203" pitchFamily="18" charset="0"/>
              </a:rPr>
              <a:t>)</a:t>
            </a:r>
          </a:p>
          <a:p>
            <a:pPr marL="800100" lvl="1" indent="-342900"/>
            <a:endParaRPr lang="it-IT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: Attività autonoma che “vive” all’interno di un </a:t>
            </a:r>
            <a:r>
              <a:rPr lang="it-IT" sz="2400" dirty="0" smtClean="0">
                <a:latin typeface="Bodoni MT" panose="02070603080606020203" pitchFamily="18" charset="0"/>
              </a:rPr>
              <a:t>processo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Non </a:t>
            </a:r>
            <a:r>
              <a:rPr lang="it-IT" sz="2400" dirty="0">
                <a:latin typeface="Bodoni MT" panose="02070603080606020203" pitchFamily="18" charset="0"/>
              </a:rPr>
              <a:t>è indipendente, è un sotto-flusso di esecuzione concorrente di un determinato </a:t>
            </a:r>
            <a:r>
              <a:rPr lang="it-IT" sz="2400" dirty="0" smtClean="0">
                <a:latin typeface="Bodoni MT" panose="02070603080606020203" pitchFamily="18" charset="0"/>
              </a:rPr>
              <a:t>processo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non </a:t>
            </a:r>
            <a:r>
              <a:rPr lang="it-IT" sz="2400" dirty="0">
                <a:latin typeface="Bodoni MT" panose="02070603080606020203" pitchFamily="18" charset="0"/>
              </a:rPr>
              <a:t>ha uno spazio di indirizzamento riservato: tutti i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appartenenti allo </a:t>
            </a:r>
            <a:r>
              <a:rPr lang="it-IT" sz="2400" dirty="0" smtClean="0">
                <a:latin typeface="Bodoni MT" panose="02070603080606020203" pitchFamily="18" charset="0"/>
              </a:rPr>
              <a:t>stesso processo </a:t>
            </a:r>
            <a:r>
              <a:rPr lang="it-IT" sz="2400" dirty="0">
                <a:latin typeface="Bodoni MT" panose="02070603080606020203" pitchFamily="18" charset="0"/>
              </a:rPr>
              <a:t>condividono il medesimo spazio di </a:t>
            </a:r>
            <a:r>
              <a:rPr lang="it-IT" sz="2400" dirty="0" smtClean="0">
                <a:latin typeface="Bodoni MT" panose="02070603080606020203" pitchFamily="18" charset="0"/>
              </a:rPr>
              <a:t>indirizzamento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La </a:t>
            </a:r>
            <a:r>
              <a:rPr lang="it-IT" sz="2400" dirty="0">
                <a:latin typeface="Bodoni MT" panose="02070603080606020203" pitchFamily="18" charset="0"/>
              </a:rPr>
              <a:t>a comunicazione fra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può avvenire tramite lo spazio di memoria condiviso (</a:t>
            </a:r>
            <a:r>
              <a:rPr lang="it-IT" sz="2400" dirty="0" smtClean="0">
                <a:latin typeface="Bodoni MT" panose="02070603080606020203" pitchFamily="18" charset="0"/>
              </a:rPr>
              <a:t>variabili globali condivise)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Occorre </a:t>
            </a:r>
            <a:r>
              <a:rPr lang="it-IT" sz="2400" dirty="0">
                <a:latin typeface="Bodoni MT" panose="02070603080606020203" pitchFamily="18" charset="0"/>
              </a:rPr>
              <a:t>però disciplinare l’accesso alla memoria condivisa -&gt; necessità di </a:t>
            </a:r>
            <a:r>
              <a:rPr lang="it-IT" sz="2400" dirty="0" smtClean="0">
                <a:latin typeface="Bodoni MT" panose="02070603080606020203" pitchFamily="18" charset="0"/>
              </a:rPr>
              <a:t>opportuni meccanismi </a:t>
            </a:r>
            <a:r>
              <a:rPr lang="it-IT" sz="2400" dirty="0">
                <a:latin typeface="Bodoni MT" panose="02070603080606020203" pitchFamily="18" charset="0"/>
              </a:rPr>
              <a:t>di sincronizzazione</a:t>
            </a: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70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CONCORRENZA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340768"/>
            <a:ext cx="8363272" cy="54053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Bodoni MT" panose="02070603080606020203" pitchFamily="18" charset="0"/>
              </a:rPr>
              <a:t>DEFINIZIONE: </a:t>
            </a:r>
            <a:r>
              <a:rPr lang="it-IT" sz="2400" b="0" dirty="0">
                <a:latin typeface="Bodoni MT" panose="02070603080606020203" pitchFamily="18" charset="0"/>
              </a:rPr>
              <a:t>Esecuzione di “task” multipli nello “stesso” </a:t>
            </a:r>
            <a:r>
              <a:rPr lang="it-IT" sz="2400" b="0" dirty="0" smtClean="0">
                <a:latin typeface="Bodoni MT" panose="02070603080606020203" pitchFamily="18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PROGRAMMA SEQUENZIALE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per </a:t>
            </a:r>
            <a:r>
              <a:rPr lang="it-IT" sz="2400" b="0" dirty="0">
                <a:latin typeface="Bodoni MT" panose="02070603080606020203" pitchFamily="18" charset="0"/>
              </a:rPr>
              <a:t>ogni esecuzione sulla medesima macchina produce sempre lo stesso output, </a:t>
            </a:r>
            <a:r>
              <a:rPr lang="it-IT" sz="2400" b="0" dirty="0" smtClean="0">
                <a:latin typeface="Bodoni MT" panose="02070603080606020203" pitchFamily="18" charset="0"/>
              </a:rPr>
              <a:t>eseguendo sempre </a:t>
            </a:r>
            <a:r>
              <a:rPr lang="it-IT" sz="2400" b="0" dirty="0">
                <a:latin typeface="Bodoni MT" panose="02070603080606020203" pitchFamily="18" charset="0"/>
              </a:rPr>
              <a:t>la medesima sequenza di </a:t>
            </a:r>
            <a:r>
              <a:rPr lang="it-IT" sz="2400" b="0" dirty="0" smtClean="0">
                <a:latin typeface="Bodoni MT" panose="02070603080606020203" pitchFamily="18" charset="0"/>
              </a:rPr>
              <a:t>istruzioni.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esecuzione </a:t>
            </a:r>
            <a:r>
              <a:rPr lang="it-IT" sz="2400" b="1" dirty="0">
                <a:latin typeface="Bodoni MT" panose="02070603080606020203" pitchFamily="18" charset="0"/>
              </a:rPr>
              <a:t>DETERMINISTICA</a:t>
            </a:r>
          </a:p>
          <a:p>
            <a:endParaRPr lang="it-IT" sz="2400" b="0" dirty="0" smtClean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PROGRAMMA CONCORRENTE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ogni </a:t>
            </a:r>
            <a:r>
              <a:rPr lang="it-IT" sz="2400" b="0" dirty="0">
                <a:latin typeface="Bodoni MT" panose="02070603080606020203" pitchFamily="18" charset="0"/>
              </a:rPr>
              <a:t>task corrisponde ad un flusso di esecuzione eseguito in </a:t>
            </a:r>
            <a:r>
              <a:rPr lang="it-IT" sz="2400" b="0" dirty="0" smtClean="0">
                <a:latin typeface="Bodoni MT" panose="02070603080606020203" pitchFamily="18" charset="0"/>
              </a:rPr>
              <a:t>parallelo 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nonostante </a:t>
            </a:r>
            <a:r>
              <a:rPr lang="it-IT" sz="2400" b="0" dirty="0">
                <a:latin typeface="Bodoni MT" panose="02070603080606020203" pitchFamily="18" charset="0"/>
              </a:rPr>
              <a:t>abbiano lo stesso input, un programma concorrente può esibire </a:t>
            </a:r>
            <a:r>
              <a:rPr lang="it-IT" sz="2400" b="0" dirty="0" smtClean="0">
                <a:latin typeface="Bodoni MT" panose="02070603080606020203" pitchFamily="18" charset="0"/>
              </a:rPr>
              <a:t>comportamenti differenti </a:t>
            </a:r>
            <a:r>
              <a:rPr lang="it-IT" sz="2400" b="0" dirty="0">
                <a:latin typeface="Bodoni MT" panose="02070603080606020203" pitchFamily="18" charset="0"/>
              </a:rPr>
              <a:t>su diverse </a:t>
            </a:r>
            <a:r>
              <a:rPr lang="it-IT" sz="2400" b="0" dirty="0" smtClean="0">
                <a:latin typeface="Bodoni MT" panose="02070603080606020203" pitchFamily="18" charset="0"/>
              </a:rPr>
              <a:t>esecuzioni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esecuzione </a:t>
            </a:r>
            <a:r>
              <a:rPr lang="it-IT" sz="2400" b="1" dirty="0">
                <a:latin typeface="Bodoni MT" panose="02070603080606020203" pitchFamily="18" charset="0"/>
              </a:rPr>
              <a:t>NON DETERMINISTICA</a:t>
            </a:r>
            <a:endParaRPr lang="it-IT" sz="2400" b="1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6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JAVA THREAD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340768"/>
            <a:ext cx="8363272" cy="540536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Bodoni MT" panose="02070603080606020203" pitchFamily="18" charset="0"/>
              </a:rPr>
              <a:t>Ogni programma Java ha almeno un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corrispondente all’esecuzione del </a:t>
            </a:r>
            <a:r>
              <a:rPr lang="it-IT" sz="2400" dirty="0" smtClean="0">
                <a:latin typeface="Bodoni MT" panose="02070603080606020203" pitchFamily="18" charset="0"/>
              </a:rPr>
              <a:t>metodo </a:t>
            </a:r>
            <a:r>
              <a:rPr lang="it-IT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it-IT" sz="2400" dirty="0" err="1">
                <a:latin typeface="Bodoni MT" panose="02070603080606020203" pitchFamily="18" charset="0"/>
              </a:rPr>
              <a:t>main</a:t>
            </a:r>
            <a:r>
              <a:rPr lang="it-IT" sz="2400" dirty="0">
                <a:latin typeface="Bodoni MT" panose="02070603080606020203" pitchFamily="18" charset="0"/>
              </a:rPr>
              <a:t>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endParaRPr lang="it-IT" sz="2400" dirty="0">
              <a:latin typeface="Bodoni MT" panose="02070603080606020203" pitchFamily="18" charset="0"/>
            </a:endParaRP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Qualsiasi </a:t>
            </a:r>
            <a:r>
              <a:rPr lang="it-IT" sz="2400" dirty="0">
                <a:latin typeface="Bodoni MT" panose="02070603080606020203" pitchFamily="18" charset="0"/>
              </a:rPr>
              <a:t>processo Java è </a:t>
            </a:r>
            <a:r>
              <a:rPr lang="it-IT" sz="2400" dirty="0" err="1">
                <a:latin typeface="Bodoni MT" panose="02070603080606020203" pitchFamily="18" charset="0"/>
              </a:rPr>
              <a:t>multithread</a:t>
            </a:r>
            <a:r>
              <a:rPr lang="it-IT" sz="2400" dirty="0">
                <a:latin typeface="Bodoni MT" panose="02070603080606020203" pitchFamily="18" charset="0"/>
              </a:rPr>
              <a:t>: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Il </a:t>
            </a:r>
            <a:r>
              <a:rPr lang="it-IT" sz="2400" dirty="0" err="1">
                <a:latin typeface="Bodoni MT" panose="02070603080606020203" pitchFamily="18" charset="0"/>
              </a:rPr>
              <a:t>garbage-collector</a:t>
            </a:r>
            <a:r>
              <a:rPr lang="it-IT" sz="2400" dirty="0">
                <a:latin typeface="Bodoni MT" panose="02070603080606020203" pitchFamily="18" charset="0"/>
              </a:rPr>
              <a:t> è gestito da un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</a:t>
            </a:r>
            <a:r>
              <a:rPr lang="it-IT" sz="2400" dirty="0" smtClean="0">
                <a:latin typeface="Bodoni MT" panose="02070603080606020203" pitchFamily="18" charset="0"/>
              </a:rPr>
              <a:t>separato</a:t>
            </a:r>
            <a:endParaRPr lang="it-IT" sz="2400" b="1" dirty="0" smtClean="0">
              <a:latin typeface="Bodoni MT" panose="02070603080606020203" pitchFamily="18" charset="0"/>
            </a:endParaRPr>
          </a:p>
          <a:p>
            <a:pPr marL="800100" lvl="1" indent="-342900"/>
            <a:endParaRPr lang="it-IT" sz="2400" b="1" dirty="0">
              <a:latin typeface="Bodoni MT" panose="020706030806060202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0" dirty="0">
                <a:latin typeface="Bodoni MT" panose="02070603080606020203" pitchFamily="18" charset="0"/>
              </a:rPr>
              <a:t>E’ possibile “creare” dei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in Java estendendo la classe </a:t>
            </a:r>
            <a:r>
              <a:rPr lang="it-IT" sz="2400" dirty="0" err="1" smtClean="0">
                <a:latin typeface="Bodoni MT" panose="02070603080606020203" pitchFamily="18" charset="0"/>
              </a:rPr>
              <a:t>java.lang.Thread</a:t>
            </a:r>
            <a:endParaRPr lang="it-IT" sz="2400" dirty="0" smtClean="0">
              <a:latin typeface="Bodoni MT" panose="02070603080606020203" pitchFamily="18" charset="0"/>
            </a:endParaRPr>
          </a:p>
          <a:p>
            <a:pPr marL="274320" lvl="1" indent="0">
              <a:buNone/>
            </a:pPr>
            <a:endParaRPr lang="it-IT" sz="2400" b="0" dirty="0" smtClean="0"/>
          </a:p>
          <a:p>
            <a:pPr marL="274320" lvl="1" indent="0">
              <a:buNone/>
            </a:pPr>
            <a:r>
              <a:rPr lang="it-IT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it-IT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//codice che vogliamo far eseguire dal </a:t>
            </a:r>
            <a:r>
              <a:rPr lang="it-IT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3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 smtClean="0">
                <a:latin typeface="Bodoni MT" panose="02070603080606020203" pitchFamily="18" charset="0"/>
              </a:rPr>
              <a:t>ISTANZA DELLA CLASSE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340768"/>
            <a:ext cx="8363272" cy="5405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200" b="0" dirty="0">
                <a:latin typeface="Bodoni MT" panose="02070603080606020203" pitchFamily="18" charset="0"/>
              </a:rPr>
              <a:t>Creazione dell’istanza della classe</a:t>
            </a:r>
            <a:r>
              <a:rPr lang="it-IT" sz="2200" b="0" dirty="0">
                <a:latin typeface="Bodoni MT" panose="02070603080606020203" pitchFamily="18" charset="0"/>
              </a:rPr>
              <a:t/>
            </a:r>
            <a:br>
              <a:rPr lang="it-IT" sz="2200" b="0" dirty="0">
                <a:latin typeface="Bodoni MT" panose="02070603080606020203" pitchFamily="18" charset="0"/>
              </a:rPr>
            </a:br>
            <a:endParaRPr lang="it-IT" sz="2200" b="0" dirty="0" smtClean="0">
              <a:latin typeface="Bodoni MT" panose="02070603080606020203" pitchFamily="18" charset="0"/>
            </a:endParaRPr>
          </a:p>
          <a:p>
            <a:r>
              <a:rPr lang="it-IT" sz="2200" b="0" dirty="0" smtClean="0">
                <a:latin typeface="Bodoni MT" panose="02070603080606020203" pitchFamily="18" charset="0"/>
              </a:rPr>
              <a:t>	</a:t>
            </a:r>
            <a:r>
              <a:rPr lang="it-IT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concSorter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(</a:t>
            </a:r>
            <a:r>
              <a:rPr lang="it-IT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(list1</a:t>
            </a:r>
            <a:r>
              <a:rPr lang="it-IT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t-IT" sz="2200" b="0" dirty="0" smtClean="0">
                <a:latin typeface="Bodoni MT" panose="02070603080606020203" pitchFamily="18" charset="0"/>
              </a:rPr>
              <a:t>Invocazione del </a:t>
            </a:r>
            <a:r>
              <a:rPr lang="it-IT" sz="2200" b="0" dirty="0">
                <a:latin typeface="Bodoni MT" panose="02070603080606020203" pitchFamily="18" charset="0"/>
              </a:rPr>
              <a:t>metodo </a:t>
            </a:r>
            <a:r>
              <a:rPr lang="it-IT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r>
              <a:rPr lang="it-IT" sz="2200" b="0" dirty="0">
                <a:latin typeface="Bodoni MT" panose="02070603080606020203" pitchFamily="18" charset="0"/>
              </a:rPr>
              <a:t>, che a sua volta chiama </a:t>
            </a:r>
            <a:r>
              <a:rPr lang="it-IT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it-IT" sz="2200" b="0" dirty="0" smtClean="0">
                <a:latin typeface="Bodoni MT" panose="02070603080606020203" pitchFamily="18" charset="0"/>
              </a:rPr>
              <a:t>	</a:t>
            </a:r>
            <a:r>
              <a:rPr lang="it-IT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concSorter.start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it-IT" sz="2400" b="0" dirty="0"/>
              <a:t/>
            </a:r>
            <a:br>
              <a:rPr lang="it-IT" sz="2400" b="0" dirty="0"/>
            </a:br>
            <a:endParaRPr lang="it-IT" sz="2400" b="0" dirty="0" smtClean="0"/>
          </a:p>
          <a:p>
            <a:pPr marL="800100" lvl="1" indent="-342900"/>
            <a:r>
              <a:rPr lang="it-IT" sz="2200" b="0" dirty="0" smtClean="0">
                <a:latin typeface="Bodoni MT" panose="02070603080606020203" pitchFamily="18" charset="0"/>
              </a:rPr>
              <a:t>Il metodo start lancia il </a:t>
            </a:r>
            <a:r>
              <a:rPr lang="it-IT" sz="2200" b="0" dirty="0" err="1" smtClean="0">
                <a:latin typeface="Bodoni MT" panose="02070603080606020203" pitchFamily="18" charset="0"/>
              </a:rPr>
              <a:t>thread</a:t>
            </a:r>
            <a:r>
              <a:rPr lang="it-IT" sz="2200" b="0" dirty="0" smtClean="0">
                <a:latin typeface="Bodoni MT" panose="02070603080606020203" pitchFamily="18" charset="0"/>
              </a:rPr>
              <a:t> e ritorna immediatamente.</a:t>
            </a:r>
          </a:p>
          <a:p>
            <a:pPr marL="800100" lvl="1" indent="-342900"/>
            <a:r>
              <a:rPr lang="it-IT" sz="2200" dirty="0">
                <a:latin typeface="Bodoni MT" panose="02070603080606020203" pitchFamily="18" charset="0"/>
              </a:rPr>
              <a:t>I </a:t>
            </a:r>
            <a:r>
              <a:rPr lang="it-IT" sz="2200" dirty="0" err="1">
                <a:latin typeface="Bodoni MT" panose="02070603080606020203" pitchFamily="18" charset="0"/>
              </a:rPr>
              <a:t>thread</a:t>
            </a:r>
            <a:r>
              <a:rPr lang="it-IT" sz="2200" dirty="0">
                <a:latin typeface="Bodoni MT" panose="02070603080606020203" pitchFamily="18" charset="0"/>
              </a:rPr>
              <a:t> vengono effettivamente creati dalla JVM quando viene invocato il </a:t>
            </a:r>
            <a:r>
              <a:rPr lang="it-IT" sz="2200" dirty="0" smtClean="0">
                <a:latin typeface="Bodoni MT" panose="02070603080606020203" pitchFamily="18" charset="0"/>
              </a:rPr>
              <a:t>metodo: </a:t>
            </a:r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sz="2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3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latin typeface="Bodoni MT" panose="02070603080606020203" pitchFamily="18" charset="0"/>
              </a:rPr>
              <a:t>Java </a:t>
            </a:r>
            <a:r>
              <a:rPr lang="it-IT" b="1" dirty="0" err="1" smtClean="0">
                <a:latin typeface="Bodoni MT" panose="02070603080606020203" pitchFamily="18" charset="0"/>
              </a:rPr>
              <a:t>thread</a:t>
            </a:r>
            <a:r>
              <a:rPr lang="it-IT" b="1" dirty="0" smtClean="0">
                <a:latin typeface="Bodoni MT" panose="02070603080606020203" pitchFamily="18" charset="0"/>
              </a:rPr>
              <a:t> – metodo </a:t>
            </a:r>
            <a:r>
              <a:rPr lang="it-IT" b="1" dirty="0" err="1" smtClean="0">
                <a:latin typeface="Bodoni MT" panose="02070603080606020203" pitchFamily="18" charset="0"/>
              </a:rPr>
              <a:t>runnable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1" y="1412776"/>
            <a:ext cx="8765901" cy="5405360"/>
          </a:xfrm>
        </p:spPr>
        <p:txBody>
          <a:bodyPr>
            <a:normAutofit fontScale="85000" lnSpcReduction="20000"/>
          </a:bodyPr>
          <a:lstStyle/>
          <a:p>
            <a:pPr marL="274320" indent="-457200">
              <a:buFont typeface="+mj-lt"/>
              <a:buAutoNum type="arabicPeriod"/>
            </a:pPr>
            <a:r>
              <a:rPr lang="it-IT" sz="2200" b="0" dirty="0">
                <a:latin typeface="Bodoni MT" panose="02070603080606020203" pitchFamily="18" charset="0"/>
              </a:rPr>
              <a:t>Definire una classe che implementa l'interfaccia </a:t>
            </a:r>
            <a:r>
              <a:rPr lang="it-IT" sz="2200" b="0" dirty="0" err="1" smtClean="0">
                <a:latin typeface="Bodoni MT" panose="02070603080606020203" pitchFamily="18" charset="0"/>
              </a:rPr>
              <a:t>Runnable</a:t>
            </a:r>
            <a:r>
              <a:rPr lang="it-IT" sz="2200" b="0" dirty="0" smtClean="0">
                <a:latin typeface="Bodoni MT" panose="02070603080606020203" pitchFamily="18" charset="0"/>
              </a:rPr>
              <a:t>, eventualmente </a:t>
            </a:r>
            <a:r>
              <a:rPr lang="it-IT" sz="2200" b="0" dirty="0">
                <a:latin typeface="Bodoni MT" panose="02070603080606020203" pitchFamily="18" charset="0"/>
              </a:rPr>
              <a:t>estende altra classe e che contiene il metodo </a:t>
            </a:r>
            <a:r>
              <a:rPr lang="it-IT" sz="2200" b="0" dirty="0" err="1">
                <a:latin typeface="Bodoni MT" panose="02070603080606020203" pitchFamily="18" charset="0"/>
              </a:rPr>
              <a:t>run</a:t>
            </a:r>
            <a:r>
              <a:rPr lang="it-IT" sz="2200" b="0" dirty="0">
                <a:latin typeface="Bodoni MT" panose="02070603080606020203" pitchFamily="18" charset="0"/>
              </a:rPr>
              <a:t>()</a:t>
            </a:r>
            <a:r>
              <a:rPr lang="it-IT" sz="2200" b="0" dirty="0">
                <a:latin typeface="Bodoni MT" panose="02070603080606020203" pitchFamily="18" charset="0"/>
              </a:rPr>
              <a:t/>
            </a:r>
            <a:br>
              <a:rPr lang="it-IT" sz="2200" b="0" dirty="0">
                <a:latin typeface="Bodoni MT" panose="02070603080606020203" pitchFamily="18" charset="0"/>
              </a:rPr>
            </a:br>
            <a:endParaRPr lang="it-IT" sz="2200" b="0" dirty="0" smtClean="0">
              <a:latin typeface="Bodoni MT" panose="02070603080606020203" pitchFamily="18" charset="0"/>
            </a:endParaRPr>
          </a:p>
          <a:p>
            <a:pPr marL="274320" lvl="1" indent="0">
              <a:buNone/>
            </a:pPr>
            <a:r>
              <a:rPr lang="it-IT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it-IT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it-IT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//codice che vogliamo far eseguire dal </a:t>
            </a:r>
            <a:r>
              <a:rPr lang="it-IT" sz="2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3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3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it-IT" sz="2200" b="0" dirty="0" smtClean="0">
                <a:latin typeface="Bodoni MT" panose="02070603080606020203" pitchFamily="18" charset="0"/>
              </a:rPr>
              <a:t>Invocazione del metodo </a:t>
            </a:r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r>
              <a:rPr lang="it-IT" sz="2200" b="0" dirty="0" smtClean="0">
                <a:latin typeface="Bodoni MT" panose="02070603080606020203" pitchFamily="18" charset="0"/>
              </a:rPr>
              <a:t>, che a sua volta chiama </a:t>
            </a:r>
            <a:r>
              <a:rPr lang="it-IT" sz="2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concSorter</a:t>
            </a:r>
            <a:r>
              <a:rPr lang="it-IT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2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ListSorter</a:t>
            </a:r>
            <a:r>
              <a:rPr lang="it-IT" sz="2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(list1); </a:t>
            </a:r>
            <a:endParaRPr lang="it-IT" sz="2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it-IT" sz="2100" b="0" dirty="0">
                <a:latin typeface="Bodoni MT" panose="02070603080606020203" pitchFamily="18" charset="0"/>
              </a:rPr>
              <a:t>Creare </a:t>
            </a:r>
            <a:r>
              <a:rPr lang="it-IT" sz="2100" b="0" dirty="0" err="1" smtClean="0">
                <a:latin typeface="Bodoni MT" panose="02070603080606020203" pitchFamily="18" charset="0"/>
              </a:rPr>
              <a:t>Thread</a:t>
            </a:r>
            <a:endParaRPr lang="it-IT" sz="2100" b="0" dirty="0" smtClean="0">
              <a:latin typeface="Bodoni MT" panose="02070603080606020203" pitchFamily="18" charset="0"/>
            </a:endParaRPr>
          </a:p>
          <a:p>
            <a:r>
              <a:rPr lang="it-IT" sz="1800" b="0" dirty="0" smtClean="0"/>
              <a:t>	</a:t>
            </a:r>
            <a:r>
              <a:rPr lang="it-IT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it-IT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concSorter</a:t>
            </a:r>
            <a:r>
              <a:rPr lang="it-IT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it-IT" sz="2100" b="0" dirty="0" smtClean="0">
                <a:latin typeface="Bodoni MT" panose="02070603080606020203" pitchFamily="18" charset="0"/>
              </a:rPr>
              <a:t>Attivare </a:t>
            </a:r>
            <a:r>
              <a:rPr lang="it-IT" sz="2100" b="0" dirty="0">
                <a:latin typeface="Bodoni MT" panose="02070603080606020203" pitchFamily="18" charset="0"/>
              </a:rPr>
              <a:t>metodo </a:t>
            </a:r>
            <a:r>
              <a:rPr lang="it-IT" sz="2100" b="0" dirty="0" err="1">
                <a:latin typeface="Bodoni MT" panose="02070603080606020203" pitchFamily="18" charset="0"/>
              </a:rPr>
              <a:t>run</a:t>
            </a:r>
            <a:r>
              <a:rPr lang="it-IT" sz="2100" b="0" dirty="0">
                <a:latin typeface="Bodoni MT" panose="02070603080606020203" pitchFamily="18" charset="0"/>
              </a:rPr>
              <a:t>, attraverso 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myThread.start</a:t>
            </a:r>
            <a:r>
              <a:rPr lang="it-IT" sz="2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sz="2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latin typeface="Bodoni MT" panose="02070603080606020203" pitchFamily="18" charset="0"/>
              </a:rPr>
              <a:t>metodo</a:t>
            </a:r>
            <a:r>
              <a:rPr lang="it-IT" b="1" dirty="0" smtClean="0">
                <a:latin typeface="Bodoni MT" panose="02070603080606020203" pitchFamily="18" charset="0"/>
              </a:rPr>
              <a:t> </a:t>
            </a:r>
            <a:r>
              <a:rPr lang="it-IT" b="1" dirty="0" err="1" smtClean="0">
                <a:latin typeface="Bodoni MT" panose="02070603080606020203" pitchFamily="18" charset="0"/>
              </a:rPr>
              <a:t>thread</a:t>
            </a:r>
            <a:r>
              <a:rPr lang="it-IT" b="1" dirty="0" smtClean="0">
                <a:latin typeface="Bodoni MT" panose="02070603080606020203" pitchFamily="18" charset="0"/>
              </a:rPr>
              <a:t> vs metodo </a:t>
            </a:r>
            <a:r>
              <a:rPr lang="it-IT" b="1" dirty="0" err="1" smtClean="0">
                <a:latin typeface="Bodoni MT" panose="02070603080606020203" pitchFamily="18" charset="0"/>
              </a:rPr>
              <a:t>runnable</a:t>
            </a:r>
            <a:endParaRPr lang="it-IT" b="1" dirty="0"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1952" y="1268760"/>
            <a:ext cx="8765901" cy="5405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Bodoni MT" panose="02070603080606020203" pitchFamily="18" charset="0"/>
              </a:rPr>
              <a:t>Metodo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endParaRPr lang="it-IT" sz="2400" dirty="0">
              <a:latin typeface="Bodoni MT" panose="02070603080606020203" pitchFamily="18" charset="0"/>
            </a:endParaRP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Vantaggi</a:t>
            </a:r>
            <a:r>
              <a:rPr lang="it-IT" sz="2400" b="0" dirty="0">
                <a:latin typeface="Bodoni MT" panose="02070603080606020203" pitchFamily="18" charset="0"/>
              </a:rPr>
              <a:t>: più intuitivo, permette di istanziare un </a:t>
            </a:r>
            <a:r>
              <a:rPr lang="it-IT" sz="2400" b="0" dirty="0" smtClean="0">
                <a:latin typeface="Bodoni MT" panose="02070603080606020203" pitchFamily="18" charset="0"/>
              </a:rPr>
              <a:t>solo oggetto</a:t>
            </a:r>
            <a:r>
              <a:rPr lang="it-IT" sz="2400" b="0" dirty="0">
                <a:latin typeface="Bodoni MT" panose="02070603080606020203" pitchFamily="18" charset="0"/>
              </a:rPr>
              <a:t>.</a:t>
            </a:r>
          </a:p>
          <a:p>
            <a:pPr marL="800100" lvl="1" indent="-342900"/>
            <a:r>
              <a:rPr lang="it-IT" sz="2400" b="0" dirty="0" smtClean="0">
                <a:latin typeface="Bodoni MT" panose="02070603080606020203" pitchFamily="18" charset="0"/>
              </a:rPr>
              <a:t>Svantaggi</a:t>
            </a:r>
            <a:r>
              <a:rPr lang="it-IT" sz="2400" b="0" dirty="0">
                <a:latin typeface="Bodoni MT" panose="02070603080606020203" pitchFamily="18" charset="0"/>
              </a:rPr>
              <a:t>: poco flessibile</a:t>
            </a:r>
            <a:r>
              <a:rPr lang="it-IT" sz="2400" b="0" dirty="0" smtClean="0">
                <a:latin typeface="Bodoni MT" panose="02070603080606020203" pitchFamily="18" charset="0"/>
              </a:rPr>
              <a:t>.</a:t>
            </a:r>
          </a:p>
          <a:p>
            <a:pPr marL="800100" lvl="1" indent="-342900"/>
            <a:endParaRPr lang="it-IT" sz="2400" b="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Bodoni MT" panose="02070603080606020203" pitchFamily="18" charset="0"/>
              </a:rPr>
              <a:t>Metodo </a:t>
            </a:r>
            <a:r>
              <a:rPr lang="it-IT" sz="2400" dirty="0" err="1">
                <a:latin typeface="Bodoni MT" panose="02070603080606020203" pitchFamily="18" charset="0"/>
              </a:rPr>
              <a:t>Runnable</a:t>
            </a:r>
            <a:endParaRPr lang="it-IT" sz="2400" dirty="0">
              <a:latin typeface="Bodoni MT" panose="02070603080606020203" pitchFamily="18" charset="0"/>
            </a:endParaRP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Vantaggi</a:t>
            </a:r>
            <a:r>
              <a:rPr lang="it-IT" sz="2400" dirty="0">
                <a:latin typeface="Bodoni MT" panose="02070603080606020203" pitchFamily="18" charset="0"/>
              </a:rPr>
              <a:t>: permette di avviare classi che estendono </a:t>
            </a:r>
            <a:r>
              <a:rPr lang="it-IT" sz="2400" dirty="0" smtClean="0">
                <a:latin typeface="Bodoni MT" panose="02070603080606020203" pitchFamily="18" charset="0"/>
              </a:rPr>
              <a:t>altre classi </a:t>
            </a:r>
            <a:r>
              <a:rPr lang="it-IT" sz="2400" dirty="0">
                <a:latin typeface="Bodoni MT" panose="02070603080606020203" pitchFamily="18" charset="0"/>
              </a:rPr>
              <a:t>come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. </a:t>
            </a:r>
            <a:r>
              <a:rPr lang="it-IT" sz="2400" dirty="0">
                <a:latin typeface="Bodoni MT" panose="02070603080606020203" pitchFamily="18" charset="0"/>
              </a:rPr>
              <a:t>Vedremo più avanti che </a:t>
            </a:r>
            <a:r>
              <a:rPr lang="it-IT" sz="2400" dirty="0" smtClean="0">
                <a:latin typeface="Bodoni MT" panose="02070603080606020203" pitchFamily="18" charset="0"/>
              </a:rPr>
              <a:t>esistono meccanismi </a:t>
            </a:r>
            <a:r>
              <a:rPr lang="it-IT" sz="2400" dirty="0">
                <a:latin typeface="Bodoni MT" panose="02070603080606020203" pitchFamily="18" charset="0"/>
              </a:rPr>
              <a:t>più avanzati per la schedulazione di </a:t>
            </a:r>
            <a:r>
              <a:rPr lang="it-IT" sz="2400" dirty="0" err="1" smtClean="0">
                <a:latin typeface="Bodoni MT" panose="02070603080606020203" pitchFamily="18" charset="0"/>
              </a:rPr>
              <a:t>Thread</a:t>
            </a:r>
            <a:r>
              <a:rPr lang="it-IT" sz="2400" dirty="0" smtClean="0">
                <a:latin typeface="Bodoni MT" panose="02070603080606020203" pitchFamily="18" charset="0"/>
              </a:rPr>
              <a:t> che </a:t>
            </a:r>
            <a:r>
              <a:rPr lang="it-IT" sz="2400" dirty="0">
                <a:latin typeface="Bodoni MT" panose="02070603080606020203" pitchFamily="18" charset="0"/>
              </a:rPr>
              <a:t>preferiscono oggetti di tipo </a:t>
            </a:r>
            <a:r>
              <a:rPr lang="it-IT" sz="2400" dirty="0" err="1">
                <a:latin typeface="Bodoni MT" panose="02070603080606020203" pitchFamily="18" charset="0"/>
              </a:rPr>
              <a:t>Runnable</a:t>
            </a:r>
            <a:r>
              <a:rPr lang="it-IT" sz="2400" dirty="0">
                <a:latin typeface="Bodoni MT" panose="02070603080606020203" pitchFamily="18" charset="0"/>
              </a:rPr>
              <a:t>.</a:t>
            </a:r>
          </a:p>
          <a:p>
            <a:pPr marL="800100" lvl="1" indent="-342900"/>
            <a:r>
              <a:rPr lang="it-IT" sz="2400" dirty="0" smtClean="0">
                <a:latin typeface="Bodoni MT" panose="02070603080606020203" pitchFamily="18" charset="0"/>
              </a:rPr>
              <a:t>Svantaggi</a:t>
            </a:r>
            <a:r>
              <a:rPr lang="it-IT" sz="2400" dirty="0">
                <a:latin typeface="Bodoni MT" panose="02070603080606020203" pitchFamily="18" charset="0"/>
              </a:rPr>
              <a:t>: è un metodo più complicato.</a:t>
            </a: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624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7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iale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854</Words>
  <Application>Microsoft Office PowerPoint</Application>
  <PresentationFormat>Presentazione su schermo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Essenziale</vt:lpstr>
      <vt:lpstr>Java multithreading lezione 1</vt:lpstr>
      <vt:lpstr>Multitasking</vt:lpstr>
      <vt:lpstr>Multitasking</vt:lpstr>
      <vt:lpstr>PROCESSO VS THREAD</vt:lpstr>
      <vt:lpstr>CONCORRENZA</vt:lpstr>
      <vt:lpstr>JAVA THREAD</vt:lpstr>
      <vt:lpstr>ISTANZA DELLA CLASSE</vt:lpstr>
      <vt:lpstr>Java thread – metodo runnable</vt:lpstr>
      <vt:lpstr>metodo thread vs metodo runnable</vt:lpstr>
      <vt:lpstr>Non determinismo</vt:lpstr>
      <vt:lpstr>Metodi della classe thread</vt:lpstr>
      <vt:lpstr>esercizi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</dc:title>
  <dc:creator>Loris</dc:creator>
  <cp:lastModifiedBy>Loris</cp:lastModifiedBy>
  <cp:revision>80</cp:revision>
  <cp:lastPrinted>2017-10-02T13:09:56Z</cp:lastPrinted>
  <dcterms:created xsi:type="dcterms:W3CDTF">2017-03-20T09:15:23Z</dcterms:created>
  <dcterms:modified xsi:type="dcterms:W3CDTF">2017-10-13T22:06:56Z</dcterms:modified>
</cp:coreProperties>
</file>