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1" r:id="rId2"/>
  </p:sldMasterIdLst>
  <p:notesMasterIdLst>
    <p:notesMasterId r:id="rId11"/>
  </p:notesMasterIdLst>
  <p:sldIdLst>
    <p:sldId id="312" r:id="rId3"/>
    <p:sldId id="313" r:id="rId4"/>
    <p:sldId id="256" r:id="rId5"/>
    <p:sldId id="314" r:id="rId6"/>
    <p:sldId id="315" r:id="rId7"/>
    <p:sldId id="318"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8"/>
    <p:restoredTop sz="89388"/>
  </p:normalViewPr>
  <p:slideViewPr>
    <p:cSldViewPr snapToGrid="0">
      <p:cViewPr varScale="1">
        <p:scale>
          <a:sx n="114" d="100"/>
          <a:sy n="114" d="100"/>
        </p:scale>
        <p:origin x="3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0CF3E-1C67-5D45-997D-815C25D693D5}"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1A5B1-6DB3-904F-8280-9CF2538C80AD}" type="slidenum">
              <a:rPr lang="en-US" smtClean="0"/>
              <a:t>‹#›</a:t>
            </a:fld>
            <a:endParaRPr lang="en-US"/>
          </a:p>
        </p:txBody>
      </p:sp>
    </p:spTree>
    <p:extLst>
      <p:ext uri="{BB962C8B-B14F-4D97-AF65-F5344CB8AC3E}">
        <p14:creationId xmlns:p14="http://schemas.microsoft.com/office/powerpoint/2010/main" val="365232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latin typeface="Helvetica Neue" panose="02000503000000020004" pitchFamily="2" charset="0"/>
              </a:rPr>
              <a:t>DANIEL</a:t>
            </a:r>
            <a:r>
              <a:rPr lang="en-US" dirty="0">
                <a:effectLst/>
                <a:latin typeface="Helvetica Neue" panose="02000503000000020004" pitchFamily="2" charset="0"/>
              </a:rPr>
              <a:t> worked on re-creating the </a:t>
            </a:r>
            <a:r>
              <a:rPr lang="en-US" dirty="0" err="1">
                <a:effectLst/>
                <a:latin typeface="Helvetica Neue" panose="02000503000000020004" pitchFamily="2" charset="0"/>
              </a:rPr>
              <a:t>BIClass</a:t>
            </a:r>
            <a:r>
              <a:rPr lang="en-US" dirty="0">
                <a:effectLst/>
                <a:latin typeface="Helvetica Neue" panose="02000503000000020004" pitchFamily="2" charset="0"/>
              </a:rPr>
              <a:t> Database Star Schema using the </a:t>
            </a:r>
            <a:r>
              <a:rPr lang="en-US" dirty="0" err="1">
                <a:effectLst/>
                <a:latin typeface="Helvetica Neue" panose="02000503000000020004" pitchFamily="2" charset="0"/>
              </a:rPr>
              <a:t>FileUpload.OriginallyLoadedData</a:t>
            </a:r>
            <a:r>
              <a:rPr lang="en-US" dirty="0">
                <a:effectLst/>
                <a:latin typeface="Helvetica Neue" panose="02000503000000020004" pitchFamily="2" charset="0"/>
              </a:rPr>
              <a:t> table. As part of this task, he processed the </a:t>
            </a:r>
            <a:r>
              <a:rPr lang="en-US" dirty="0" err="1">
                <a:effectLst/>
                <a:latin typeface="Helvetica Neue" panose="02000503000000020004" pitchFamily="2" charset="0"/>
              </a:rPr>
              <a:t>FileUpload.OriginallyLoadedData</a:t>
            </a:r>
            <a:r>
              <a:rPr lang="en-US" dirty="0">
                <a:effectLst/>
                <a:latin typeface="Helvetica Neue" panose="02000503000000020004" pitchFamily="2" charset="0"/>
              </a:rPr>
              <a:t> table into the </a:t>
            </a:r>
            <a:r>
              <a:rPr lang="en-US" dirty="0" err="1">
                <a:effectLst/>
                <a:latin typeface="Helvetica Neue" panose="02000503000000020004" pitchFamily="2" charset="0"/>
              </a:rPr>
              <a:t>ParsedFileUpload.OriginallyLoadedData</a:t>
            </a:r>
            <a:r>
              <a:rPr lang="en-US" dirty="0">
                <a:effectLst/>
                <a:latin typeface="Helvetica Neue" panose="02000503000000020004" pitchFamily="2" charset="0"/>
              </a:rPr>
              <a:t> table. During this process, Daniel created new computed columns to extract and organize the data needed for reloading.</a:t>
            </a:r>
          </a:p>
          <a:p>
            <a:r>
              <a:rPr lang="en-US" dirty="0">
                <a:effectLst/>
                <a:latin typeface="Helvetica Neue" panose="02000503000000020004" pitchFamily="2" charset="0"/>
              </a:rPr>
              <a:t>Additionally, Daniel modified all of the tables' primary keys, eliminating the identity key and replacing it with sequence objects to ensure a more flexible and maintainable schema.</a:t>
            </a:r>
          </a:p>
          <a:p>
            <a:r>
              <a:rPr lang="en-US" dirty="0">
                <a:effectLst/>
                <a:latin typeface="Helvetica Neue" panose="02000503000000020004" pitchFamily="2" charset="0"/>
              </a:rPr>
              <a:t>The following tables were created:</a:t>
            </a:r>
          </a:p>
          <a:p>
            <a:r>
              <a:rPr lang="en-US" dirty="0" err="1">
                <a:effectLst/>
                <a:latin typeface="Helvetica Neue" panose="02000503000000020004" pitchFamily="2" charset="0"/>
              </a:rPr>
              <a:t>Process.WorkflowSteps</a:t>
            </a:r>
            <a:endParaRPr lang="en-US" dirty="0">
              <a:effectLst/>
              <a:latin typeface="Helvetica Neue" panose="02000503000000020004" pitchFamily="2" charset="0"/>
            </a:endParaRPr>
          </a:p>
          <a:p>
            <a:r>
              <a:rPr lang="en-US" dirty="0" err="1">
                <a:effectLst/>
                <a:latin typeface="Helvetica Neue" panose="02000503000000020004" pitchFamily="2" charset="0"/>
              </a:rPr>
              <a:t>DbSecurity.UserAuthorization</a:t>
            </a:r>
            <a:endParaRPr lang="en-US" dirty="0">
              <a:effectLst/>
              <a:latin typeface="Helvetica Neue" panose="02000503000000020004" pitchFamily="2" charset="0"/>
            </a:endParaRPr>
          </a:p>
          <a:p>
            <a:r>
              <a:rPr lang="en-US" dirty="0">
                <a:effectLst/>
                <a:latin typeface="Helvetica Neue" panose="02000503000000020004" pitchFamily="2" charset="0"/>
              </a:rPr>
              <a:t>[CH01-01-Dimension].[</a:t>
            </a:r>
            <a:r>
              <a:rPr lang="en-US" dirty="0" err="1">
                <a:effectLst/>
                <a:latin typeface="Helvetica Neue" panose="02000503000000020004" pitchFamily="2" charset="0"/>
              </a:rPr>
              <a:t>DimProductCategory</a:t>
            </a:r>
            <a:r>
              <a:rPr lang="en-US" dirty="0">
                <a:effectLst/>
                <a:latin typeface="Helvetica Neue" panose="02000503000000020004" pitchFamily="2" charset="0"/>
              </a:rPr>
              <a:t>]</a:t>
            </a:r>
          </a:p>
          <a:p>
            <a:r>
              <a:rPr lang="en-US" dirty="0">
                <a:effectLst/>
                <a:latin typeface="Helvetica Neue" panose="02000503000000020004" pitchFamily="2" charset="0"/>
              </a:rPr>
              <a:t>[CH01-01-Dimension].[</a:t>
            </a:r>
            <a:r>
              <a:rPr lang="en-US" dirty="0" err="1">
                <a:effectLst/>
                <a:latin typeface="Helvetica Neue" panose="02000503000000020004" pitchFamily="2" charset="0"/>
              </a:rPr>
              <a:t>DimProductSubcategory</a:t>
            </a:r>
            <a:r>
              <a:rPr lang="en-US" dirty="0">
                <a:effectLst/>
                <a:latin typeface="Helvetica Neue" panose="02000503000000020004" pitchFamily="2" charset="0"/>
              </a:rPr>
              <a:t>]</a:t>
            </a:r>
          </a:p>
          <a:p>
            <a:endParaRPr lang="en-US" dirty="0">
              <a:effectLst/>
              <a:latin typeface="Helvetica Neue" panose="02000503000000020004" pitchFamily="2" charset="0"/>
            </a:endParaRPr>
          </a:p>
          <a:p>
            <a:r>
              <a:rPr lang="en-US" b="1" dirty="0"/>
              <a:t>SARMAD</a:t>
            </a:r>
            <a:r>
              <a:rPr lang="en-US" dirty="0"/>
              <a:t> created the stored procedure </a:t>
            </a:r>
            <a:r>
              <a:rPr lang="en-US" dirty="0" err="1"/>
              <a:t>Process.usp_TrackWorkFlow</a:t>
            </a:r>
            <a:r>
              <a:rPr lang="en-US" dirty="0"/>
              <a:t>, which tracks workflow steps by inserting data into the </a:t>
            </a:r>
            <a:r>
              <a:rPr lang="en-US" b="1" dirty="0" err="1"/>
              <a:t>Process.WorkflowSteps</a:t>
            </a:r>
            <a:r>
              <a:rPr lang="en-US" dirty="0"/>
              <a:t> table. The procedure accepts parameters for the start time, workflow description, the number of rows processed, and a user authorization key. It then inserts a new record into the </a:t>
            </a:r>
            <a:r>
              <a:rPr lang="en-US" b="1" dirty="0" err="1"/>
              <a:t>WorkflowSteps</a:t>
            </a:r>
            <a:r>
              <a:rPr lang="en-US" dirty="0"/>
              <a:t> table, using a sequence object to generate the </a:t>
            </a:r>
            <a:r>
              <a:rPr lang="en-US" dirty="0" err="1"/>
              <a:t>WorkFlowStepKey</a:t>
            </a:r>
            <a:r>
              <a:rPr lang="en-US" dirty="0"/>
              <a:t> and recording the start and end times. This stored procedure facilitates the tracking and logging of the data processing workflow.</a:t>
            </a:r>
            <a:br>
              <a:rPr lang="en-US" dirty="0"/>
            </a:br>
            <a:endParaRPr lang="en-US" dirty="0"/>
          </a:p>
          <a:p>
            <a:r>
              <a:rPr lang="en-US" b="1" dirty="0"/>
              <a:t>JASCHARAN</a:t>
            </a:r>
            <a:r>
              <a:rPr lang="en-US" dirty="0"/>
              <a:t> was responsible for creating stored procedures to load individual tables into the star schema. This included writing procedures to process and load data into various dimension and fact tables, ensuring that each table was populated with the appropriate data from source systems. </a:t>
            </a:r>
          </a:p>
          <a:p>
            <a:endParaRPr lang="en-US" dirty="0"/>
          </a:p>
          <a:p>
            <a:r>
              <a:rPr lang="en-US" dirty="0"/>
              <a:t>In addition, </a:t>
            </a:r>
            <a:r>
              <a:rPr lang="en-US" dirty="0" err="1"/>
              <a:t>Jascharan</a:t>
            </a:r>
            <a:r>
              <a:rPr lang="en-US" dirty="0"/>
              <a:t> created the stored procedure </a:t>
            </a:r>
            <a:r>
              <a:rPr lang="en-US" b="1" dirty="0" err="1"/>
              <a:t>Process.usp_ShowWorkflowSteps</a:t>
            </a:r>
            <a:r>
              <a:rPr lang="en-US" dirty="0"/>
              <a:t>. This procedure is designed to query the </a:t>
            </a:r>
            <a:r>
              <a:rPr lang="en-US" b="1" dirty="0" err="1"/>
              <a:t>Process.WorkflowSteps</a:t>
            </a:r>
            <a:r>
              <a:rPr lang="en-US" dirty="0"/>
              <a:t> table, enabling the tracking and viewing of workflow step details such as descriptions, row counts, and start and end times of data processing activities. This procedure helps ensure transparency and logging of the steps involved in the workflow.</a:t>
            </a:r>
            <a:endParaRPr lang="en-US" dirty="0">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13A1A5B1-6DB3-904F-8280-9CF2538C80AD}" type="slidenum">
              <a:rPr lang="en-US" smtClean="0"/>
              <a:t>4</a:t>
            </a:fld>
            <a:endParaRPr lang="en-US"/>
          </a:p>
        </p:txBody>
      </p:sp>
    </p:spTree>
    <p:extLst>
      <p:ext uri="{BB962C8B-B14F-4D97-AF65-F5344CB8AC3E}">
        <p14:creationId xmlns:p14="http://schemas.microsoft.com/office/powerpoint/2010/main" val="8569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2706-5058-7A7E-812F-8403F17D6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B0BFC-A252-29BC-EDC2-FDF7ED99F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826007-ABB8-034A-4B07-500CD8785B7C}"/>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6B8D9E46-2147-0A04-7DE6-1B5B8DF11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FD287-B1A3-21E0-86D9-A3165B98D691}"/>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230895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4E42-B073-15E7-3B2D-FAD16E5040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7C90E-9E50-48B4-E97F-3D9594AB7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A07E6-6D3F-D186-057F-70D1BE45D869}"/>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D3A99B07-FEAC-57FF-156B-C777E311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420D3-1832-306E-5E12-DEBED177516F}"/>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357784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C0781-CE93-9B9B-CAFA-7F1892A29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FB9246-0A26-74C4-75EA-96A41BA8FC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51BD0-9437-7AA7-5C47-21DC6312A999}"/>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D488C1CF-CD6F-BFAB-5FFB-29118D0D4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DE2FC-A47C-EF81-1A59-B5817956ADE8}"/>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385370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F926-2B29-D73C-0B59-D4DE7BA1A9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E0DDE-0753-3325-DAB8-B5EDB39FDA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880A8-73C6-4785-3CE5-BA7F7096CA92}"/>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BB46D640-7752-0E61-6A17-7FDE0DA40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9B98F-3277-9516-F6C9-0BBF30B7CCA8}"/>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3025808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6454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3A3F-B884-FBA5-7C90-DF7CE5953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B69AB7-EF68-5653-7B63-C8C304EE09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F125CD-FA59-FF0E-6BF8-BF9CA8CF3DB8}"/>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4F178999-E8D8-58C5-A42C-A1FA7D078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1384D-AC3D-4C56-867A-2BD60B2F93A3}"/>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246201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53E7-1EF2-7B0A-DA37-C15C4B42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BBD0-24EB-BEF5-8C37-AF295DEBC1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A285CB-56EB-FF91-2BF2-898009C82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2C0C88-F9C8-54EF-A58F-161E93E3290C}"/>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6" name="Footer Placeholder 5">
            <a:extLst>
              <a:ext uri="{FF2B5EF4-FFF2-40B4-BE49-F238E27FC236}">
                <a16:creationId xmlns:a16="http://schemas.microsoft.com/office/drawing/2014/main" id="{8F6A91B0-006B-D974-C58D-A99AEE0A7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F6AB8-9431-73F9-ACB1-C7420A82AC1B}"/>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781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7339-FD20-E79F-B488-00C851E311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03EBC1-3112-77A1-53E2-141792831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97271-45D1-3EBA-879C-70423B81E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5B62AC-C5CF-CA5C-9DFA-7370ECCB8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B510C2-0EF4-2BEB-24BC-CE5D0EE09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5F0421-719E-9AFC-45B3-884FA38BCD8C}"/>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8" name="Footer Placeholder 7">
            <a:extLst>
              <a:ext uri="{FF2B5EF4-FFF2-40B4-BE49-F238E27FC236}">
                <a16:creationId xmlns:a16="http://schemas.microsoft.com/office/drawing/2014/main" id="{83C9ECC2-E705-1C2B-8E7E-80C7B5933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6995D-9E96-95DD-172F-FAACB2FDC330}"/>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148348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1C35-C5D5-3B16-9572-8A9640713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A05A1-2213-E4E4-C2F3-B45380165E9C}"/>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4" name="Footer Placeholder 3">
            <a:extLst>
              <a:ext uri="{FF2B5EF4-FFF2-40B4-BE49-F238E27FC236}">
                <a16:creationId xmlns:a16="http://schemas.microsoft.com/office/drawing/2014/main" id="{BC1836E8-8C1B-E290-ECFE-0AE32C7BAD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72C8A-7961-FA37-1F26-CC29BA04C276}"/>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166532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70B1F-3CAA-ADB8-7A16-3D404AB5CC35}"/>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3" name="Footer Placeholder 2">
            <a:extLst>
              <a:ext uri="{FF2B5EF4-FFF2-40B4-BE49-F238E27FC236}">
                <a16:creationId xmlns:a16="http://schemas.microsoft.com/office/drawing/2014/main" id="{EA0D5843-ADA1-0240-134C-A95175F0B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D68F97-6B89-D82D-DB07-8452693B856C}"/>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265580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2AC0-420A-79EC-8565-B87F0BA5B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E1AE2-CC1C-0349-8F08-789B6DD66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5F1A6F-CA92-1A82-2820-7327AE17B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30D57-C2C0-254B-DC36-16655D986377}"/>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6" name="Footer Placeholder 5">
            <a:extLst>
              <a:ext uri="{FF2B5EF4-FFF2-40B4-BE49-F238E27FC236}">
                <a16:creationId xmlns:a16="http://schemas.microsoft.com/office/drawing/2014/main" id="{02191C3A-8A4C-4243-E702-AF8D49D39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BDD70-B65E-2606-53B6-3E82DAD3A179}"/>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400679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4FA-B88E-206F-58CA-22B16D6EB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6D166-A6C4-6D92-3E60-2AA7FBE3A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12976F-F591-F97D-1AFF-3E7D0A14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13E81-5782-4F07-717A-0FA983705485}"/>
              </a:ext>
            </a:extLst>
          </p:cNvPr>
          <p:cNvSpPr>
            <a:spLocks noGrp="1"/>
          </p:cNvSpPr>
          <p:nvPr>
            <p:ph type="dt" sz="half" idx="10"/>
          </p:nvPr>
        </p:nvSpPr>
        <p:spPr/>
        <p:txBody>
          <a:bodyPr/>
          <a:lstStyle/>
          <a:p>
            <a:fld id="{B7225CC4-5F98-DF4C-843E-6F8C46D1AC7D}" type="datetimeFigureOut">
              <a:rPr lang="en-US" smtClean="0"/>
              <a:t>11/18/24</a:t>
            </a:fld>
            <a:endParaRPr lang="en-US"/>
          </a:p>
        </p:txBody>
      </p:sp>
      <p:sp>
        <p:nvSpPr>
          <p:cNvPr id="6" name="Footer Placeholder 5">
            <a:extLst>
              <a:ext uri="{FF2B5EF4-FFF2-40B4-BE49-F238E27FC236}">
                <a16:creationId xmlns:a16="http://schemas.microsoft.com/office/drawing/2014/main" id="{201A6404-9759-E374-2597-B168EECF3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E0135-CF13-81E4-1AFE-517FDED3EC30}"/>
              </a:ext>
            </a:extLst>
          </p:cNvPr>
          <p:cNvSpPr>
            <a:spLocks noGrp="1"/>
          </p:cNvSpPr>
          <p:nvPr>
            <p:ph type="sldNum" sz="quarter" idx="12"/>
          </p:nvPr>
        </p:nvSpPr>
        <p:spPr/>
        <p:txBody>
          <a:bodyPr/>
          <a:lstStyle/>
          <a:p>
            <a:fld id="{4ACC5D33-D7CB-DB43-A531-38E55BB135CF}" type="slidenum">
              <a:rPr lang="en-US" smtClean="0"/>
              <a:t>‹#›</a:t>
            </a:fld>
            <a:endParaRPr lang="en-US"/>
          </a:p>
        </p:txBody>
      </p:sp>
    </p:spTree>
    <p:extLst>
      <p:ext uri="{BB962C8B-B14F-4D97-AF65-F5344CB8AC3E}">
        <p14:creationId xmlns:p14="http://schemas.microsoft.com/office/powerpoint/2010/main" val="290900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6367C-AE97-9EF7-3679-E864EE693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D4FDE-D5ED-0BB0-CA02-90C426082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FA9FB-5D3D-9D31-5E30-6059C5D7A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225CC4-5F98-DF4C-843E-6F8C46D1AC7D}" type="datetimeFigureOut">
              <a:rPr lang="en-US" smtClean="0"/>
              <a:t>11/18/24</a:t>
            </a:fld>
            <a:endParaRPr lang="en-US"/>
          </a:p>
        </p:txBody>
      </p:sp>
      <p:sp>
        <p:nvSpPr>
          <p:cNvPr id="5" name="Footer Placeholder 4">
            <a:extLst>
              <a:ext uri="{FF2B5EF4-FFF2-40B4-BE49-F238E27FC236}">
                <a16:creationId xmlns:a16="http://schemas.microsoft.com/office/drawing/2014/main" id="{23EC286E-233E-B77C-5FC5-433EF2111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36D476-519D-5EF3-1F4F-F36811CA7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CC5D33-D7CB-DB43-A531-38E55BB135CF}" type="slidenum">
              <a:rPr lang="en-US" smtClean="0"/>
              <a:t>‹#›</a:t>
            </a:fld>
            <a:endParaRPr lang="en-US"/>
          </a:p>
        </p:txBody>
      </p:sp>
    </p:spTree>
    <p:extLst>
      <p:ext uri="{BB962C8B-B14F-4D97-AF65-F5344CB8AC3E}">
        <p14:creationId xmlns:p14="http://schemas.microsoft.com/office/powerpoint/2010/main" val="19254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 id="2147483682"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a:xfrm>
            <a:off x="6477000" y="688288"/>
            <a:ext cx="4433455" cy="2117974"/>
          </a:xfrm>
        </p:spPr>
        <p:txBody>
          <a:bodyPr/>
          <a:lstStyle/>
          <a:p>
            <a:r>
              <a:rPr lang="en-US" dirty="0"/>
              <a:t>Group Project #2</a:t>
            </a: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p:txBody>
          <a:bodyPr/>
          <a:lstStyle/>
          <a:p>
            <a:fld id="{B4E73946-9152-2148-B286-BEF1B04A8193}" type="slidenum">
              <a:rPr lang="en-US" smtClean="0"/>
              <a:t>1</a:t>
            </a:fld>
            <a:endParaRPr lang="en-US"/>
          </a:p>
        </p:txBody>
      </p:sp>
      <p:pic>
        <p:nvPicPr>
          <p:cNvPr id="2" name="Picture Placeholder 1">
            <a:extLst>
              <a:ext uri="{FF2B5EF4-FFF2-40B4-BE49-F238E27FC236}">
                <a16:creationId xmlns:a16="http://schemas.microsoft.com/office/drawing/2014/main" id="{FC0318D1-E4B9-F2AE-4D77-D94BF1BE7628}"/>
              </a:ext>
            </a:extLst>
          </p:cNvPr>
          <p:cNvPicPr>
            <a:picLocks noGrp="1" noChangeAspect="1"/>
          </p:cNvPicPr>
          <p:nvPr>
            <p:ph type="pic" sz="quarter" idx="18"/>
          </p:nvPr>
        </p:nvPicPr>
        <p:blipFill>
          <a:blip r:embed="rId2"/>
          <a:srcRect l="20453" r="20453"/>
          <a:stretch>
            <a:fillRect/>
          </a:stretch>
        </p:blipFill>
        <p:spPr/>
      </p:pic>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a:xfrm>
            <a:off x="6477000" y="3074276"/>
            <a:ext cx="3369044" cy="1466193"/>
          </a:xfrm>
        </p:spPr>
        <p:txBody>
          <a:bodyPr>
            <a:noAutofit/>
          </a:bodyPr>
          <a:lstStyle/>
          <a:p>
            <a:r>
              <a:rPr lang="en-US" sz="3200" dirty="0"/>
              <a:t>RECREATE THE BICLASS DATABASE START SCHEMA </a:t>
            </a:r>
          </a:p>
        </p:txBody>
      </p:sp>
    </p:spTree>
    <p:extLst>
      <p:ext uri="{BB962C8B-B14F-4D97-AF65-F5344CB8AC3E}">
        <p14:creationId xmlns:p14="http://schemas.microsoft.com/office/powerpoint/2010/main" val="83940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EF79-294B-3653-A146-5465A825D9E0}"/>
              </a:ext>
            </a:extLst>
          </p:cNvPr>
          <p:cNvSpPr>
            <a:spLocks noGrp="1"/>
          </p:cNvSpPr>
          <p:nvPr>
            <p:ph type="title"/>
          </p:nvPr>
        </p:nvSpPr>
        <p:spPr>
          <a:xfrm>
            <a:off x="466725" y="688289"/>
            <a:ext cx="5629275" cy="988111"/>
          </a:xfrm>
        </p:spPr>
        <p:txBody>
          <a:bodyPr/>
          <a:lstStyle/>
          <a:p>
            <a:r>
              <a:rPr lang="en-US" dirty="0"/>
              <a:t>Project Overview</a:t>
            </a:r>
          </a:p>
        </p:txBody>
      </p:sp>
      <p:sp>
        <p:nvSpPr>
          <p:cNvPr id="3" name="Slide Number Placeholder 2">
            <a:extLst>
              <a:ext uri="{FF2B5EF4-FFF2-40B4-BE49-F238E27FC236}">
                <a16:creationId xmlns:a16="http://schemas.microsoft.com/office/drawing/2014/main" id="{75E56EDC-FF48-59DE-55F7-D47BDD6B95C3}"/>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Text Placeholder 3">
            <a:extLst>
              <a:ext uri="{FF2B5EF4-FFF2-40B4-BE49-F238E27FC236}">
                <a16:creationId xmlns:a16="http://schemas.microsoft.com/office/drawing/2014/main" id="{00381BA7-E01F-581A-FDD6-1DA6F305E25D}"/>
              </a:ext>
            </a:extLst>
          </p:cNvPr>
          <p:cNvSpPr>
            <a:spLocks noGrp="1"/>
          </p:cNvSpPr>
          <p:nvPr>
            <p:ph type="body" sz="quarter" idx="13"/>
          </p:nvPr>
        </p:nvSpPr>
        <p:spPr/>
        <p:txBody>
          <a:bodyPr/>
          <a:lstStyle/>
          <a:p>
            <a:r>
              <a:rPr lang="en-US" dirty="0"/>
              <a:t>The project involves multiple team members: </a:t>
            </a:r>
          </a:p>
          <a:p>
            <a:r>
              <a:rPr lang="en-US" dirty="0"/>
              <a:t>Sarmad Ali, Daniel </a:t>
            </a:r>
            <a:r>
              <a:rPr lang="en-US" dirty="0" err="1"/>
              <a:t>Gargiullo</a:t>
            </a:r>
            <a:r>
              <a:rPr lang="en-US" dirty="0"/>
              <a:t>, Augusta Na, </a:t>
            </a:r>
            <a:r>
              <a:rPr lang="en-US" dirty="0" err="1"/>
              <a:t>Jascharan</a:t>
            </a:r>
            <a:r>
              <a:rPr lang="en-US" dirty="0"/>
              <a:t> Singh, Carlos Vega Lemus, and Oksana Weigand-</a:t>
            </a:r>
            <a:r>
              <a:rPr lang="en-US" dirty="0" err="1"/>
              <a:t>Suminski</a:t>
            </a:r>
            <a:r>
              <a:rPr lang="en-US" dirty="0"/>
              <a:t>. </a:t>
            </a:r>
          </a:p>
          <a:p>
            <a:r>
              <a:rPr lang="en-US" dirty="0"/>
              <a:t>Each member contributes to various aspects, facilitating collaborative success.</a:t>
            </a:r>
          </a:p>
        </p:txBody>
      </p:sp>
      <p:sp>
        <p:nvSpPr>
          <p:cNvPr id="5" name="Text Placeholder 4">
            <a:extLst>
              <a:ext uri="{FF2B5EF4-FFF2-40B4-BE49-F238E27FC236}">
                <a16:creationId xmlns:a16="http://schemas.microsoft.com/office/drawing/2014/main" id="{B9853D80-6566-F6F8-6776-8C212249B8BE}"/>
              </a:ext>
            </a:extLst>
          </p:cNvPr>
          <p:cNvSpPr>
            <a:spLocks noGrp="1"/>
          </p:cNvSpPr>
          <p:nvPr>
            <p:ph type="body" sz="quarter" idx="14"/>
          </p:nvPr>
        </p:nvSpPr>
        <p:spPr/>
        <p:txBody>
          <a:bodyPr/>
          <a:lstStyle/>
          <a:p>
            <a:r>
              <a:rPr lang="en-US"/>
              <a:t>Project Members and Structure</a:t>
            </a:r>
          </a:p>
        </p:txBody>
      </p:sp>
      <p:pic>
        <p:nvPicPr>
          <p:cNvPr id="7" name="Picture Placeholder 6">
            <a:extLst>
              <a:ext uri="{FF2B5EF4-FFF2-40B4-BE49-F238E27FC236}">
                <a16:creationId xmlns:a16="http://schemas.microsoft.com/office/drawing/2014/main" id="{EA40B25A-D5D3-7293-153B-AF03E3F13294}"/>
              </a:ext>
            </a:extLst>
          </p:cNvPr>
          <p:cNvPicPr>
            <a:picLocks noGrp="1" noChangeAspect="1"/>
          </p:cNvPicPr>
          <p:nvPr>
            <p:ph type="pic" sz="quarter" idx="18"/>
          </p:nvPr>
        </p:nvPicPr>
        <p:blipFill>
          <a:blip r:embed="rId2"/>
          <a:srcRect l="8292" r="8292"/>
          <a:stretch>
            <a:fillRect/>
          </a:stretch>
        </p:blipFill>
        <p:spPr/>
      </p:pic>
    </p:spTree>
    <p:extLst>
      <p:ext uri="{BB962C8B-B14F-4D97-AF65-F5344CB8AC3E}">
        <p14:creationId xmlns:p14="http://schemas.microsoft.com/office/powerpoint/2010/main" val="24283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755904" y="3048000"/>
          <a:ext cx="10363200" cy="3145536"/>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b="1" dirty="0">
                          <a:solidFill>
                            <a:srgbClr val="000000"/>
                          </a:solidFill>
                          <a:latin typeface="Calibri SemiBold" pitchFamily="34" charset="0"/>
                          <a:ea typeface="Calibri SemiBold" pitchFamily="34" charset="-122"/>
                          <a:cs typeface="Calibri SemiBold" pitchFamily="34" charset="-120"/>
                        </a:rPr>
                        <a:t>Lifecycle Steps</a:t>
                      </a:r>
                      <a:endParaRPr lang="en-US" sz="1400" dirty="0">
                        <a:latin typeface="Calibri SemiBold" charset="0"/>
                        <a:ea typeface="Calibri SemiBold" charset="0"/>
                        <a:cs typeface="Calibri SemiBold"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Calibri SemiBold" pitchFamily="34" charset="0"/>
                          <a:ea typeface="Calibri SemiBold" pitchFamily="34" charset="-122"/>
                          <a:cs typeface="Calibri SemiBold" pitchFamily="34" charset="-120"/>
                        </a:rPr>
                        <a:t>Description</a:t>
                      </a:r>
                      <a:endParaRPr lang="en-US" sz="1400" dirty="0">
                        <a:latin typeface="Calibri SemiBold" charset="0"/>
                        <a:ea typeface="Calibri SemiBold" charset="0"/>
                        <a:cs typeface="Calibri SemiBold"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Calibri SemiBold" pitchFamily="34" charset="0"/>
                          <a:ea typeface="Calibri SemiBold" pitchFamily="34" charset="-122"/>
                          <a:cs typeface="Calibri SemiBold" pitchFamily="34" charset="-120"/>
                        </a:rPr>
                        <a:t>Tasks</a:t>
                      </a:r>
                      <a:endParaRPr lang="en-US" sz="1400" dirty="0">
                        <a:latin typeface="Calibri SemiBold" charset="0"/>
                        <a:ea typeface="Calibri SemiBold" charset="0"/>
                        <a:cs typeface="Calibri SemiBold"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4256">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Planning</a:t>
                      </a:r>
                      <a:endParaRPr lang="en-US" sz="1400" dirty="0">
                        <a:latin typeface="Calibri" charset="0"/>
                        <a:ea typeface="Calibri" charset="0"/>
                        <a:cs typeface="Calibri"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Formulating project framework</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Draft project management tools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Analysis</a:t>
                      </a:r>
                      <a:endParaRPr lang="en-US" sz="1400" dirty="0">
                        <a:latin typeface="Calibri" charset="0"/>
                        <a:ea typeface="Calibri" charset="0"/>
                        <a:cs typeface="Calibri"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Ensure code adheres to guidelines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Clarify questions with peers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4256">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Design</a:t>
                      </a:r>
                      <a:endParaRPr lang="en-US" sz="1400" dirty="0">
                        <a:latin typeface="Calibri" charset="0"/>
                        <a:ea typeface="Calibri" charset="0"/>
                        <a:cs typeface="Calibri"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Develop individual procedures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Set data input parameters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524256">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Implementation</a:t>
                      </a:r>
                      <a:endParaRPr lang="en-US" sz="1400" dirty="0">
                        <a:latin typeface="Calibri" charset="0"/>
                        <a:ea typeface="Calibri" charset="0"/>
                        <a:cs typeface="Calibri"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Test procedures in SSMS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Verify outputs and views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r h="524256">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Maintenance</a:t>
                      </a:r>
                      <a:endParaRPr lang="en-US" sz="1400" dirty="0">
                        <a:latin typeface="Calibri" charset="0"/>
                        <a:ea typeface="Calibri" charset="0"/>
                        <a:cs typeface="Calibri"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Fix issues and re-execute procedures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Confirm functionality of views</a:t>
                      </a:r>
                      <a:endParaRPr lang="en-US" sz="1400" dirty="0">
                        <a:latin typeface="Calibri" charset="0"/>
                        <a:ea typeface="Calibri" charset="0"/>
                        <a:cs typeface="Calibri"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5"/>
                  </a:ext>
                </a:extLst>
              </a:tr>
            </a:tbl>
          </a:graphicData>
        </a:graphic>
      </p:graphicFrame>
      <p:sp>
        <p:nvSpPr>
          <p:cNvPr id="3" name="Text 0"/>
          <p:cNvSpPr/>
          <p:nvPr/>
        </p:nvSpPr>
        <p:spPr>
          <a:xfrm>
            <a:off x="660400" y="4953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6000">
                <a:latin typeface="Calibri"/>
                <a:cs typeface="Calibri"/>
              </a:rPr>
              <a:t>SSMS Lifecycle Steps</a:t>
            </a:r>
            <a:endParaRPr lang="en-US" sz="6000" dirty="0">
              <a:latin typeface="Calibri"/>
              <a:cs typeface="Calibri"/>
            </a:endParaRPr>
          </a:p>
        </p:txBody>
      </p:sp>
      <p:sp>
        <p:nvSpPr>
          <p:cNvPr id="5" name="Text 2"/>
          <p:cNvSpPr/>
          <p:nvPr/>
        </p:nvSpPr>
        <p:spPr>
          <a:xfrm>
            <a:off x="736600" y="16129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a:latin typeface="Calibri"/>
                <a:cs typeface="Calibri"/>
              </a:rPr>
              <a:t>This table summarizes the essential steps involved in the SSMS lifecycle, detailing both the processes and corresponding tasks performed by the team.</a:t>
            </a:r>
            <a:endParaRPr lang="en-US" sz="1600" dirty="0">
              <a:latin typeface="Calibri"/>
              <a:cs typeface="Calibri"/>
            </a:endParaRPr>
          </a:p>
        </p:txBody>
      </p:sp>
      <p:sp>
        <p:nvSpPr>
          <p:cNvPr id="25" name="Slide Number Placeholder 0"/>
          <p:cNvSpPr>
            <a:spLocks noGrp="1"/>
          </p:cNvSpPr>
          <p:nvPr>
            <p:ph type="sldNum" sz="quarter" idx="4294967295"/>
          </p:nvPr>
        </p:nvSpPr>
        <p:spPr>
          <a:xfrm>
            <a:off x="11353800" y="317500"/>
            <a:ext cx="368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a:cs typeface="Calibri"/>
              </a:rPr>
              <a:pPr algn="ctr"/>
              <a:t>3</a:t>
            </a:fld>
            <a:endParaRPr lang="en-US" sz="10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89E8-2FD7-5C56-62FC-578C0AD99DD3}"/>
              </a:ext>
            </a:extLst>
          </p:cNvPr>
          <p:cNvSpPr>
            <a:spLocks noGrp="1"/>
          </p:cNvSpPr>
          <p:nvPr>
            <p:ph type="title"/>
          </p:nvPr>
        </p:nvSpPr>
        <p:spPr/>
        <p:txBody>
          <a:bodyPr/>
          <a:lstStyle/>
          <a:p>
            <a:r>
              <a:rPr lang="en-US"/>
              <a:t>Stored Procedures</a:t>
            </a:r>
          </a:p>
        </p:txBody>
      </p:sp>
      <p:sp>
        <p:nvSpPr>
          <p:cNvPr id="3" name="Slide Number Placeholder 2">
            <a:extLst>
              <a:ext uri="{FF2B5EF4-FFF2-40B4-BE49-F238E27FC236}">
                <a16:creationId xmlns:a16="http://schemas.microsoft.com/office/drawing/2014/main" id="{2B41C82F-D826-3709-64E4-EEEBE4F96B09}"/>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4" name="Text Placeholder 3">
            <a:extLst>
              <a:ext uri="{FF2B5EF4-FFF2-40B4-BE49-F238E27FC236}">
                <a16:creationId xmlns:a16="http://schemas.microsoft.com/office/drawing/2014/main" id="{F14497B0-AEDE-399A-219F-332FF2F03B2C}"/>
              </a:ext>
            </a:extLst>
          </p:cNvPr>
          <p:cNvSpPr>
            <a:spLocks noGrp="1"/>
          </p:cNvSpPr>
          <p:nvPr>
            <p:ph type="body" sz="quarter" idx="13"/>
          </p:nvPr>
        </p:nvSpPr>
        <p:spPr>
          <a:xfrm>
            <a:off x="592281" y="3429000"/>
            <a:ext cx="3861955" cy="2380243"/>
          </a:xfrm>
        </p:spPr>
        <p:txBody>
          <a:bodyPr>
            <a:normAutofit/>
          </a:bodyPr>
          <a:lstStyle/>
          <a:p>
            <a:r>
              <a:rPr lang="en-US" dirty="0"/>
              <a:t>Daniel re-created the </a:t>
            </a:r>
            <a:r>
              <a:rPr lang="en-US" b="1" dirty="0" err="1"/>
              <a:t>BIClass</a:t>
            </a:r>
            <a:r>
              <a:rPr lang="en-US" b="1" dirty="0"/>
              <a:t> Database Star Schema</a:t>
            </a:r>
            <a:r>
              <a:rPr lang="en-US" dirty="0"/>
              <a:t> by processing the </a:t>
            </a:r>
            <a:r>
              <a:rPr lang="en-US" b="1" dirty="0" err="1"/>
              <a:t>FileUpload.OriginallyLoadedData</a:t>
            </a:r>
            <a:r>
              <a:rPr lang="en-US" dirty="0"/>
              <a:t> table into </a:t>
            </a:r>
            <a:r>
              <a:rPr lang="en-US" b="1" dirty="0" err="1"/>
              <a:t>ParsedFileUpload.OriginallyLoadedData</a:t>
            </a:r>
            <a:r>
              <a:rPr lang="en-US" dirty="0"/>
              <a:t>, creating computed columns for reloading data. He also replaced identity keys with sequence objects for more flexibility and maintainability.</a:t>
            </a:r>
          </a:p>
        </p:txBody>
      </p:sp>
      <p:sp>
        <p:nvSpPr>
          <p:cNvPr id="5" name="Text Placeholder 4">
            <a:extLst>
              <a:ext uri="{FF2B5EF4-FFF2-40B4-BE49-F238E27FC236}">
                <a16:creationId xmlns:a16="http://schemas.microsoft.com/office/drawing/2014/main" id="{91088202-3A9D-FFCE-8FDD-6635870FB80E}"/>
              </a:ext>
            </a:extLst>
          </p:cNvPr>
          <p:cNvSpPr>
            <a:spLocks noGrp="1"/>
          </p:cNvSpPr>
          <p:nvPr>
            <p:ph type="body" sz="quarter" idx="14"/>
          </p:nvPr>
        </p:nvSpPr>
        <p:spPr/>
        <p:txBody>
          <a:bodyPr/>
          <a:lstStyle/>
          <a:p>
            <a:r>
              <a:rPr lang="en-US" dirty="0"/>
              <a:t>Daniel's Contributions</a:t>
            </a:r>
          </a:p>
        </p:txBody>
      </p:sp>
      <p:sp>
        <p:nvSpPr>
          <p:cNvPr id="6" name="Text Placeholder 5">
            <a:extLst>
              <a:ext uri="{FF2B5EF4-FFF2-40B4-BE49-F238E27FC236}">
                <a16:creationId xmlns:a16="http://schemas.microsoft.com/office/drawing/2014/main" id="{D3861ECC-3411-09A6-5331-6126C1355B0A}"/>
              </a:ext>
            </a:extLst>
          </p:cNvPr>
          <p:cNvSpPr>
            <a:spLocks noGrp="1"/>
          </p:cNvSpPr>
          <p:nvPr>
            <p:ph type="body" sz="quarter" idx="15"/>
          </p:nvPr>
        </p:nvSpPr>
        <p:spPr/>
        <p:txBody>
          <a:bodyPr/>
          <a:lstStyle/>
          <a:p>
            <a:r>
              <a:rPr lang="en-US" dirty="0"/>
              <a:t>Sarmad's Contributions</a:t>
            </a:r>
          </a:p>
        </p:txBody>
      </p:sp>
      <p:sp>
        <p:nvSpPr>
          <p:cNvPr id="7" name="Text Placeholder 6">
            <a:extLst>
              <a:ext uri="{FF2B5EF4-FFF2-40B4-BE49-F238E27FC236}">
                <a16:creationId xmlns:a16="http://schemas.microsoft.com/office/drawing/2014/main" id="{F0B5D515-A1DC-5236-50E1-6760EAD4B634}"/>
              </a:ext>
            </a:extLst>
          </p:cNvPr>
          <p:cNvSpPr>
            <a:spLocks noGrp="1"/>
          </p:cNvSpPr>
          <p:nvPr>
            <p:ph type="body" sz="quarter" idx="16"/>
          </p:nvPr>
        </p:nvSpPr>
        <p:spPr/>
        <p:txBody>
          <a:bodyPr/>
          <a:lstStyle/>
          <a:p>
            <a:r>
              <a:rPr lang="en-US" dirty="0" err="1"/>
              <a:t>Jascharan</a:t>
            </a:r>
            <a:r>
              <a:rPr lang="en-US" dirty="0"/>
              <a:t> 's Contributions</a:t>
            </a:r>
          </a:p>
        </p:txBody>
      </p:sp>
      <p:sp>
        <p:nvSpPr>
          <p:cNvPr id="8" name="Text Placeholder 7">
            <a:extLst>
              <a:ext uri="{FF2B5EF4-FFF2-40B4-BE49-F238E27FC236}">
                <a16:creationId xmlns:a16="http://schemas.microsoft.com/office/drawing/2014/main" id="{10717141-7320-2809-D737-0BBAD91E8779}"/>
              </a:ext>
            </a:extLst>
          </p:cNvPr>
          <p:cNvSpPr>
            <a:spLocks noGrp="1"/>
          </p:cNvSpPr>
          <p:nvPr>
            <p:ph type="body" sz="quarter" idx="17"/>
          </p:nvPr>
        </p:nvSpPr>
        <p:spPr>
          <a:xfrm>
            <a:off x="4454237" y="3429000"/>
            <a:ext cx="3861954" cy="2380239"/>
          </a:xfrm>
        </p:spPr>
        <p:txBody>
          <a:bodyPr/>
          <a:lstStyle/>
          <a:p>
            <a:r>
              <a:rPr lang="en-US" dirty="0"/>
              <a:t>Sarmad created the </a:t>
            </a:r>
            <a:r>
              <a:rPr lang="en-US" b="1" dirty="0" err="1"/>
              <a:t>Process.usp_TrackWorkFlow</a:t>
            </a:r>
            <a:r>
              <a:rPr lang="en-US" dirty="0"/>
              <a:t> procedure to track workflow steps by inserting data into the </a:t>
            </a:r>
            <a:r>
              <a:rPr lang="en-US" b="1" dirty="0" err="1"/>
              <a:t>Process.WorkflowSteps</a:t>
            </a:r>
            <a:r>
              <a:rPr lang="en-US" dirty="0"/>
              <a:t> table. It accepts parameters for start time, description, row count, and user authorization, using a sequence object for the </a:t>
            </a:r>
            <a:r>
              <a:rPr lang="en-US" b="1" dirty="0" err="1"/>
              <a:t>WorkFlowStepKey</a:t>
            </a:r>
            <a:r>
              <a:rPr lang="en-US" dirty="0"/>
              <a:t> and recording start and end times.</a:t>
            </a:r>
          </a:p>
        </p:txBody>
      </p:sp>
      <p:sp>
        <p:nvSpPr>
          <p:cNvPr id="9" name="Text Placeholder 8">
            <a:extLst>
              <a:ext uri="{FF2B5EF4-FFF2-40B4-BE49-F238E27FC236}">
                <a16:creationId xmlns:a16="http://schemas.microsoft.com/office/drawing/2014/main" id="{FC7F9293-0A7F-6FC0-0770-0060E97E02A6}"/>
              </a:ext>
            </a:extLst>
          </p:cNvPr>
          <p:cNvSpPr>
            <a:spLocks noGrp="1"/>
          </p:cNvSpPr>
          <p:nvPr>
            <p:ph type="body" sz="quarter" idx="18"/>
          </p:nvPr>
        </p:nvSpPr>
        <p:spPr>
          <a:xfrm>
            <a:off x="8316191" y="3429001"/>
            <a:ext cx="3520209" cy="2380235"/>
          </a:xfrm>
        </p:spPr>
        <p:txBody>
          <a:bodyPr/>
          <a:lstStyle/>
          <a:p>
            <a:r>
              <a:rPr lang="en-US" dirty="0" err="1"/>
              <a:t>Jascharan</a:t>
            </a:r>
            <a:r>
              <a:rPr lang="en-US" dirty="0"/>
              <a:t> created the stored procedure </a:t>
            </a:r>
            <a:r>
              <a:rPr lang="en-US" b="1" dirty="0" err="1"/>
              <a:t>Process.usp_ShowWorkflowSteps</a:t>
            </a:r>
            <a:r>
              <a:rPr lang="en-US" dirty="0"/>
              <a:t>. This procedure is designed to query the </a:t>
            </a:r>
            <a:r>
              <a:rPr lang="en-US" b="1" dirty="0" err="1"/>
              <a:t>Process.WorkflowSteps</a:t>
            </a:r>
            <a:r>
              <a:rPr lang="en-US" dirty="0"/>
              <a:t> table, enabling the tracking and viewing of workflow step details such as descriptions, row counts, and start and end times of data processing activities.</a:t>
            </a:r>
          </a:p>
        </p:txBody>
      </p:sp>
    </p:spTree>
    <p:extLst>
      <p:ext uri="{BB962C8B-B14F-4D97-AF65-F5344CB8AC3E}">
        <p14:creationId xmlns:p14="http://schemas.microsoft.com/office/powerpoint/2010/main" val="27343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75BE-9B3B-43AF-B615-CC4DA86618B5}"/>
              </a:ext>
            </a:extLst>
          </p:cNvPr>
          <p:cNvSpPr>
            <a:spLocks noGrp="1"/>
          </p:cNvSpPr>
          <p:nvPr>
            <p:ph type="title"/>
          </p:nvPr>
        </p:nvSpPr>
        <p:spPr/>
        <p:txBody>
          <a:bodyPr/>
          <a:lstStyle/>
          <a:p>
            <a:r>
              <a:rPr lang="en-US"/>
              <a:t>Systems Integration</a:t>
            </a:r>
          </a:p>
        </p:txBody>
      </p:sp>
      <p:sp>
        <p:nvSpPr>
          <p:cNvPr id="3" name="Slide Number Placeholder 2">
            <a:extLst>
              <a:ext uri="{FF2B5EF4-FFF2-40B4-BE49-F238E27FC236}">
                <a16:creationId xmlns:a16="http://schemas.microsoft.com/office/drawing/2014/main" id="{1680EB8C-BD1C-1DF6-20A6-5B3AE2C14BD8}"/>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4" name="Text Placeholder 3">
            <a:extLst>
              <a:ext uri="{FF2B5EF4-FFF2-40B4-BE49-F238E27FC236}">
                <a16:creationId xmlns:a16="http://schemas.microsoft.com/office/drawing/2014/main" id="{6E6A53DA-16A5-2590-5489-12F00BAB1EB7}"/>
              </a:ext>
            </a:extLst>
          </p:cNvPr>
          <p:cNvSpPr>
            <a:spLocks noGrp="1"/>
          </p:cNvSpPr>
          <p:nvPr>
            <p:ph type="body" sz="quarter" idx="13"/>
          </p:nvPr>
        </p:nvSpPr>
        <p:spPr/>
        <p:txBody>
          <a:bodyPr/>
          <a:lstStyle/>
          <a:p>
            <a:r>
              <a:rPr lang="en-US"/>
              <a:t>The team held regular meetings to synchronize efforts, discuss specifications, and ensure that all procedures integrate effectively.</a:t>
            </a:r>
          </a:p>
        </p:txBody>
      </p:sp>
      <p:sp>
        <p:nvSpPr>
          <p:cNvPr id="5" name="Text Placeholder 4">
            <a:extLst>
              <a:ext uri="{FF2B5EF4-FFF2-40B4-BE49-F238E27FC236}">
                <a16:creationId xmlns:a16="http://schemas.microsoft.com/office/drawing/2014/main" id="{565D5BA5-E23F-3299-351E-F59D23418FFC}"/>
              </a:ext>
            </a:extLst>
          </p:cNvPr>
          <p:cNvSpPr>
            <a:spLocks noGrp="1"/>
          </p:cNvSpPr>
          <p:nvPr>
            <p:ph type="body" sz="quarter" idx="14"/>
          </p:nvPr>
        </p:nvSpPr>
        <p:spPr/>
        <p:txBody>
          <a:bodyPr/>
          <a:lstStyle/>
          <a:p>
            <a:r>
              <a:rPr lang="en-US"/>
              <a:t>Collaboration Process</a:t>
            </a:r>
          </a:p>
        </p:txBody>
      </p:sp>
      <p:sp>
        <p:nvSpPr>
          <p:cNvPr id="6" name="Text Placeholder 5">
            <a:extLst>
              <a:ext uri="{FF2B5EF4-FFF2-40B4-BE49-F238E27FC236}">
                <a16:creationId xmlns:a16="http://schemas.microsoft.com/office/drawing/2014/main" id="{11989E49-E2D5-B208-84A3-3397D117470E}"/>
              </a:ext>
            </a:extLst>
          </p:cNvPr>
          <p:cNvSpPr>
            <a:spLocks noGrp="1"/>
          </p:cNvSpPr>
          <p:nvPr>
            <p:ph type="body" sz="quarter" idx="16"/>
          </p:nvPr>
        </p:nvSpPr>
        <p:spPr/>
        <p:txBody>
          <a:bodyPr/>
          <a:lstStyle/>
          <a:p>
            <a:r>
              <a:rPr lang="en-US"/>
              <a:t>Work Division</a:t>
            </a:r>
          </a:p>
        </p:txBody>
      </p:sp>
      <p:sp>
        <p:nvSpPr>
          <p:cNvPr id="7" name="Text Placeholder 6">
            <a:extLst>
              <a:ext uri="{FF2B5EF4-FFF2-40B4-BE49-F238E27FC236}">
                <a16:creationId xmlns:a16="http://schemas.microsoft.com/office/drawing/2014/main" id="{A5DDFC06-7CF7-04A6-D25E-5E7FE7ABFAA9}"/>
              </a:ext>
            </a:extLst>
          </p:cNvPr>
          <p:cNvSpPr>
            <a:spLocks noGrp="1"/>
          </p:cNvSpPr>
          <p:nvPr>
            <p:ph type="body" sz="quarter" idx="17"/>
          </p:nvPr>
        </p:nvSpPr>
        <p:spPr/>
        <p:txBody>
          <a:bodyPr/>
          <a:lstStyle/>
          <a:p>
            <a:r>
              <a:rPr lang="en-US"/>
              <a:t>Tasks were divided based on expertise and interest, enabling each member to focus on specific stored procedures and ensuring seamless integration.</a:t>
            </a:r>
          </a:p>
        </p:txBody>
      </p:sp>
      <p:pic>
        <p:nvPicPr>
          <p:cNvPr id="9" name="Picture Placeholder 8">
            <a:extLst>
              <a:ext uri="{FF2B5EF4-FFF2-40B4-BE49-F238E27FC236}">
                <a16:creationId xmlns:a16="http://schemas.microsoft.com/office/drawing/2014/main" id="{E20B5824-9BB0-2246-647E-A7676A4DAA9B}"/>
              </a:ext>
            </a:extLst>
          </p:cNvPr>
          <p:cNvPicPr>
            <a:picLocks noGrp="1" noChangeAspect="1"/>
          </p:cNvPicPr>
          <p:nvPr>
            <p:ph type="pic" sz="quarter" idx="18"/>
          </p:nvPr>
        </p:nvPicPr>
        <p:blipFill>
          <a:blip r:embed="rId2"/>
          <a:srcRect l="26063" r="26063"/>
          <a:stretch>
            <a:fillRect/>
          </a:stretch>
        </p:blipFill>
        <p:spPr/>
      </p:pic>
    </p:spTree>
    <p:extLst>
      <p:ext uri="{BB962C8B-B14F-4D97-AF65-F5344CB8AC3E}">
        <p14:creationId xmlns:p14="http://schemas.microsoft.com/office/powerpoint/2010/main" val="342074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7FE596-2314-8B5E-6FE7-517E0AEB353A}"/>
              </a:ext>
            </a:extLst>
          </p:cNvPr>
          <p:cNvSpPr>
            <a:spLocks noGrp="1"/>
          </p:cNvSpPr>
          <p:nvPr>
            <p:ph type="sldNum" sz="quarter" idx="12"/>
          </p:nvPr>
        </p:nvSpPr>
        <p:spPr/>
        <p:txBody>
          <a:bodyPr/>
          <a:lstStyle/>
          <a:p>
            <a:fld id="{B4E73946-9152-2148-B286-BEF1B04A8193}" type="slidenum">
              <a:rPr lang="en-US" smtClean="0"/>
              <a:t>6</a:t>
            </a:fld>
            <a:endParaRPr lang="en-US"/>
          </a:p>
        </p:txBody>
      </p:sp>
      <p:pic>
        <p:nvPicPr>
          <p:cNvPr id="13" name="Picture 12">
            <a:extLst>
              <a:ext uri="{FF2B5EF4-FFF2-40B4-BE49-F238E27FC236}">
                <a16:creationId xmlns:a16="http://schemas.microsoft.com/office/drawing/2014/main" id="{C790F7CA-FD74-D454-6852-2443207A335E}"/>
              </a:ext>
            </a:extLst>
          </p:cNvPr>
          <p:cNvPicPr>
            <a:picLocks noChangeAspect="1"/>
          </p:cNvPicPr>
          <p:nvPr/>
        </p:nvPicPr>
        <p:blipFill>
          <a:blip r:embed="rId2"/>
          <a:stretch>
            <a:fillRect/>
          </a:stretch>
        </p:blipFill>
        <p:spPr>
          <a:xfrm>
            <a:off x="1355985" y="1020231"/>
            <a:ext cx="9480030" cy="4529824"/>
          </a:xfrm>
          <a:prstGeom prst="rect">
            <a:avLst/>
          </a:prstGeom>
        </p:spPr>
      </p:pic>
    </p:spTree>
    <p:extLst>
      <p:ext uri="{BB962C8B-B14F-4D97-AF65-F5344CB8AC3E}">
        <p14:creationId xmlns:p14="http://schemas.microsoft.com/office/powerpoint/2010/main" val="333509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44AE-BA2D-D9F7-AEB1-EA64850FB554}"/>
              </a:ext>
            </a:extLst>
          </p:cNvPr>
          <p:cNvSpPr>
            <a:spLocks noGrp="1"/>
          </p:cNvSpPr>
          <p:nvPr>
            <p:ph type="title"/>
          </p:nvPr>
        </p:nvSpPr>
        <p:spPr/>
        <p:txBody>
          <a:bodyPr/>
          <a:lstStyle/>
          <a:p>
            <a:r>
              <a:rPr lang="en-US"/>
              <a:t>Testing &amp; Maintenance</a:t>
            </a:r>
          </a:p>
        </p:txBody>
      </p:sp>
      <p:sp>
        <p:nvSpPr>
          <p:cNvPr id="3" name="Slide Number Placeholder 2">
            <a:extLst>
              <a:ext uri="{FF2B5EF4-FFF2-40B4-BE49-F238E27FC236}">
                <a16:creationId xmlns:a16="http://schemas.microsoft.com/office/drawing/2014/main" id="{77D61ADC-845E-001E-4F3A-320C1E71DBE3}"/>
              </a:ext>
            </a:extLst>
          </p:cNvPr>
          <p:cNvSpPr>
            <a:spLocks noGrp="1"/>
          </p:cNvSpPr>
          <p:nvPr>
            <p:ph type="sldNum" sz="quarter" idx="12"/>
          </p:nvPr>
        </p:nvSpPr>
        <p:spPr/>
        <p:txBody>
          <a:bodyPr/>
          <a:lstStyle/>
          <a:p>
            <a:fld id="{B4E73946-9152-2148-B286-BEF1B04A8193}" type="slidenum">
              <a:rPr lang="en-US" smtClean="0"/>
              <a:t>7</a:t>
            </a:fld>
            <a:endParaRPr lang="en-US"/>
          </a:p>
        </p:txBody>
      </p:sp>
      <p:sp>
        <p:nvSpPr>
          <p:cNvPr id="4" name="Text Placeholder 3">
            <a:extLst>
              <a:ext uri="{FF2B5EF4-FFF2-40B4-BE49-F238E27FC236}">
                <a16:creationId xmlns:a16="http://schemas.microsoft.com/office/drawing/2014/main" id="{7E094C90-F456-600D-3CE4-F0E7E60F25DA}"/>
              </a:ext>
            </a:extLst>
          </p:cNvPr>
          <p:cNvSpPr>
            <a:spLocks noGrp="1"/>
          </p:cNvSpPr>
          <p:nvPr>
            <p:ph type="body" sz="quarter" idx="16"/>
          </p:nvPr>
        </p:nvSpPr>
        <p:spPr/>
        <p:txBody>
          <a:bodyPr/>
          <a:lstStyle/>
          <a:p>
            <a:r>
              <a:rPr lang="en-US"/>
              <a:t>Testing Procedures</a:t>
            </a:r>
          </a:p>
        </p:txBody>
      </p:sp>
      <p:sp>
        <p:nvSpPr>
          <p:cNvPr id="5" name="Text Placeholder 4">
            <a:extLst>
              <a:ext uri="{FF2B5EF4-FFF2-40B4-BE49-F238E27FC236}">
                <a16:creationId xmlns:a16="http://schemas.microsoft.com/office/drawing/2014/main" id="{04CD95EF-050A-7E6E-80EC-7CD9A80D730A}"/>
              </a:ext>
            </a:extLst>
          </p:cNvPr>
          <p:cNvSpPr>
            <a:spLocks noGrp="1"/>
          </p:cNvSpPr>
          <p:nvPr>
            <p:ph type="body" sz="quarter" idx="17"/>
          </p:nvPr>
        </p:nvSpPr>
        <p:spPr/>
        <p:txBody>
          <a:bodyPr/>
          <a:lstStyle/>
          <a:p>
            <a:r>
              <a:rPr lang="en-US"/>
              <a:t>Each stored procedure was tested individually in SSMS. The team utilized truncation for retesting and documented observations to ensure consistent quality.</a:t>
            </a:r>
          </a:p>
        </p:txBody>
      </p:sp>
      <p:sp>
        <p:nvSpPr>
          <p:cNvPr id="6" name="Text Placeholder 5">
            <a:extLst>
              <a:ext uri="{FF2B5EF4-FFF2-40B4-BE49-F238E27FC236}">
                <a16:creationId xmlns:a16="http://schemas.microsoft.com/office/drawing/2014/main" id="{4429AF8D-0F32-1535-935C-68E4424C90A6}"/>
              </a:ext>
            </a:extLst>
          </p:cNvPr>
          <p:cNvSpPr>
            <a:spLocks noGrp="1"/>
          </p:cNvSpPr>
          <p:nvPr>
            <p:ph type="body" sz="quarter" idx="18"/>
          </p:nvPr>
        </p:nvSpPr>
        <p:spPr/>
        <p:txBody>
          <a:bodyPr/>
          <a:lstStyle/>
          <a:p>
            <a:r>
              <a:rPr lang="en-US"/>
              <a:t>Ongoing Maintenance</a:t>
            </a:r>
          </a:p>
        </p:txBody>
      </p:sp>
      <p:sp>
        <p:nvSpPr>
          <p:cNvPr id="7" name="Text Placeholder 6">
            <a:extLst>
              <a:ext uri="{FF2B5EF4-FFF2-40B4-BE49-F238E27FC236}">
                <a16:creationId xmlns:a16="http://schemas.microsoft.com/office/drawing/2014/main" id="{CC8A3D80-0D77-010D-621B-C3896E0FE2EC}"/>
              </a:ext>
            </a:extLst>
          </p:cNvPr>
          <p:cNvSpPr>
            <a:spLocks noGrp="1"/>
          </p:cNvSpPr>
          <p:nvPr>
            <p:ph type="body" sz="quarter" idx="19"/>
          </p:nvPr>
        </p:nvSpPr>
        <p:spPr/>
        <p:txBody>
          <a:bodyPr/>
          <a:lstStyle/>
          <a:p>
            <a:r>
              <a:rPr lang="en-US"/>
              <a:t>The team maintained the procedures by fixing recurring issues, validating parameter names, and confirming that views produced accurate data.</a:t>
            </a:r>
          </a:p>
        </p:txBody>
      </p:sp>
    </p:spTree>
    <p:extLst>
      <p:ext uri="{BB962C8B-B14F-4D97-AF65-F5344CB8AC3E}">
        <p14:creationId xmlns:p14="http://schemas.microsoft.com/office/powerpoint/2010/main" val="248838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6F81-5B43-5543-3D60-25BB4BBD6377}"/>
              </a:ext>
            </a:extLst>
          </p:cNvPr>
          <p:cNvSpPr>
            <a:spLocks noGrp="1"/>
          </p:cNvSpPr>
          <p:nvPr>
            <p:ph type="title"/>
          </p:nvPr>
        </p:nvSpPr>
        <p:spPr/>
        <p:txBody>
          <a:bodyPr/>
          <a:lstStyle/>
          <a:p>
            <a:r>
              <a:rPr lang="en-US"/>
              <a:t>Challenges &amp; Solutions</a:t>
            </a:r>
          </a:p>
        </p:txBody>
      </p:sp>
      <p:sp>
        <p:nvSpPr>
          <p:cNvPr id="3" name="Slide Number Placeholder 2">
            <a:extLst>
              <a:ext uri="{FF2B5EF4-FFF2-40B4-BE49-F238E27FC236}">
                <a16:creationId xmlns:a16="http://schemas.microsoft.com/office/drawing/2014/main" id="{88FEE9FD-7EF8-B317-0DA3-86D503CC6EC6}"/>
              </a:ext>
            </a:extLst>
          </p:cNvPr>
          <p:cNvSpPr>
            <a:spLocks noGrp="1"/>
          </p:cNvSpPr>
          <p:nvPr>
            <p:ph type="sldNum" sz="quarter" idx="12"/>
          </p:nvPr>
        </p:nvSpPr>
        <p:spPr/>
        <p:txBody>
          <a:bodyPr/>
          <a:lstStyle/>
          <a:p>
            <a:fld id="{B4E73946-9152-2148-B286-BEF1B04A8193}" type="slidenum">
              <a:rPr lang="en-US" smtClean="0"/>
              <a:t>8</a:t>
            </a:fld>
            <a:endParaRPr lang="en-US"/>
          </a:p>
        </p:txBody>
      </p:sp>
      <p:sp>
        <p:nvSpPr>
          <p:cNvPr id="4" name="Text Placeholder 3">
            <a:extLst>
              <a:ext uri="{FF2B5EF4-FFF2-40B4-BE49-F238E27FC236}">
                <a16:creationId xmlns:a16="http://schemas.microsoft.com/office/drawing/2014/main" id="{6054A797-21EF-AB78-DC04-0128708DD725}"/>
              </a:ext>
            </a:extLst>
          </p:cNvPr>
          <p:cNvSpPr>
            <a:spLocks noGrp="1"/>
          </p:cNvSpPr>
          <p:nvPr>
            <p:ph type="body" sz="quarter" idx="13"/>
          </p:nvPr>
        </p:nvSpPr>
        <p:spPr/>
        <p:txBody>
          <a:bodyPr/>
          <a:lstStyle/>
          <a:p>
            <a:r>
              <a:rPr lang="en-US"/>
              <a:t>The team faced challenges such as misunderstanding project specifications and coding errors. These were addressed through direct clarification with the professor and collaborative problem-solving.</a:t>
            </a:r>
          </a:p>
        </p:txBody>
      </p:sp>
      <p:sp>
        <p:nvSpPr>
          <p:cNvPr id="5" name="Text Placeholder 4">
            <a:extLst>
              <a:ext uri="{FF2B5EF4-FFF2-40B4-BE49-F238E27FC236}">
                <a16:creationId xmlns:a16="http://schemas.microsoft.com/office/drawing/2014/main" id="{104C2C75-343D-0E44-1442-DCF1BF26BD77}"/>
              </a:ext>
            </a:extLst>
          </p:cNvPr>
          <p:cNvSpPr>
            <a:spLocks noGrp="1"/>
          </p:cNvSpPr>
          <p:nvPr>
            <p:ph type="body" sz="quarter" idx="14"/>
          </p:nvPr>
        </p:nvSpPr>
        <p:spPr/>
        <p:txBody>
          <a:bodyPr/>
          <a:lstStyle/>
          <a:p>
            <a:r>
              <a:rPr lang="en-US"/>
              <a:t>Key Challenges Encountered</a:t>
            </a:r>
          </a:p>
        </p:txBody>
      </p:sp>
      <p:pic>
        <p:nvPicPr>
          <p:cNvPr id="7" name="Picture Placeholder 6">
            <a:extLst>
              <a:ext uri="{FF2B5EF4-FFF2-40B4-BE49-F238E27FC236}">
                <a16:creationId xmlns:a16="http://schemas.microsoft.com/office/drawing/2014/main" id="{BE651795-37DF-6F96-E104-62E885AC6E54}"/>
              </a:ext>
            </a:extLst>
          </p:cNvPr>
          <p:cNvPicPr>
            <a:picLocks noGrp="1" noChangeAspect="1"/>
          </p:cNvPicPr>
          <p:nvPr>
            <p:ph type="pic" sz="quarter" idx="18"/>
          </p:nvPr>
        </p:nvPicPr>
        <p:blipFill>
          <a:blip r:embed="rId2"/>
          <a:srcRect l="8292" r="8292"/>
          <a:stretch>
            <a:fillRect/>
          </a:stretch>
        </p:blipFill>
        <p:spPr/>
      </p:pic>
    </p:spTree>
    <p:extLst>
      <p:ext uri="{BB962C8B-B14F-4D97-AF65-F5344CB8AC3E}">
        <p14:creationId xmlns:p14="http://schemas.microsoft.com/office/powerpoint/2010/main" val="182960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F8CD71-2A2A-674C-8CE4-B082EF7ACD5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105</TotalTime>
  <Words>736</Words>
  <Application>Microsoft Macintosh PowerPoint</Application>
  <PresentationFormat>Widescreen</PresentationFormat>
  <Paragraphs>69</Paragraphs>
  <Slides>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Aptos</vt:lpstr>
      <vt:lpstr>Aptos Display</vt:lpstr>
      <vt:lpstr>Arial</vt:lpstr>
      <vt:lpstr>Calibri</vt:lpstr>
      <vt:lpstr>Calibri Light</vt:lpstr>
      <vt:lpstr>Calibri SemiBold</vt:lpstr>
      <vt:lpstr>Helvetica Neue</vt:lpstr>
      <vt:lpstr>Office Theme</vt:lpstr>
      <vt:lpstr>Midnight</vt:lpstr>
      <vt:lpstr>Group Project #2</vt:lpstr>
      <vt:lpstr>Project Overview</vt:lpstr>
      <vt:lpstr>PowerPoint Presentation</vt:lpstr>
      <vt:lpstr>Stored Procedures</vt:lpstr>
      <vt:lpstr>Systems Integration</vt:lpstr>
      <vt:lpstr>PowerPoint Presentation</vt:lpstr>
      <vt:lpstr>Testing &amp; Maintenance</vt:lpstr>
      <vt:lpstr>Challenges &amp;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Oksana Weigand-Suminski</dc:creator>
  <cp:lastModifiedBy>Oksana Weigand-Suminski</cp:lastModifiedBy>
  <cp:revision>2</cp:revision>
  <dcterms:created xsi:type="dcterms:W3CDTF">2024-11-19T01:43:42Z</dcterms:created>
  <dcterms:modified xsi:type="dcterms:W3CDTF">2024-11-19T03:29:21Z</dcterms:modified>
</cp:coreProperties>
</file>