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81" r:id="rId2"/>
    <p:sldId id="272" r:id="rId3"/>
    <p:sldId id="273" r:id="rId4"/>
    <p:sldId id="265" r:id="rId5"/>
    <p:sldId id="266" r:id="rId6"/>
    <p:sldId id="267" r:id="rId7"/>
    <p:sldId id="268" r:id="rId8"/>
    <p:sldId id="274" r:id="rId9"/>
    <p:sldId id="275" r:id="rId10"/>
    <p:sldId id="276" r:id="rId11"/>
    <p:sldId id="277" r:id="rId12"/>
    <p:sldId id="278" r:id="rId13"/>
    <p:sldId id="279" r:id="rId14"/>
    <p:sldId id="280" r:id="rId15"/>
    <p:sldId id="269" r:id="rId16"/>
    <p:sldId id="270" r:id="rId17"/>
    <p:sldId id="271" r:id="rId18"/>
    <p:sldId id="256" r:id="rId19"/>
    <p:sldId id="257" r:id="rId20"/>
    <p:sldId id="258" r:id="rId21"/>
    <p:sldId id="259" r:id="rId22"/>
    <p:sldId id="260" r:id="rId23"/>
    <p:sldId id="261" r:id="rId24"/>
    <p:sldId id="262" r:id="rId25"/>
    <p:sldId id="263" r:id="rId26"/>
    <p:sldId id="282" r:id="rId27"/>
  </p:sldIdLst>
  <p:sldSz cx="12192000" cy="6858000"/>
  <p:notesSz cx="6858000" cy="9144000"/>
  <p:embeddedFontLst>
    <p:embeddedFont>
      <p:font typeface="Libre Franklin" pitchFamily="2" charset="77"/>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5zoSFtIghcnTPXzt5z5eX6udd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d692052ac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2d692052ac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d692052ac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2d692052ac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d692052a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2d692052a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d692052ac4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2d692052ac4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1d13c706e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31d13c706e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1d13c706e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31d13c706e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12"/>
        <p:cNvGrpSpPr/>
        <p:nvPr/>
      </p:nvGrpSpPr>
      <p:grpSpPr>
        <a:xfrm>
          <a:off x="0" y="0"/>
          <a:ext cx="0" cy="0"/>
          <a:chOff x="0" y="0"/>
          <a:chExt cx="0" cy="0"/>
        </a:xfrm>
      </p:grpSpPr>
      <p:sp>
        <p:nvSpPr>
          <p:cNvPr id="13" name="Google Shape;13;p4"/>
          <p:cNvSpPr txBox="1">
            <a:spLocks noGrp="1"/>
          </p:cNvSpPr>
          <p:nvPr>
            <p:ph type="ctrTitle"/>
          </p:nvPr>
        </p:nvSpPr>
        <p:spPr>
          <a:xfrm>
            <a:off x="1915128" y="1788454"/>
            <a:ext cx="8361229" cy="2098226"/>
          </a:xfrm>
          <a:prstGeom prst="rect">
            <a:avLst/>
          </a:prstGeom>
          <a:noFill/>
          <a:ln>
            <a:noFill/>
          </a:ln>
        </p:spPr>
        <p:txBody>
          <a:bodyPr spcFirstLastPara="1" wrap="square" lIns="91425" tIns="45700" rIns="91425" bIns="45700" anchor="b" anchorCtr="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4"/>
          <p:cNvSpPr txBox="1">
            <a:spLocks noGrp="1"/>
          </p:cNvSpPr>
          <p:nvPr>
            <p:ph type="subTitle" idx="1"/>
          </p:nvPr>
        </p:nvSpPr>
        <p:spPr>
          <a:xfrm>
            <a:off x="2679906" y="3956279"/>
            <a:ext cx="6831673" cy="1086237"/>
          </a:xfrm>
          <a:prstGeom prst="rect">
            <a:avLst/>
          </a:prstGeom>
          <a:noFill/>
          <a:ln>
            <a:noFill/>
          </a:ln>
        </p:spPr>
        <p:txBody>
          <a:bodyPr spcFirstLastPara="1" wrap="square" lIns="91425" tIns="45700" rIns="91425" bIns="45700" anchor="t" anchorCtr="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a:endParaRPr/>
          </a:p>
        </p:txBody>
      </p:sp>
      <p:sp>
        <p:nvSpPr>
          <p:cNvPr id="15" name="Google Shape;15;p4"/>
          <p:cNvSpPr txBox="1">
            <a:spLocks noGrp="1"/>
          </p:cNvSpPr>
          <p:nvPr>
            <p:ph type="dt" idx="10"/>
          </p:nvPr>
        </p:nvSpPr>
        <p:spPr>
          <a:xfrm>
            <a:off x="752858" y="6453386"/>
            <a:ext cx="1607944"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ftr" idx="11"/>
          </p:nvPr>
        </p:nvSpPr>
        <p:spPr>
          <a:xfrm>
            <a:off x="2584054"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grpSp>
        <p:nvGrpSpPr>
          <p:cNvPr id="18" name="Google Shape;18;p4"/>
          <p:cNvGrpSpPr/>
          <p:nvPr/>
        </p:nvGrpSpPr>
        <p:grpSpPr>
          <a:xfrm>
            <a:off x="752858" y="744469"/>
            <a:ext cx="10674117" cy="5349671"/>
            <a:chOff x="752858" y="744469"/>
            <a:chExt cx="10674117" cy="5349671"/>
          </a:xfrm>
        </p:grpSpPr>
        <p:sp>
          <p:nvSpPr>
            <p:cNvPr id="19" name="Google Shape;19;p4"/>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4"/>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rot="5400000">
            <a:off x="7757822" y="2462895"/>
            <a:ext cx="5243244" cy="1565766"/>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4"/>
          <p:cNvSpPr txBox="1">
            <a:spLocks noGrp="1"/>
          </p:cNvSpPr>
          <p:nvPr>
            <p:ph type="body" idx="1"/>
          </p:nvPr>
        </p:nvSpPr>
        <p:spPr>
          <a:xfrm rot="5400000">
            <a:off x="2839799" y="-844042"/>
            <a:ext cx="5243244" cy="8179641"/>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6" name="Google Shape;86;p14"/>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4"/>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4"/>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5"/>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6"/>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28" name="Google Shape;28;p6"/>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6"/>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765025" y="1301360"/>
            <a:ext cx="9612971" cy="2852737"/>
          </a:xfrm>
          <a:prstGeom prst="rect">
            <a:avLst/>
          </a:prstGeom>
          <a:noFill/>
          <a:ln>
            <a:noFill/>
          </a:ln>
        </p:spPr>
        <p:txBody>
          <a:bodyPr spcFirstLastPara="1" wrap="square" lIns="91425" tIns="45700" rIns="91425" bIns="45700" anchor="b" anchorCtr="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7"/>
          <p:cNvSpPr txBox="1">
            <a:spLocks noGrp="1"/>
          </p:cNvSpPr>
          <p:nvPr>
            <p:ph type="body" idx="1"/>
          </p:nvPr>
        </p:nvSpPr>
        <p:spPr>
          <a:xfrm>
            <a:off x="765025" y="4216328"/>
            <a:ext cx="9612971" cy="1143324"/>
          </a:xfrm>
          <a:prstGeom prst="rect">
            <a:avLst/>
          </a:prstGeom>
          <a:noFill/>
          <a:ln>
            <a:noFill/>
          </a:ln>
        </p:spPr>
        <p:txBody>
          <a:bodyPr spcFirstLastPara="1" wrap="square" lIns="91425" tIns="45700" rIns="91425" bIns="45700" anchor="t" anchorCtr="0">
            <a:normAutofit/>
          </a:bodyPr>
          <a:lstStyle>
            <a:lvl1pPr marL="457200" lvl="0" indent="-228600" algn="r">
              <a:lnSpc>
                <a:spcPct val="112000"/>
              </a:lnSpc>
              <a:spcBef>
                <a:spcPts val="0"/>
              </a:spcBef>
              <a:spcAft>
                <a:spcPts val="0"/>
              </a:spcAft>
              <a:buClr>
                <a:schemeClr val="lt2"/>
              </a:buClr>
              <a:buSzPts val="2400"/>
              <a:buNone/>
              <a:defRPr sz="2400">
                <a:solidFill>
                  <a:schemeClr val="lt2"/>
                </a:solidFill>
              </a:defRPr>
            </a:lvl1pPr>
            <a:lvl2pPr marL="914400" lvl="1" indent="-228600" algn="l">
              <a:lnSpc>
                <a:spcPct val="94000"/>
              </a:lnSpc>
              <a:spcBef>
                <a:spcPts val="500"/>
              </a:spcBef>
              <a:spcAft>
                <a:spcPts val="0"/>
              </a:spcAft>
              <a:buClr>
                <a:schemeClr val="lt1"/>
              </a:buClr>
              <a:buSzPts val="2000"/>
              <a:buNone/>
              <a:defRPr sz="2000">
                <a:solidFill>
                  <a:schemeClr val="lt1"/>
                </a:solidFill>
              </a:defRPr>
            </a:lvl2pPr>
            <a:lvl3pPr marL="1371600" lvl="2" indent="-228600" algn="l">
              <a:lnSpc>
                <a:spcPct val="94000"/>
              </a:lnSpc>
              <a:spcBef>
                <a:spcPts val="500"/>
              </a:spcBef>
              <a:spcAft>
                <a:spcPts val="0"/>
              </a:spcAft>
              <a:buClr>
                <a:schemeClr val="lt1"/>
              </a:buClr>
              <a:buSzPts val="1800"/>
              <a:buNone/>
              <a:defRPr sz="1800">
                <a:solidFill>
                  <a:schemeClr val="lt1"/>
                </a:solidFill>
              </a:defRPr>
            </a:lvl3pPr>
            <a:lvl4pPr marL="1828800" lvl="3" indent="-228600" algn="l">
              <a:lnSpc>
                <a:spcPct val="94000"/>
              </a:lnSpc>
              <a:spcBef>
                <a:spcPts val="500"/>
              </a:spcBef>
              <a:spcAft>
                <a:spcPts val="0"/>
              </a:spcAft>
              <a:buClr>
                <a:schemeClr val="lt1"/>
              </a:buClr>
              <a:buSzPts val="1600"/>
              <a:buNone/>
              <a:defRPr sz="1600">
                <a:solidFill>
                  <a:schemeClr val="lt1"/>
                </a:solidFill>
              </a:defRPr>
            </a:lvl4pPr>
            <a:lvl5pPr marL="2286000" lvl="4" indent="-228600" algn="l">
              <a:lnSpc>
                <a:spcPct val="94000"/>
              </a:lnSpc>
              <a:spcBef>
                <a:spcPts val="500"/>
              </a:spcBef>
              <a:spcAft>
                <a:spcPts val="0"/>
              </a:spcAft>
              <a:buClr>
                <a:schemeClr val="lt1"/>
              </a:buClr>
              <a:buSzPts val="1600"/>
              <a:buNone/>
              <a:defRPr sz="1600">
                <a:solidFill>
                  <a:schemeClr val="lt1"/>
                </a:solidFill>
              </a:defRPr>
            </a:lvl5pPr>
            <a:lvl6pPr marL="2743200" lvl="5" indent="-228600" algn="l">
              <a:lnSpc>
                <a:spcPct val="94000"/>
              </a:lnSpc>
              <a:spcBef>
                <a:spcPts val="500"/>
              </a:spcBef>
              <a:spcAft>
                <a:spcPts val="0"/>
              </a:spcAft>
              <a:buClr>
                <a:schemeClr val="lt1"/>
              </a:buClr>
              <a:buSzPts val="1600"/>
              <a:buNone/>
              <a:defRPr sz="1600">
                <a:solidFill>
                  <a:schemeClr val="lt1"/>
                </a:solidFill>
              </a:defRPr>
            </a:lvl6pPr>
            <a:lvl7pPr marL="3200400" lvl="6" indent="-228600" algn="l">
              <a:lnSpc>
                <a:spcPct val="94000"/>
              </a:lnSpc>
              <a:spcBef>
                <a:spcPts val="500"/>
              </a:spcBef>
              <a:spcAft>
                <a:spcPts val="0"/>
              </a:spcAft>
              <a:buClr>
                <a:schemeClr val="lt1"/>
              </a:buClr>
              <a:buSzPts val="1600"/>
              <a:buNone/>
              <a:defRPr sz="1600">
                <a:solidFill>
                  <a:schemeClr val="lt1"/>
                </a:solidFill>
              </a:defRPr>
            </a:lvl7pPr>
            <a:lvl8pPr marL="3657600" lvl="7" indent="-228600" algn="l">
              <a:lnSpc>
                <a:spcPct val="94000"/>
              </a:lnSpc>
              <a:spcBef>
                <a:spcPts val="500"/>
              </a:spcBef>
              <a:spcAft>
                <a:spcPts val="0"/>
              </a:spcAft>
              <a:buClr>
                <a:schemeClr val="lt1"/>
              </a:buClr>
              <a:buSzPts val="1600"/>
              <a:buNone/>
              <a:defRPr sz="1600">
                <a:solidFill>
                  <a:schemeClr val="lt1"/>
                </a:solidFill>
              </a:defRPr>
            </a:lvl8pPr>
            <a:lvl9pPr marL="4114800" lvl="8" indent="-228600" algn="l">
              <a:lnSpc>
                <a:spcPct val="94000"/>
              </a:lnSpc>
              <a:spcBef>
                <a:spcPts val="500"/>
              </a:spcBef>
              <a:spcAft>
                <a:spcPts val="200"/>
              </a:spcAft>
              <a:buClr>
                <a:schemeClr val="lt1"/>
              </a:buClr>
              <a:buSzPts val="1600"/>
              <a:buNone/>
              <a:defRPr sz="1600">
                <a:solidFill>
                  <a:schemeClr val="lt1"/>
                </a:solidFill>
              </a:defRPr>
            </a:lvl9pPr>
          </a:lstStyle>
          <a:p>
            <a:endParaRPr/>
          </a:p>
        </p:txBody>
      </p:sp>
      <p:sp>
        <p:nvSpPr>
          <p:cNvPr id="34" name="Google Shape;34;p7"/>
          <p:cNvSpPr txBox="1">
            <a:spLocks noGrp="1"/>
          </p:cNvSpPr>
          <p:nvPr>
            <p:ph type="dt" idx="10"/>
          </p:nvPr>
        </p:nvSpPr>
        <p:spPr>
          <a:xfrm>
            <a:off x="738908" y="6453386"/>
            <a:ext cx="1622409"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ftr" idx="11"/>
          </p:nvPr>
        </p:nvSpPr>
        <p:spPr>
          <a:xfrm>
            <a:off x="2584312"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7"/>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2"/>
                </a:solidFill>
                <a:latin typeface="Libre Franklin"/>
                <a:ea typeface="Libre Franklin"/>
                <a:cs typeface="Libre Franklin"/>
                <a:sym typeface="Libre Franklin"/>
              </a:defRPr>
            </a:lvl1pPr>
            <a:lvl2pPr marL="0" lvl="1" indent="0" algn="r">
              <a:spcBef>
                <a:spcPts val="0"/>
              </a:spcBef>
              <a:buNone/>
              <a:defRPr sz="1200">
                <a:solidFill>
                  <a:schemeClr val="lt2"/>
                </a:solidFill>
                <a:latin typeface="Libre Franklin"/>
                <a:ea typeface="Libre Franklin"/>
                <a:cs typeface="Libre Franklin"/>
                <a:sym typeface="Libre Franklin"/>
              </a:defRPr>
            </a:lvl2pPr>
            <a:lvl3pPr marL="0" lvl="2" indent="0" algn="r">
              <a:spcBef>
                <a:spcPts val="0"/>
              </a:spcBef>
              <a:buNone/>
              <a:defRPr sz="1200">
                <a:solidFill>
                  <a:schemeClr val="lt2"/>
                </a:solidFill>
                <a:latin typeface="Libre Franklin"/>
                <a:ea typeface="Libre Franklin"/>
                <a:cs typeface="Libre Franklin"/>
                <a:sym typeface="Libre Franklin"/>
              </a:defRPr>
            </a:lvl3pPr>
            <a:lvl4pPr marL="0" lvl="3" indent="0" algn="r">
              <a:spcBef>
                <a:spcPts val="0"/>
              </a:spcBef>
              <a:buNone/>
              <a:defRPr sz="1200">
                <a:solidFill>
                  <a:schemeClr val="lt2"/>
                </a:solidFill>
                <a:latin typeface="Libre Franklin"/>
                <a:ea typeface="Libre Franklin"/>
                <a:cs typeface="Libre Franklin"/>
                <a:sym typeface="Libre Franklin"/>
              </a:defRPr>
            </a:lvl4pPr>
            <a:lvl5pPr marL="0" lvl="4" indent="0" algn="r">
              <a:spcBef>
                <a:spcPts val="0"/>
              </a:spcBef>
              <a:buNone/>
              <a:defRPr sz="1200">
                <a:solidFill>
                  <a:schemeClr val="lt2"/>
                </a:solidFill>
                <a:latin typeface="Libre Franklin"/>
                <a:ea typeface="Libre Franklin"/>
                <a:cs typeface="Libre Franklin"/>
                <a:sym typeface="Libre Franklin"/>
              </a:defRPr>
            </a:lvl5pPr>
            <a:lvl6pPr marL="0" lvl="5" indent="0" algn="r">
              <a:spcBef>
                <a:spcPts val="0"/>
              </a:spcBef>
              <a:buNone/>
              <a:defRPr sz="1200">
                <a:solidFill>
                  <a:schemeClr val="lt2"/>
                </a:solidFill>
                <a:latin typeface="Libre Franklin"/>
                <a:ea typeface="Libre Franklin"/>
                <a:cs typeface="Libre Franklin"/>
                <a:sym typeface="Libre Franklin"/>
              </a:defRPr>
            </a:lvl6pPr>
            <a:lvl7pPr marL="0" lvl="6" indent="0" algn="r">
              <a:spcBef>
                <a:spcPts val="0"/>
              </a:spcBef>
              <a:buNone/>
              <a:defRPr sz="1200">
                <a:solidFill>
                  <a:schemeClr val="lt2"/>
                </a:solidFill>
                <a:latin typeface="Libre Franklin"/>
                <a:ea typeface="Libre Franklin"/>
                <a:cs typeface="Libre Franklin"/>
                <a:sym typeface="Libre Franklin"/>
              </a:defRPr>
            </a:lvl7pPr>
            <a:lvl8pPr marL="0" lvl="7" indent="0" algn="r">
              <a:spcBef>
                <a:spcPts val="0"/>
              </a:spcBef>
              <a:buNone/>
              <a:defRPr sz="1200">
                <a:solidFill>
                  <a:schemeClr val="lt2"/>
                </a:solidFill>
                <a:latin typeface="Libre Franklin"/>
                <a:ea typeface="Libre Franklin"/>
                <a:cs typeface="Libre Franklin"/>
                <a:sym typeface="Libre Franklin"/>
              </a:defRPr>
            </a:lvl8pPr>
            <a:lvl9pPr marL="0" lvl="8" indent="0" algn="r">
              <a:spcBef>
                <a:spcPts val="0"/>
              </a:spcBef>
              <a:buNone/>
              <a:defRPr sz="1200">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7" title="Crop Mark"/>
          <p:cNvSpPr/>
          <p:nvPr/>
        </p:nvSpPr>
        <p:spPr>
          <a:xfrm>
            <a:off x="8151962" y="1685652"/>
            <a:ext cx="3275013" cy="4408488"/>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8"/>
          <p:cNvSpPr txBox="1">
            <a:spLocks noGrp="1"/>
          </p:cNvSpPr>
          <p:nvPr>
            <p:ph type="body" idx="1"/>
          </p:nvPr>
        </p:nvSpPr>
        <p:spPr>
          <a:xfrm>
            <a:off x="1371600"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1" name="Google Shape;41;p8"/>
          <p:cNvSpPr txBox="1">
            <a:spLocks noGrp="1"/>
          </p:cNvSpPr>
          <p:nvPr>
            <p:ph type="body" idx="2"/>
          </p:nvPr>
        </p:nvSpPr>
        <p:spPr>
          <a:xfrm>
            <a:off x="6525403"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2" name="Google Shape;42;p8"/>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body" idx="1"/>
          </p:nvPr>
        </p:nvSpPr>
        <p:spPr>
          <a:xfrm>
            <a:off x="1371600"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48" name="Google Shape;48;p9"/>
          <p:cNvSpPr txBox="1">
            <a:spLocks noGrp="1"/>
          </p:cNvSpPr>
          <p:nvPr>
            <p:ph type="body" idx="2"/>
          </p:nvPr>
        </p:nvSpPr>
        <p:spPr>
          <a:xfrm>
            <a:off x="1371600"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9" name="Google Shape;49;p9"/>
          <p:cNvSpPr txBox="1">
            <a:spLocks noGrp="1"/>
          </p:cNvSpPr>
          <p:nvPr>
            <p:ph type="body" idx="3"/>
          </p:nvPr>
        </p:nvSpPr>
        <p:spPr>
          <a:xfrm>
            <a:off x="6525014"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50" name="Google Shape;50;p9"/>
          <p:cNvSpPr txBox="1">
            <a:spLocks noGrp="1"/>
          </p:cNvSpPr>
          <p:nvPr>
            <p:ph type="body" idx="4"/>
          </p:nvPr>
        </p:nvSpPr>
        <p:spPr>
          <a:xfrm>
            <a:off x="6525014"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51" name="Google Shape;51;p9"/>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0"/>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59"/>
        <p:cNvGrpSpPr/>
        <p:nvPr/>
      </p:nvGrpSpPr>
      <p:grpSpPr>
        <a:xfrm>
          <a:off x="0" y="0"/>
          <a:ext cx="0" cy="0"/>
          <a:chOff x="0" y="0"/>
          <a:chExt cx="0" cy="0"/>
        </a:xfrm>
      </p:grpSpPr>
      <p:sp>
        <p:nvSpPr>
          <p:cNvPr id="60" name="Google Shape;60;p11"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1"/>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1"/>
          <p:cNvSpPr txBox="1">
            <a:spLocks noGrp="1"/>
          </p:cNvSpPr>
          <p:nvPr>
            <p:ph type="body" idx="1"/>
          </p:nvPr>
        </p:nvSpPr>
        <p:spPr>
          <a:xfrm>
            <a:off x="6256020" y="685801"/>
            <a:ext cx="5212080" cy="5175250"/>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sz="2000"/>
            </a:lvl1pPr>
            <a:lvl2pPr marL="914400" lvl="1" indent="-355600" algn="l">
              <a:lnSpc>
                <a:spcPct val="94000"/>
              </a:lnSpc>
              <a:spcBef>
                <a:spcPts val="500"/>
              </a:spcBef>
              <a:spcAft>
                <a:spcPts val="0"/>
              </a:spcAft>
              <a:buClr>
                <a:schemeClr val="dk2"/>
              </a:buClr>
              <a:buSzPts val="2000"/>
              <a:buChar char="–"/>
              <a:defRPr sz="2000"/>
            </a:lvl2pPr>
            <a:lvl3pPr marL="1371600" lvl="2" indent="-342900" algn="l">
              <a:lnSpc>
                <a:spcPct val="94000"/>
              </a:lnSpc>
              <a:spcBef>
                <a:spcPts val="500"/>
              </a:spcBef>
              <a:spcAft>
                <a:spcPts val="0"/>
              </a:spcAft>
              <a:buClr>
                <a:schemeClr val="dk2"/>
              </a:buClr>
              <a:buSzPts val="1800"/>
              <a:buChar char="■"/>
              <a:defRPr sz="1800"/>
            </a:lvl3pPr>
            <a:lvl4pPr marL="1828800" lvl="3" indent="-342900" algn="l">
              <a:lnSpc>
                <a:spcPct val="94000"/>
              </a:lnSpc>
              <a:spcBef>
                <a:spcPts val="500"/>
              </a:spcBef>
              <a:spcAft>
                <a:spcPts val="0"/>
              </a:spcAft>
              <a:buClr>
                <a:schemeClr val="dk2"/>
              </a:buClr>
              <a:buSzPts val="1800"/>
              <a:buChar char="–"/>
              <a:defRPr sz="1800"/>
            </a:lvl4pPr>
            <a:lvl5pPr marL="2286000" lvl="4" indent="-330200" algn="l">
              <a:lnSpc>
                <a:spcPct val="94000"/>
              </a:lnSpc>
              <a:spcBef>
                <a:spcPts val="500"/>
              </a:spcBef>
              <a:spcAft>
                <a:spcPts val="0"/>
              </a:spcAft>
              <a:buClr>
                <a:schemeClr val="dk2"/>
              </a:buClr>
              <a:buSzPts val="1600"/>
              <a:buChar char="■"/>
              <a:defRPr sz="1600"/>
            </a:lvl5pPr>
            <a:lvl6pPr marL="2743200" lvl="5" indent="-330200" algn="l">
              <a:lnSpc>
                <a:spcPct val="94000"/>
              </a:lnSpc>
              <a:spcBef>
                <a:spcPts val="500"/>
              </a:spcBef>
              <a:spcAft>
                <a:spcPts val="0"/>
              </a:spcAft>
              <a:buClr>
                <a:schemeClr val="dk2"/>
              </a:buClr>
              <a:buSzPts val="1600"/>
              <a:buChar char="–"/>
              <a:defRPr sz="1600"/>
            </a:lvl6pPr>
            <a:lvl7pPr marL="3200400" lvl="6" indent="-330200" algn="l">
              <a:lnSpc>
                <a:spcPct val="94000"/>
              </a:lnSpc>
              <a:spcBef>
                <a:spcPts val="500"/>
              </a:spcBef>
              <a:spcAft>
                <a:spcPts val="0"/>
              </a:spcAft>
              <a:buClr>
                <a:schemeClr val="dk2"/>
              </a:buClr>
              <a:buSzPts val="1600"/>
              <a:buChar char="■"/>
              <a:defRPr sz="1600"/>
            </a:lvl7pPr>
            <a:lvl8pPr marL="3657600" lvl="7" indent="-330200" algn="l">
              <a:lnSpc>
                <a:spcPct val="94000"/>
              </a:lnSpc>
              <a:spcBef>
                <a:spcPts val="500"/>
              </a:spcBef>
              <a:spcAft>
                <a:spcPts val="0"/>
              </a:spcAft>
              <a:buClr>
                <a:schemeClr val="dk2"/>
              </a:buClr>
              <a:buSzPts val="1600"/>
              <a:buChar char="–"/>
              <a:defRPr sz="1600"/>
            </a:lvl8pPr>
            <a:lvl9pPr marL="4114800" lvl="8" indent="-330200" algn="l">
              <a:lnSpc>
                <a:spcPct val="94000"/>
              </a:lnSpc>
              <a:spcBef>
                <a:spcPts val="500"/>
              </a:spcBef>
              <a:spcAft>
                <a:spcPts val="200"/>
              </a:spcAft>
              <a:buClr>
                <a:schemeClr val="dk2"/>
              </a:buClr>
              <a:buSzPts val="1600"/>
              <a:buChar char="■"/>
              <a:defRPr sz="1600"/>
            </a:lvl9pPr>
          </a:lstStyle>
          <a:p>
            <a:endParaRPr/>
          </a:p>
        </p:txBody>
      </p:sp>
      <p:sp>
        <p:nvSpPr>
          <p:cNvPr id="63" name="Google Shape;63;p11"/>
          <p:cNvSpPr txBox="1">
            <a:spLocks noGrp="1"/>
          </p:cNvSpPr>
          <p:nvPr>
            <p:ph type="body" idx="2"/>
          </p:nvPr>
        </p:nvSpPr>
        <p:spPr>
          <a:xfrm>
            <a:off x="723900" y="2856344"/>
            <a:ext cx="3855720" cy="3011056"/>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64" name="Google Shape;64;p11"/>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1"/>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2"/>
                </a:solidFill>
                <a:latin typeface="Libre Franklin"/>
                <a:ea typeface="Libre Franklin"/>
                <a:cs typeface="Libre Franklin"/>
                <a:sym typeface="Libre Franklin"/>
              </a:defRPr>
            </a:lvl1pPr>
            <a:lvl2pPr marL="0" lvl="1" indent="0" algn="r">
              <a:spcBef>
                <a:spcPts val="0"/>
              </a:spcBef>
              <a:buNone/>
              <a:defRPr sz="1200">
                <a:solidFill>
                  <a:schemeClr val="dk2"/>
                </a:solidFill>
                <a:latin typeface="Libre Franklin"/>
                <a:ea typeface="Libre Franklin"/>
                <a:cs typeface="Libre Franklin"/>
                <a:sym typeface="Libre Franklin"/>
              </a:defRPr>
            </a:lvl2pPr>
            <a:lvl3pPr marL="0" lvl="2" indent="0" algn="r">
              <a:spcBef>
                <a:spcPts val="0"/>
              </a:spcBef>
              <a:buNone/>
              <a:defRPr sz="1200">
                <a:solidFill>
                  <a:schemeClr val="dk2"/>
                </a:solidFill>
                <a:latin typeface="Libre Franklin"/>
                <a:ea typeface="Libre Franklin"/>
                <a:cs typeface="Libre Franklin"/>
                <a:sym typeface="Libre Franklin"/>
              </a:defRPr>
            </a:lvl3pPr>
            <a:lvl4pPr marL="0" lvl="3" indent="0" algn="r">
              <a:spcBef>
                <a:spcPts val="0"/>
              </a:spcBef>
              <a:buNone/>
              <a:defRPr sz="1200">
                <a:solidFill>
                  <a:schemeClr val="dk2"/>
                </a:solidFill>
                <a:latin typeface="Libre Franklin"/>
                <a:ea typeface="Libre Franklin"/>
                <a:cs typeface="Libre Franklin"/>
                <a:sym typeface="Libre Franklin"/>
              </a:defRPr>
            </a:lvl4pPr>
            <a:lvl5pPr marL="0" lvl="4" indent="0" algn="r">
              <a:spcBef>
                <a:spcPts val="0"/>
              </a:spcBef>
              <a:buNone/>
              <a:defRPr sz="1200">
                <a:solidFill>
                  <a:schemeClr val="dk2"/>
                </a:solidFill>
                <a:latin typeface="Libre Franklin"/>
                <a:ea typeface="Libre Franklin"/>
                <a:cs typeface="Libre Franklin"/>
                <a:sym typeface="Libre Franklin"/>
              </a:defRPr>
            </a:lvl5pPr>
            <a:lvl6pPr marL="0" lvl="5" indent="0" algn="r">
              <a:spcBef>
                <a:spcPts val="0"/>
              </a:spcBef>
              <a:buNone/>
              <a:defRPr sz="1200">
                <a:solidFill>
                  <a:schemeClr val="dk2"/>
                </a:solidFill>
                <a:latin typeface="Libre Franklin"/>
                <a:ea typeface="Libre Franklin"/>
                <a:cs typeface="Libre Franklin"/>
                <a:sym typeface="Libre Franklin"/>
              </a:defRPr>
            </a:lvl6pPr>
            <a:lvl7pPr marL="0" lvl="6" indent="0" algn="r">
              <a:spcBef>
                <a:spcPts val="0"/>
              </a:spcBef>
              <a:buNone/>
              <a:defRPr sz="1200">
                <a:solidFill>
                  <a:schemeClr val="dk2"/>
                </a:solidFill>
                <a:latin typeface="Libre Franklin"/>
                <a:ea typeface="Libre Franklin"/>
                <a:cs typeface="Libre Franklin"/>
                <a:sym typeface="Libre Franklin"/>
              </a:defRPr>
            </a:lvl7pPr>
            <a:lvl8pPr marL="0" lvl="7" indent="0" algn="r">
              <a:spcBef>
                <a:spcPts val="0"/>
              </a:spcBef>
              <a:buNone/>
              <a:defRPr sz="1200">
                <a:solidFill>
                  <a:schemeClr val="dk2"/>
                </a:solidFill>
                <a:latin typeface="Libre Franklin"/>
                <a:ea typeface="Libre Franklin"/>
                <a:cs typeface="Libre Franklin"/>
                <a:sym typeface="Libre Franklin"/>
              </a:defRPr>
            </a:lvl8pPr>
            <a:lvl9pPr marL="0" lvl="8" indent="0" algn="r">
              <a:spcBef>
                <a:spcPts val="0"/>
              </a:spcBef>
              <a:buNone/>
              <a:defRPr sz="1200">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67" name="Google Shape;67;p11"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3"/>
          <p:cNvSpPr txBox="1">
            <a:spLocks noGrp="1"/>
          </p:cNvSpPr>
          <p:nvPr>
            <p:ph type="body" idx="1"/>
          </p:nvPr>
        </p:nvSpPr>
        <p:spPr>
          <a:xfrm rot="5400000">
            <a:off x="4386263" y="-719137"/>
            <a:ext cx="3571875" cy="96012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0" name="Google Shape;80;p13"/>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3"/>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marR="0" lvl="0" algn="l" rtl="0">
              <a:lnSpc>
                <a:spcPct val="89000"/>
              </a:lnSpc>
              <a:spcBef>
                <a:spcPts val="0"/>
              </a:spcBef>
              <a:spcAft>
                <a:spcPts val="0"/>
              </a:spcAft>
              <a:buClr>
                <a:schemeClr val="dk2"/>
              </a:buClr>
              <a:buSzPts val="4400"/>
              <a:buFont typeface="Libre Franklin"/>
              <a:buNone/>
              <a:defRPr sz="44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4000"/>
              </a:lnSpc>
              <a:spcBef>
                <a:spcPts val="1000"/>
              </a:spcBef>
              <a:spcAft>
                <a:spcPts val="0"/>
              </a:spcAft>
              <a:buClr>
                <a:schemeClr val="dk2"/>
              </a:buClr>
              <a:buSzPts val="2000"/>
              <a:buFont typeface="Libre Franklin"/>
              <a:buChar char="■"/>
              <a:defRPr sz="2000" b="0" i="0" u="none" strike="noStrike" cap="none">
                <a:solidFill>
                  <a:schemeClr val="dk2"/>
                </a:solidFill>
                <a:latin typeface="Libre Franklin"/>
                <a:ea typeface="Libre Franklin"/>
                <a:cs typeface="Libre Franklin"/>
                <a:sym typeface="Libre Franklin"/>
              </a:defRPr>
            </a:lvl1pPr>
            <a:lvl2pPr marL="914400" marR="0" lvl="1" indent="-355600" algn="l" rtl="0">
              <a:lnSpc>
                <a:spcPct val="94000"/>
              </a:lnSpc>
              <a:spcBef>
                <a:spcPts val="500"/>
              </a:spcBef>
              <a:spcAft>
                <a:spcPts val="0"/>
              </a:spcAft>
              <a:buClr>
                <a:schemeClr val="dk2"/>
              </a:buClr>
              <a:buSzPts val="2000"/>
              <a:buFont typeface="Libre Franklin"/>
              <a:buChar char="–"/>
              <a:defRPr sz="2000" b="0" i="1" u="none" strike="noStrike" cap="none">
                <a:solidFill>
                  <a:schemeClr val="dk2"/>
                </a:solidFill>
                <a:latin typeface="Libre Franklin"/>
                <a:ea typeface="Libre Franklin"/>
                <a:cs typeface="Libre Franklin"/>
                <a:sym typeface="Libre Franklin"/>
              </a:defRPr>
            </a:lvl2pPr>
            <a:lvl3pPr marL="1371600" marR="0" lvl="2" indent="-342900" algn="l" rtl="0">
              <a:lnSpc>
                <a:spcPct val="94000"/>
              </a:lnSpc>
              <a:spcBef>
                <a:spcPts val="500"/>
              </a:spcBef>
              <a:spcAft>
                <a:spcPts val="0"/>
              </a:spcAft>
              <a:buClr>
                <a:schemeClr val="dk2"/>
              </a:buClr>
              <a:buSzPts val="1800"/>
              <a:buFont typeface="Libre Franklin"/>
              <a:buChar char="■"/>
              <a:defRPr sz="1800" b="0" i="0" u="none" strike="noStrike" cap="none">
                <a:solidFill>
                  <a:schemeClr val="dk2"/>
                </a:solidFill>
                <a:latin typeface="Libre Franklin"/>
                <a:ea typeface="Libre Franklin"/>
                <a:cs typeface="Libre Franklin"/>
                <a:sym typeface="Libre Franklin"/>
              </a:defRPr>
            </a:lvl3pPr>
            <a:lvl4pPr marL="1828800" marR="0" lvl="3" indent="-342900" algn="l" rtl="0">
              <a:lnSpc>
                <a:spcPct val="94000"/>
              </a:lnSpc>
              <a:spcBef>
                <a:spcPts val="500"/>
              </a:spcBef>
              <a:spcAft>
                <a:spcPts val="0"/>
              </a:spcAft>
              <a:buClr>
                <a:schemeClr val="dk2"/>
              </a:buClr>
              <a:buSzPts val="1800"/>
              <a:buFont typeface="Libre Franklin"/>
              <a:buChar char="–"/>
              <a:defRPr sz="1800" b="0" i="1" u="none" strike="noStrike" cap="none">
                <a:solidFill>
                  <a:schemeClr val="dk2"/>
                </a:solidFill>
                <a:latin typeface="Libre Franklin"/>
                <a:ea typeface="Libre Franklin"/>
                <a:cs typeface="Libre Franklin"/>
                <a:sym typeface="Libre Franklin"/>
              </a:defRPr>
            </a:lvl4pPr>
            <a:lvl5pPr marL="2286000" marR="0" lvl="4" indent="-330200" algn="l" rtl="0">
              <a:lnSpc>
                <a:spcPct val="94000"/>
              </a:lnSpc>
              <a:spcBef>
                <a:spcPts val="500"/>
              </a:spcBef>
              <a:spcAft>
                <a:spcPts val="0"/>
              </a:spcAft>
              <a:buClr>
                <a:schemeClr val="dk2"/>
              </a:buClr>
              <a:buSzPts val="1600"/>
              <a:buFont typeface="Libre Franklin"/>
              <a:buChar char="■"/>
              <a:defRPr sz="1600" b="0" i="0" u="none" strike="noStrike" cap="none">
                <a:solidFill>
                  <a:schemeClr val="dk2"/>
                </a:solidFill>
                <a:latin typeface="Libre Franklin"/>
                <a:ea typeface="Libre Franklin"/>
                <a:cs typeface="Libre Franklin"/>
                <a:sym typeface="Libre Franklin"/>
              </a:defRPr>
            </a:lvl5pPr>
            <a:lvl6pPr marL="2743200" marR="0" lvl="5" indent="-330200" algn="l" rtl="0">
              <a:lnSpc>
                <a:spcPct val="94000"/>
              </a:lnSpc>
              <a:spcBef>
                <a:spcPts val="500"/>
              </a:spcBef>
              <a:spcAft>
                <a:spcPts val="0"/>
              </a:spcAft>
              <a:buClr>
                <a:schemeClr val="dk2"/>
              </a:buClr>
              <a:buSzPts val="1600"/>
              <a:buFont typeface="Libre Franklin"/>
              <a:buChar char="–"/>
              <a:defRPr sz="1600" b="0" i="1" u="none" strike="noStrike" cap="none">
                <a:solidFill>
                  <a:schemeClr val="dk2"/>
                </a:solidFill>
                <a:latin typeface="Libre Franklin"/>
                <a:ea typeface="Libre Franklin"/>
                <a:cs typeface="Libre Franklin"/>
                <a:sym typeface="Libre Franklin"/>
              </a:defRPr>
            </a:lvl6pPr>
            <a:lvl7pPr marL="3200400" marR="0" lvl="6" indent="-317500" algn="l" rtl="0">
              <a:lnSpc>
                <a:spcPct val="94000"/>
              </a:lnSpc>
              <a:spcBef>
                <a:spcPts val="500"/>
              </a:spcBef>
              <a:spcAft>
                <a:spcPts val="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7pPr>
            <a:lvl8pPr marL="3657600" marR="0" lvl="7" indent="-317500" algn="l" rtl="0">
              <a:lnSpc>
                <a:spcPct val="94000"/>
              </a:lnSpc>
              <a:spcBef>
                <a:spcPts val="500"/>
              </a:spcBef>
              <a:spcAft>
                <a:spcPts val="0"/>
              </a:spcAft>
              <a:buClr>
                <a:schemeClr val="dk2"/>
              </a:buClr>
              <a:buSzPts val="1400"/>
              <a:buFont typeface="Libre Franklin"/>
              <a:buChar char="–"/>
              <a:defRPr sz="1400" b="0" i="1" u="none" strike="noStrike" cap="none">
                <a:solidFill>
                  <a:schemeClr val="dk2"/>
                </a:solidFill>
                <a:latin typeface="Libre Franklin"/>
                <a:ea typeface="Libre Franklin"/>
                <a:cs typeface="Libre Franklin"/>
                <a:sym typeface="Libre Franklin"/>
              </a:defRPr>
            </a:lvl8pPr>
            <a:lvl9pPr marL="4114800" marR="0" lvl="8" indent="-317500" algn="l" rtl="0">
              <a:lnSpc>
                <a:spcPct val="94000"/>
              </a:lnSpc>
              <a:spcBef>
                <a:spcPts val="500"/>
              </a:spcBef>
              <a:spcAft>
                <a:spcPts val="20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9pPr>
          </a:lstStyle>
          <a:p>
            <a:endParaRPr/>
          </a:p>
        </p:txBody>
      </p:sp>
      <p:sp>
        <p:nvSpPr>
          <p:cNvPr id="8" name="Google Shape;8;p3"/>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 name="Google Shape;9;p3"/>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 name="Google Shape;10;p3"/>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Libre Franklin"/>
                <a:ea typeface="Libre Franklin"/>
                <a:cs typeface="Libre Franklin"/>
                <a:sym typeface="Libre Franklin"/>
              </a:defRPr>
            </a:lvl1pPr>
            <a:lvl2pPr marL="0" marR="0" lvl="1" indent="0" algn="r" rtl="0">
              <a:spcBef>
                <a:spcPts val="0"/>
              </a:spcBef>
              <a:buNone/>
              <a:defRPr sz="1200" b="0" i="0" u="none" strike="noStrike" cap="none">
                <a:solidFill>
                  <a:schemeClr val="dk2"/>
                </a:solidFill>
                <a:latin typeface="Libre Franklin"/>
                <a:ea typeface="Libre Franklin"/>
                <a:cs typeface="Libre Franklin"/>
                <a:sym typeface="Libre Franklin"/>
              </a:defRPr>
            </a:lvl2pPr>
            <a:lvl3pPr marL="0" marR="0" lvl="2" indent="0" algn="r" rtl="0">
              <a:spcBef>
                <a:spcPts val="0"/>
              </a:spcBef>
              <a:buNone/>
              <a:defRPr sz="1200" b="0" i="0" u="none" strike="noStrike" cap="none">
                <a:solidFill>
                  <a:schemeClr val="dk2"/>
                </a:solidFill>
                <a:latin typeface="Libre Franklin"/>
                <a:ea typeface="Libre Franklin"/>
                <a:cs typeface="Libre Franklin"/>
                <a:sym typeface="Libre Franklin"/>
              </a:defRPr>
            </a:lvl3pPr>
            <a:lvl4pPr marL="0" marR="0" lvl="3" indent="0" algn="r" rtl="0">
              <a:spcBef>
                <a:spcPts val="0"/>
              </a:spcBef>
              <a:buNone/>
              <a:defRPr sz="1200" b="0" i="0" u="none" strike="noStrike" cap="none">
                <a:solidFill>
                  <a:schemeClr val="dk2"/>
                </a:solidFill>
                <a:latin typeface="Libre Franklin"/>
                <a:ea typeface="Libre Franklin"/>
                <a:cs typeface="Libre Franklin"/>
                <a:sym typeface="Libre Franklin"/>
              </a:defRPr>
            </a:lvl4pPr>
            <a:lvl5pPr marL="0" marR="0" lvl="4" indent="0" algn="r" rtl="0">
              <a:spcBef>
                <a:spcPts val="0"/>
              </a:spcBef>
              <a:buNone/>
              <a:defRPr sz="1200" b="0" i="0" u="none" strike="noStrike" cap="none">
                <a:solidFill>
                  <a:schemeClr val="dk2"/>
                </a:solidFill>
                <a:latin typeface="Libre Franklin"/>
                <a:ea typeface="Libre Franklin"/>
                <a:cs typeface="Libre Franklin"/>
                <a:sym typeface="Libre Franklin"/>
              </a:defRPr>
            </a:lvl5pPr>
            <a:lvl6pPr marL="0" marR="0" lvl="5" indent="0" algn="r" rtl="0">
              <a:spcBef>
                <a:spcPts val="0"/>
              </a:spcBef>
              <a:buNone/>
              <a:defRPr sz="1200" b="0" i="0" u="none" strike="noStrike" cap="none">
                <a:solidFill>
                  <a:schemeClr val="dk2"/>
                </a:solidFill>
                <a:latin typeface="Libre Franklin"/>
                <a:ea typeface="Libre Franklin"/>
                <a:cs typeface="Libre Franklin"/>
                <a:sym typeface="Libre Franklin"/>
              </a:defRPr>
            </a:lvl6pPr>
            <a:lvl7pPr marL="0" marR="0" lvl="6" indent="0" algn="r" rtl="0">
              <a:spcBef>
                <a:spcPts val="0"/>
              </a:spcBef>
              <a:buNone/>
              <a:defRPr sz="1200" b="0" i="0" u="none" strike="noStrike" cap="none">
                <a:solidFill>
                  <a:schemeClr val="dk2"/>
                </a:solidFill>
                <a:latin typeface="Libre Franklin"/>
                <a:ea typeface="Libre Franklin"/>
                <a:cs typeface="Libre Franklin"/>
                <a:sym typeface="Libre Franklin"/>
              </a:defRPr>
            </a:lvl7pPr>
            <a:lvl8pPr marL="0" marR="0" lvl="7" indent="0" algn="r" rtl="0">
              <a:spcBef>
                <a:spcPts val="0"/>
              </a:spcBef>
              <a:buNone/>
              <a:defRPr sz="1200" b="0" i="0" u="none" strike="noStrike" cap="none">
                <a:solidFill>
                  <a:schemeClr val="dk2"/>
                </a:solidFill>
                <a:latin typeface="Libre Franklin"/>
                <a:ea typeface="Libre Franklin"/>
                <a:cs typeface="Libre Franklin"/>
                <a:sym typeface="Libre Franklin"/>
              </a:defRPr>
            </a:lvl8pPr>
            <a:lvl9pPr marL="0" marR="0" lvl="8" indent="0" algn="r" rtl="0">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3" title="Side bar"/>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31E4-4F3A-A7C6-D7F1-BFDC8D07D624}"/>
              </a:ext>
            </a:extLst>
          </p:cNvPr>
          <p:cNvSpPr>
            <a:spLocks noGrp="1"/>
          </p:cNvSpPr>
          <p:nvPr>
            <p:ph type="ctrTitle"/>
          </p:nvPr>
        </p:nvSpPr>
        <p:spPr/>
        <p:txBody>
          <a:bodyPr/>
          <a:lstStyle/>
          <a:p>
            <a:r>
              <a:rPr lang="en-US" dirty="0"/>
              <a:t>Final Project Group 2</a:t>
            </a:r>
            <a:br>
              <a:rPr lang="en-US" dirty="0"/>
            </a:br>
            <a:r>
              <a:rPr lang="en-US" sz="3200" dirty="0"/>
              <a:t>Overview | Design| Execution</a:t>
            </a:r>
          </a:p>
        </p:txBody>
      </p:sp>
      <p:sp>
        <p:nvSpPr>
          <p:cNvPr id="3" name="Subtitle 2">
            <a:extLst>
              <a:ext uri="{FF2B5EF4-FFF2-40B4-BE49-F238E27FC236}">
                <a16:creationId xmlns:a16="http://schemas.microsoft.com/office/drawing/2014/main" id="{6E78FAA6-3DEC-93DE-8CA1-5F8BEB7D700C}"/>
              </a:ext>
            </a:extLst>
          </p:cNvPr>
          <p:cNvSpPr>
            <a:spLocks noGrp="1"/>
          </p:cNvSpPr>
          <p:nvPr>
            <p:ph type="subTitle" idx="1"/>
          </p:nvPr>
        </p:nvSpPr>
        <p:spPr>
          <a:xfrm>
            <a:off x="3226444" y="4050872"/>
            <a:ext cx="5139791" cy="1824411"/>
          </a:xfrm>
        </p:spPr>
        <p:txBody>
          <a:bodyPr>
            <a:normAutofit fontScale="85000" lnSpcReduction="20000"/>
          </a:bodyPr>
          <a:lstStyle/>
          <a:p>
            <a:pPr algn="l"/>
            <a:r>
              <a:rPr lang="en-US" b="0" dirty="0">
                <a:solidFill>
                  <a:srgbClr val="212121"/>
                </a:solidFill>
                <a:effectLst/>
                <a:latin typeface="Menlo" panose="020B0609030804020204" pitchFamily="49" charset="0"/>
              </a:rPr>
              <a:t>(</a:t>
            </a:r>
            <a:r>
              <a:rPr lang="en-US" b="0" dirty="0">
                <a:solidFill>
                  <a:srgbClr val="A31515"/>
                </a:solidFill>
                <a:effectLst/>
                <a:latin typeface="Menlo" panose="020B0609030804020204" pitchFamily="49" charset="0"/>
              </a:rPr>
              <a:t>'Sarmad'</a:t>
            </a:r>
            <a:r>
              <a:rPr lang="en-US" b="0" dirty="0">
                <a:solidFill>
                  <a:srgbClr val="212121"/>
                </a:solidFill>
                <a:effectLst/>
                <a:latin typeface="Menlo" panose="020B0609030804020204" pitchFamily="49" charset="0"/>
              </a:rPr>
              <a:t>, </a:t>
            </a:r>
            <a:r>
              <a:rPr lang="en-US" b="0" dirty="0">
                <a:solidFill>
                  <a:srgbClr val="A31515"/>
                </a:solidFill>
                <a:effectLst/>
                <a:latin typeface="Menlo" panose="020B0609030804020204" pitchFamily="49" charset="0"/>
              </a:rPr>
              <a:t>'Ali'</a:t>
            </a:r>
            <a:r>
              <a:rPr lang="en-US" b="0" dirty="0">
                <a:solidFill>
                  <a:srgbClr val="212121"/>
                </a:solidFill>
                <a:effectLst/>
                <a:latin typeface="Menlo" panose="020B0609030804020204" pitchFamily="49" charset="0"/>
              </a:rPr>
              <a:t>), </a:t>
            </a:r>
          </a:p>
          <a:p>
            <a:pPr algn="l"/>
            <a:r>
              <a:rPr lang="en-US" b="0" dirty="0">
                <a:solidFill>
                  <a:srgbClr val="212121"/>
                </a:solidFill>
                <a:effectLst/>
                <a:latin typeface="Menlo" panose="020B0609030804020204" pitchFamily="49" charset="0"/>
              </a:rPr>
              <a:t>(</a:t>
            </a:r>
            <a:r>
              <a:rPr lang="en-US" b="0" dirty="0">
                <a:solidFill>
                  <a:srgbClr val="A31515"/>
                </a:solidFill>
                <a:effectLst/>
                <a:latin typeface="Menlo" panose="020B0609030804020204" pitchFamily="49" charset="0"/>
              </a:rPr>
              <a:t>'Daniel'</a:t>
            </a:r>
            <a:r>
              <a:rPr lang="en-US" b="0" dirty="0">
                <a:solidFill>
                  <a:srgbClr val="212121"/>
                </a:solidFill>
                <a:effectLst/>
                <a:latin typeface="Menlo" panose="020B0609030804020204" pitchFamily="49" charset="0"/>
              </a:rPr>
              <a:t>, </a:t>
            </a:r>
            <a:r>
              <a:rPr lang="en-US" b="0" dirty="0">
                <a:solidFill>
                  <a:srgbClr val="A31515"/>
                </a:solidFill>
                <a:effectLst/>
                <a:latin typeface="Menlo" panose="020B0609030804020204" pitchFamily="49" charset="0"/>
              </a:rPr>
              <a:t>'</a:t>
            </a:r>
            <a:r>
              <a:rPr lang="en-US" b="0" dirty="0" err="1">
                <a:solidFill>
                  <a:srgbClr val="A31515"/>
                </a:solidFill>
                <a:effectLst/>
                <a:latin typeface="Menlo" panose="020B0609030804020204" pitchFamily="49" charset="0"/>
              </a:rPr>
              <a:t>Gargiullo</a:t>
            </a:r>
            <a:r>
              <a:rPr lang="en-US" b="0" dirty="0">
                <a:solidFill>
                  <a:srgbClr val="A31515"/>
                </a:solidFill>
                <a:effectLst/>
                <a:latin typeface="Menlo" panose="020B0609030804020204" pitchFamily="49" charset="0"/>
              </a:rPr>
              <a:t>'</a:t>
            </a:r>
            <a:r>
              <a:rPr lang="en-US" b="0" dirty="0">
                <a:solidFill>
                  <a:srgbClr val="212121"/>
                </a:solidFill>
                <a:effectLst/>
                <a:latin typeface="Menlo" panose="020B0609030804020204" pitchFamily="49" charset="0"/>
              </a:rPr>
              <a:t>), </a:t>
            </a:r>
          </a:p>
          <a:p>
            <a:pPr algn="l"/>
            <a:r>
              <a:rPr lang="en-US" b="0" dirty="0">
                <a:solidFill>
                  <a:srgbClr val="212121"/>
                </a:solidFill>
                <a:effectLst/>
                <a:latin typeface="Menlo" panose="020B0609030804020204" pitchFamily="49" charset="0"/>
              </a:rPr>
              <a:t>(</a:t>
            </a:r>
            <a:r>
              <a:rPr lang="en-US" b="0" dirty="0">
                <a:solidFill>
                  <a:srgbClr val="A31515"/>
                </a:solidFill>
                <a:effectLst/>
                <a:latin typeface="Menlo" panose="020B0609030804020204" pitchFamily="49" charset="0"/>
              </a:rPr>
              <a:t>'Augusta'</a:t>
            </a:r>
            <a:r>
              <a:rPr lang="en-US" b="0" dirty="0">
                <a:solidFill>
                  <a:srgbClr val="212121"/>
                </a:solidFill>
                <a:effectLst/>
                <a:latin typeface="Menlo" panose="020B0609030804020204" pitchFamily="49" charset="0"/>
              </a:rPr>
              <a:t>, </a:t>
            </a:r>
            <a:r>
              <a:rPr lang="en-US" b="0" dirty="0">
                <a:solidFill>
                  <a:srgbClr val="A31515"/>
                </a:solidFill>
                <a:effectLst/>
                <a:latin typeface="Menlo" panose="020B0609030804020204" pitchFamily="49" charset="0"/>
              </a:rPr>
              <a:t>'Na'</a:t>
            </a:r>
            <a:r>
              <a:rPr lang="en-US" b="0" dirty="0">
                <a:solidFill>
                  <a:srgbClr val="212121"/>
                </a:solidFill>
                <a:effectLst/>
                <a:latin typeface="Menlo" panose="020B0609030804020204" pitchFamily="49" charset="0"/>
              </a:rPr>
              <a:t>), </a:t>
            </a:r>
          </a:p>
          <a:p>
            <a:pPr algn="l"/>
            <a:r>
              <a:rPr lang="en-US" b="0" dirty="0">
                <a:solidFill>
                  <a:srgbClr val="212121"/>
                </a:solidFill>
                <a:effectLst/>
                <a:latin typeface="Menlo" panose="020B0609030804020204" pitchFamily="49" charset="0"/>
              </a:rPr>
              <a:t>(</a:t>
            </a:r>
            <a:r>
              <a:rPr lang="en-US" b="0" dirty="0">
                <a:solidFill>
                  <a:srgbClr val="A31515"/>
                </a:solidFill>
                <a:effectLst/>
                <a:latin typeface="Menlo" panose="020B0609030804020204" pitchFamily="49" charset="0"/>
              </a:rPr>
              <a:t>'</a:t>
            </a:r>
            <a:r>
              <a:rPr lang="en-US" b="0" dirty="0" err="1">
                <a:solidFill>
                  <a:srgbClr val="A31515"/>
                </a:solidFill>
                <a:effectLst/>
                <a:latin typeface="Menlo" panose="020B0609030804020204" pitchFamily="49" charset="0"/>
              </a:rPr>
              <a:t>Jascharan</a:t>
            </a:r>
            <a:r>
              <a:rPr lang="en-US" b="0" dirty="0">
                <a:solidFill>
                  <a:srgbClr val="A31515"/>
                </a:solidFill>
                <a:effectLst/>
                <a:latin typeface="Menlo" panose="020B0609030804020204" pitchFamily="49" charset="0"/>
              </a:rPr>
              <a:t>'</a:t>
            </a:r>
            <a:r>
              <a:rPr lang="en-US" b="0" dirty="0">
                <a:solidFill>
                  <a:srgbClr val="212121"/>
                </a:solidFill>
                <a:effectLst/>
                <a:latin typeface="Menlo" panose="020B0609030804020204" pitchFamily="49" charset="0"/>
              </a:rPr>
              <a:t>, </a:t>
            </a:r>
            <a:r>
              <a:rPr lang="en-US" b="0" dirty="0">
                <a:solidFill>
                  <a:srgbClr val="A31515"/>
                </a:solidFill>
                <a:effectLst/>
                <a:latin typeface="Menlo" panose="020B0609030804020204" pitchFamily="49" charset="0"/>
              </a:rPr>
              <a:t>'Singh'</a:t>
            </a:r>
            <a:r>
              <a:rPr lang="en-US" b="0" dirty="0">
                <a:solidFill>
                  <a:srgbClr val="212121"/>
                </a:solidFill>
                <a:effectLst/>
                <a:latin typeface="Menlo" panose="020B0609030804020204" pitchFamily="49" charset="0"/>
              </a:rPr>
              <a:t>),</a:t>
            </a:r>
          </a:p>
          <a:p>
            <a:pPr algn="l"/>
            <a:r>
              <a:rPr lang="en-US" b="0" dirty="0">
                <a:solidFill>
                  <a:srgbClr val="212121"/>
                </a:solidFill>
                <a:effectLst/>
                <a:latin typeface="Menlo" panose="020B0609030804020204" pitchFamily="49" charset="0"/>
              </a:rPr>
              <a:t>(</a:t>
            </a:r>
            <a:r>
              <a:rPr lang="en-US" b="0" dirty="0">
                <a:solidFill>
                  <a:srgbClr val="A31515"/>
                </a:solidFill>
                <a:effectLst/>
                <a:latin typeface="Menlo" panose="020B0609030804020204" pitchFamily="49" charset="0"/>
              </a:rPr>
              <a:t>'Carlos'</a:t>
            </a:r>
            <a:r>
              <a:rPr lang="en-US" b="0" dirty="0">
                <a:solidFill>
                  <a:srgbClr val="212121"/>
                </a:solidFill>
                <a:effectLst/>
                <a:latin typeface="Menlo" panose="020B0609030804020204" pitchFamily="49" charset="0"/>
              </a:rPr>
              <a:t>, </a:t>
            </a:r>
            <a:r>
              <a:rPr lang="en-US" b="0" dirty="0">
                <a:solidFill>
                  <a:srgbClr val="A31515"/>
                </a:solidFill>
                <a:effectLst/>
                <a:latin typeface="Menlo" panose="020B0609030804020204" pitchFamily="49" charset="0"/>
              </a:rPr>
              <a:t>'Vega Lemus'</a:t>
            </a:r>
            <a:r>
              <a:rPr lang="en-US" b="0" dirty="0">
                <a:solidFill>
                  <a:srgbClr val="212121"/>
                </a:solidFill>
                <a:effectLst/>
                <a:latin typeface="Menlo" panose="020B0609030804020204" pitchFamily="49" charset="0"/>
              </a:rPr>
              <a:t>), </a:t>
            </a:r>
          </a:p>
          <a:p>
            <a:pPr algn="l"/>
            <a:r>
              <a:rPr lang="en-US" b="0" dirty="0">
                <a:solidFill>
                  <a:srgbClr val="212121"/>
                </a:solidFill>
                <a:effectLst/>
                <a:latin typeface="Menlo" panose="020B0609030804020204" pitchFamily="49" charset="0"/>
              </a:rPr>
              <a:t>(</a:t>
            </a:r>
            <a:r>
              <a:rPr lang="en-US" b="0" dirty="0">
                <a:solidFill>
                  <a:srgbClr val="A31515"/>
                </a:solidFill>
                <a:effectLst/>
                <a:latin typeface="Menlo" panose="020B0609030804020204" pitchFamily="49" charset="0"/>
              </a:rPr>
              <a:t>'Oksana'</a:t>
            </a:r>
            <a:r>
              <a:rPr lang="en-US" b="0" dirty="0">
                <a:solidFill>
                  <a:srgbClr val="212121"/>
                </a:solidFill>
                <a:effectLst/>
                <a:latin typeface="Menlo" panose="020B0609030804020204" pitchFamily="49" charset="0"/>
              </a:rPr>
              <a:t>, </a:t>
            </a:r>
            <a:r>
              <a:rPr lang="en-US" b="0" dirty="0">
                <a:solidFill>
                  <a:srgbClr val="A31515"/>
                </a:solidFill>
                <a:effectLst/>
                <a:latin typeface="Menlo" panose="020B0609030804020204" pitchFamily="49" charset="0"/>
              </a:rPr>
              <a:t>'Weigand-</a:t>
            </a:r>
            <a:r>
              <a:rPr lang="en-US" b="0" dirty="0" err="1">
                <a:solidFill>
                  <a:srgbClr val="A31515"/>
                </a:solidFill>
                <a:effectLst/>
                <a:latin typeface="Menlo" panose="020B0609030804020204" pitchFamily="49" charset="0"/>
              </a:rPr>
              <a:t>Suminski</a:t>
            </a:r>
            <a:r>
              <a:rPr lang="en-US" b="0" dirty="0">
                <a:solidFill>
                  <a:srgbClr val="A31515"/>
                </a:solidFill>
                <a:effectLst/>
                <a:latin typeface="Menlo" panose="020B0609030804020204" pitchFamily="49" charset="0"/>
              </a:rPr>
              <a:t>'</a:t>
            </a:r>
            <a:r>
              <a:rPr lang="en-US" b="0" dirty="0">
                <a:solidFill>
                  <a:srgbClr val="212121"/>
                </a:solidFill>
                <a:effectLst/>
                <a:latin typeface="Menlo" panose="020B0609030804020204" pitchFamily="49" charset="0"/>
              </a:rPr>
              <a:t>);</a:t>
            </a:r>
          </a:p>
          <a:p>
            <a:endParaRPr lang="en-US" dirty="0"/>
          </a:p>
        </p:txBody>
      </p:sp>
    </p:spTree>
    <p:extLst>
      <p:ext uri="{BB962C8B-B14F-4D97-AF65-F5344CB8AC3E}">
        <p14:creationId xmlns:p14="http://schemas.microsoft.com/office/powerpoint/2010/main" val="1111278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F12F-739A-C92A-5702-6B212BE96626}"/>
              </a:ext>
            </a:extLst>
          </p:cNvPr>
          <p:cNvSpPr>
            <a:spLocks noGrp="1"/>
          </p:cNvSpPr>
          <p:nvPr>
            <p:ph type="title"/>
          </p:nvPr>
        </p:nvSpPr>
        <p:spPr/>
        <p:txBody>
          <a:bodyPr>
            <a:normAutofit/>
          </a:bodyPr>
          <a:lstStyle/>
          <a:p>
            <a:pPr>
              <a:lnSpc>
                <a:spcPct val="100000"/>
              </a:lnSpc>
            </a:pPr>
            <a:r>
              <a:rPr lang="en-US" dirty="0"/>
              <a:t>Default Constraints</a:t>
            </a:r>
            <a:br>
              <a:rPr lang="en-US" dirty="0"/>
            </a:br>
            <a:r>
              <a:rPr lang="en-US" sz="2700" dirty="0"/>
              <a:t>Automatic value population for audit fields</a:t>
            </a:r>
          </a:p>
        </p:txBody>
      </p:sp>
      <p:sp>
        <p:nvSpPr>
          <p:cNvPr id="3" name="Text Placeholder 2">
            <a:extLst>
              <a:ext uri="{FF2B5EF4-FFF2-40B4-BE49-F238E27FC236}">
                <a16:creationId xmlns:a16="http://schemas.microsoft.com/office/drawing/2014/main" id="{67776F32-DECB-4173-AA63-645DE6AE815D}"/>
              </a:ext>
            </a:extLst>
          </p:cNvPr>
          <p:cNvSpPr>
            <a:spLocks noGrp="1"/>
          </p:cNvSpPr>
          <p:nvPr>
            <p:ph type="body" idx="1"/>
          </p:nvPr>
        </p:nvSpPr>
        <p:spPr>
          <a:xfrm>
            <a:off x="1371600" y="2286000"/>
            <a:ext cx="9601200" cy="2298357"/>
          </a:xfrm>
        </p:spPr>
        <p:txBody>
          <a:bodyPr/>
          <a:lstStyle/>
          <a:p>
            <a:pPr marL="114300" indent="0">
              <a:buNone/>
            </a:pPr>
            <a:r>
              <a:rPr lang="en-US" dirty="0"/>
              <a:t>ALTER TABLE [Course].[Class] </a:t>
            </a:r>
          </a:p>
          <a:p>
            <a:pPr marL="114300" indent="0">
              <a:buNone/>
            </a:pPr>
            <a:r>
              <a:rPr lang="en-US" dirty="0"/>
              <a:t>ADD DEFAULT (</a:t>
            </a:r>
            <a:r>
              <a:rPr lang="en-US" dirty="0" err="1"/>
              <a:t>sysdatetime</a:t>
            </a:r>
            <a:r>
              <a:rPr lang="en-US" dirty="0"/>
              <a:t>()) FOR [</a:t>
            </a:r>
            <a:r>
              <a:rPr lang="en-US" dirty="0" err="1"/>
              <a:t>DateAdded</a:t>
            </a:r>
            <a:r>
              <a:rPr lang="en-US" dirty="0"/>
              <a:t>]</a:t>
            </a:r>
          </a:p>
          <a:p>
            <a:pPr marL="114300" indent="0">
              <a:buNone/>
            </a:pPr>
            <a:endParaRPr lang="en-US" dirty="0"/>
          </a:p>
          <a:p>
            <a:pPr marL="114300" indent="0">
              <a:buNone/>
            </a:pPr>
            <a:r>
              <a:rPr lang="en-US" dirty="0"/>
              <a:t>ALTER TABLE [</a:t>
            </a:r>
            <a:r>
              <a:rPr lang="en-US" dirty="0" err="1"/>
              <a:t>DbSecurity</a:t>
            </a:r>
            <a:r>
              <a:rPr lang="en-US" dirty="0"/>
              <a:t>].[</a:t>
            </a:r>
            <a:r>
              <a:rPr lang="en-US" dirty="0" err="1"/>
              <a:t>UserAuthorization</a:t>
            </a:r>
            <a:r>
              <a:rPr lang="en-US" dirty="0"/>
              <a:t>] </a:t>
            </a:r>
          </a:p>
          <a:p>
            <a:pPr marL="114300" indent="0">
              <a:buNone/>
            </a:pPr>
            <a:r>
              <a:rPr lang="en-US" dirty="0"/>
              <a:t>ADD DEFAULT ('10:45') FOR [</a:t>
            </a:r>
            <a:r>
              <a:rPr lang="en-US" dirty="0" err="1"/>
              <a:t>ClassTime</a:t>
            </a:r>
            <a:r>
              <a:rPr lang="en-US" dirty="0"/>
              <a:t>]</a:t>
            </a:r>
          </a:p>
        </p:txBody>
      </p:sp>
    </p:spTree>
    <p:extLst>
      <p:ext uri="{BB962C8B-B14F-4D97-AF65-F5344CB8AC3E}">
        <p14:creationId xmlns:p14="http://schemas.microsoft.com/office/powerpoint/2010/main" val="22785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09B2-FC7A-3F6B-EA28-25D80B35E12C}"/>
              </a:ext>
            </a:extLst>
          </p:cNvPr>
          <p:cNvSpPr>
            <a:spLocks noGrp="1"/>
          </p:cNvSpPr>
          <p:nvPr>
            <p:ph type="title"/>
          </p:nvPr>
        </p:nvSpPr>
        <p:spPr>
          <a:xfrm>
            <a:off x="1371601" y="433553"/>
            <a:ext cx="9601200" cy="796158"/>
          </a:xfrm>
        </p:spPr>
        <p:txBody>
          <a:bodyPr/>
          <a:lstStyle/>
          <a:p>
            <a:pPr>
              <a:lnSpc>
                <a:spcPct val="100000"/>
              </a:lnSpc>
            </a:pPr>
            <a:r>
              <a:rPr lang="en-US" dirty="0"/>
              <a:t>4. Database Design Models</a:t>
            </a:r>
            <a:endParaRPr lang="en-US" sz="2400" dirty="0"/>
          </a:p>
        </p:txBody>
      </p:sp>
      <p:sp>
        <p:nvSpPr>
          <p:cNvPr id="3" name="Text Placeholder 2">
            <a:extLst>
              <a:ext uri="{FF2B5EF4-FFF2-40B4-BE49-F238E27FC236}">
                <a16:creationId xmlns:a16="http://schemas.microsoft.com/office/drawing/2014/main" id="{07042B17-8439-85EE-EDA2-116F660DB48C}"/>
              </a:ext>
            </a:extLst>
          </p:cNvPr>
          <p:cNvSpPr>
            <a:spLocks noGrp="1"/>
          </p:cNvSpPr>
          <p:nvPr>
            <p:ph type="body" idx="1"/>
          </p:nvPr>
        </p:nvSpPr>
        <p:spPr>
          <a:xfrm>
            <a:off x="719958" y="2165888"/>
            <a:ext cx="3379075" cy="3581400"/>
          </a:xfrm>
        </p:spPr>
        <p:txBody>
          <a:bodyPr>
            <a:normAutofit fontScale="62500" lnSpcReduction="20000"/>
          </a:bodyPr>
          <a:lstStyle/>
          <a:p>
            <a:endParaRPr lang="en-US" dirty="0"/>
          </a:p>
          <a:p>
            <a:pPr>
              <a:lnSpc>
                <a:spcPct val="120000"/>
              </a:lnSpc>
            </a:pPr>
            <a:r>
              <a:rPr lang="en-US" dirty="0"/>
              <a:t>The </a:t>
            </a:r>
            <a:r>
              <a:rPr lang="en-US" b="1" dirty="0"/>
              <a:t>Conceptual Data Model (CDM)</a:t>
            </a:r>
            <a:r>
              <a:rPr lang="en-US" dirty="0"/>
              <a:t> of the </a:t>
            </a:r>
            <a:r>
              <a:rPr lang="en-US" dirty="0" err="1"/>
              <a:t>QueensClassSchedule</a:t>
            </a:r>
            <a:r>
              <a:rPr lang="en-US" dirty="0"/>
              <a:t> database focuses on the high-level entities such as Course, Instructor, </a:t>
            </a:r>
            <a:r>
              <a:rPr lang="en-US" dirty="0" err="1"/>
              <a:t>RoomLocation</a:t>
            </a:r>
            <a:r>
              <a:rPr lang="en-US" dirty="0"/>
              <a:t>, and Class, and their relationships. It highlights key associations, such as the many-to-many relationship between Course and Instructor managed by the </a:t>
            </a:r>
            <a:r>
              <a:rPr lang="en-US" dirty="0" err="1"/>
              <a:t>CourseInstructor</a:t>
            </a:r>
            <a:r>
              <a:rPr lang="en-US" dirty="0"/>
              <a:t> bridge table, and the linkage of Class to physical locations through </a:t>
            </a:r>
            <a:r>
              <a:rPr lang="en-US" dirty="0" err="1"/>
              <a:t>RoomLocation</a:t>
            </a:r>
            <a:endParaRPr lang="en-US" dirty="0"/>
          </a:p>
        </p:txBody>
      </p:sp>
      <p:pic>
        <p:nvPicPr>
          <p:cNvPr id="5" name="Picture 4" descr="A diagram of a course&#10;&#10;Description automatically generated">
            <a:extLst>
              <a:ext uri="{FF2B5EF4-FFF2-40B4-BE49-F238E27FC236}">
                <a16:creationId xmlns:a16="http://schemas.microsoft.com/office/drawing/2014/main" id="{D9F6EEBA-492C-AABA-B04F-C5B1D70E75C1}"/>
              </a:ext>
            </a:extLst>
          </p:cNvPr>
          <p:cNvPicPr>
            <a:picLocks noChangeAspect="1"/>
          </p:cNvPicPr>
          <p:nvPr/>
        </p:nvPicPr>
        <p:blipFill>
          <a:blip r:embed="rId2"/>
          <a:stretch>
            <a:fillRect/>
          </a:stretch>
        </p:blipFill>
        <p:spPr>
          <a:xfrm>
            <a:off x="4515760" y="1649154"/>
            <a:ext cx="7158541" cy="4614869"/>
          </a:xfrm>
          <a:prstGeom prst="rect">
            <a:avLst/>
          </a:prstGeom>
        </p:spPr>
      </p:pic>
    </p:spTree>
    <p:extLst>
      <p:ext uri="{BB962C8B-B14F-4D97-AF65-F5344CB8AC3E}">
        <p14:creationId xmlns:p14="http://schemas.microsoft.com/office/powerpoint/2010/main" val="127092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1D9C0-13CD-1245-E889-4159DC540EF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5B434715-FB6E-C72C-F5D7-D07677836185}"/>
              </a:ext>
            </a:extLst>
          </p:cNvPr>
          <p:cNvSpPr>
            <a:spLocks noGrp="1"/>
          </p:cNvSpPr>
          <p:nvPr>
            <p:ph type="body" idx="1"/>
          </p:nvPr>
        </p:nvSpPr>
        <p:spPr>
          <a:xfrm>
            <a:off x="991807" y="1638299"/>
            <a:ext cx="3673366" cy="3581400"/>
          </a:xfrm>
        </p:spPr>
        <p:txBody>
          <a:bodyPr>
            <a:normAutofit fontScale="70000" lnSpcReduction="20000"/>
          </a:bodyPr>
          <a:lstStyle/>
          <a:p>
            <a:endParaRPr lang="en-US" dirty="0"/>
          </a:p>
          <a:p>
            <a:pPr>
              <a:lnSpc>
                <a:spcPct val="120000"/>
              </a:lnSpc>
            </a:pPr>
            <a:r>
              <a:rPr lang="en-US" dirty="0"/>
              <a:t>The </a:t>
            </a:r>
            <a:r>
              <a:rPr lang="en-US" b="1" dirty="0"/>
              <a:t>Logical Data Model (LDM)</a:t>
            </a:r>
            <a:r>
              <a:rPr lang="en-US" dirty="0"/>
              <a:t> of the </a:t>
            </a:r>
            <a:r>
              <a:rPr lang="en-US" dirty="0" err="1"/>
              <a:t>QueensClassSchedule</a:t>
            </a:r>
            <a:r>
              <a:rPr lang="en-US" dirty="0"/>
              <a:t> database defines the detailed attributes for each entity, such as Course with </a:t>
            </a:r>
            <a:r>
              <a:rPr lang="en-US" dirty="0" err="1"/>
              <a:t>CourseID</a:t>
            </a:r>
            <a:r>
              <a:rPr lang="en-US" dirty="0"/>
              <a:t>, Section, and Semester, and Instructor with </a:t>
            </a:r>
            <a:r>
              <a:rPr lang="en-US" dirty="0" err="1"/>
              <a:t>InstructorID</a:t>
            </a:r>
            <a:r>
              <a:rPr lang="en-US" dirty="0"/>
              <a:t>, FirstName, and </a:t>
            </a:r>
            <a:r>
              <a:rPr lang="en-US" dirty="0" err="1"/>
              <a:t>LastName</a:t>
            </a:r>
            <a:r>
              <a:rPr lang="en-US" dirty="0"/>
              <a:t>. It organizes the relationships between entities while specifying all attributes required to describe and maintain them, ensuring consistency and normalization across the design.</a:t>
            </a:r>
          </a:p>
        </p:txBody>
      </p:sp>
      <p:pic>
        <p:nvPicPr>
          <p:cNvPr id="6" name="Picture 5" descr="A computer screen shot of a computer flow chart&#10;&#10;Description automatically generated">
            <a:extLst>
              <a:ext uri="{FF2B5EF4-FFF2-40B4-BE49-F238E27FC236}">
                <a16:creationId xmlns:a16="http://schemas.microsoft.com/office/drawing/2014/main" id="{7C42AAC5-28C4-7C6F-B8F7-DB8953AEAFAE}"/>
              </a:ext>
            </a:extLst>
          </p:cNvPr>
          <p:cNvPicPr>
            <a:picLocks noChangeAspect="1"/>
          </p:cNvPicPr>
          <p:nvPr/>
        </p:nvPicPr>
        <p:blipFill>
          <a:blip r:embed="rId2"/>
          <a:stretch>
            <a:fillRect/>
          </a:stretch>
        </p:blipFill>
        <p:spPr>
          <a:xfrm>
            <a:off x="5078627" y="509903"/>
            <a:ext cx="6611342" cy="5838193"/>
          </a:xfrm>
          <a:prstGeom prst="rect">
            <a:avLst/>
          </a:prstGeom>
        </p:spPr>
      </p:pic>
    </p:spTree>
    <p:extLst>
      <p:ext uri="{BB962C8B-B14F-4D97-AF65-F5344CB8AC3E}">
        <p14:creationId xmlns:p14="http://schemas.microsoft.com/office/powerpoint/2010/main" val="2006511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4CD5F-4696-B9EB-F91E-331B9EC8C4E9}"/>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703D4ABB-B48D-283A-D541-6812DE8F0D9D}"/>
              </a:ext>
            </a:extLst>
          </p:cNvPr>
          <p:cNvSpPr>
            <a:spLocks noGrp="1"/>
          </p:cNvSpPr>
          <p:nvPr>
            <p:ph type="body" idx="1"/>
          </p:nvPr>
        </p:nvSpPr>
        <p:spPr>
          <a:xfrm>
            <a:off x="623943" y="1638299"/>
            <a:ext cx="2854981" cy="3581400"/>
          </a:xfrm>
        </p:spPr>
        <p:txBody>
          <a:bodyPr>
            <a:normAutofit fontScale="55000" lnSpcReduction="20000"/>
          </a:bodyPr>
          <a:lstStyle/>
          <a:p>
            <a:endParaRPr lang="en-US" dirty="0"/>
          </a:p>
          <a:p>
            <a:pPr>
              <a:lnSpc>
                <a:spcPct val="120000"/>
              </a:lnSpc>
            </a:pPr>
            <a:r>
              <a:rPr lang="en-US" dirty="0"/>
              <a:t>The </a:t>
            </a:r>
            <a:r>
              <a:rPr lang="en-US" b="1" dirty="0"/>
              <a:t>Physical Data Model (PDM)</a:t>
            </a:r>
            <a:r>
              <a:rPr lang="en-US" dirty="0"/>
              <a:t> of the </a:t>
            </a:r>
            <a:r>
              <a:rPr lang="en-US" dirty="0" err="1"/>
              <a:t>QueensClassSchedule</a:t>
            </a:r>
            <a:r>
              <a:rPr lang="en-US" dirty="0"/>
              <a:t> database translates entities into tables with defined columns, data types, and relationships, such as </a:t>
            </a:r>
            <a:r>
              <a:rPr lang="en-US" dirty="0" err="1"/>
              <a:t>CourseInstructor</a:t>
            </a:r>
            <a:r>
              <a:rPr lang="en-US" dirty="0"/>
              <a:t> linking </a:t>
            </a:r>
            <a:r>
              <a:rPr lang="en-US" dirty="0" err="1"/>
              <a:t>CourseID</a:t>
            </a:r>
            <a:r>
              <a:rPr lang="en-US" dirty="0"/>
              <a:t> and </a:t>
            </a:r>
            <a:r>
              <a:rPr lang="en-US" dirty="0" err="1"/>
              <a:t>InstructorID</a:t>
            </a:r>
            <a:r>
              <a:rPr lang="en-US" dirty="0"/>
              <a:t> with foreign keys. It includes user-defined data types (UDTs) for consistency, default constraints for timestamps, and primary keys for unique identification, ensuring the database structure supports efficient storage and query performance.</a:t>
            </a:r>
          </a:p>
        </p:txBody>
      </p:sp>
      <p:pic>
        <p:nvPicPr>
          <p:cNvPr id="4" name="Picture 3" descr="A computer screen shot of a computer flow chart&#10;&#10;Description automatically generated">
            <a:extLst>
              <a:ext uri="{FF2B5EF4-FFF2-40B4-BE49-F238E27FC236}">
                <a16:creationId xmlns:a16="http://schemas.microsoft.com/office/drawing/2014/main" id="{5BFF0A6C-FF49-1A13-348B-4AAD896559B7}"/>
              </a:ext>
            </a:extLst>
          </p:cNvPr>
          <p:cNvPicPr>
            <a:picLocks noChangeAspect="1"/>
          </p:cNvPicPr>
          <p:nvPr/>
        </p:nvPicPr>
        <p:blipFill>
          <a:blip r:embed="rId2"/>
          <a:stretch>
            <a:fillRect/>
          </a:stretch>
        </p:blipFill>
        <p:spPr>
          <a:xfrm>
            <a:off x="3633574" y="801413"/>
            <a:ext cx="8267911" cy="5255173"/>
          </a:xfrm>
          <a:prstGeom prst="rect">
            <a:avLst/>
          </a:prstGeom>
        </p:spPr>
      </p:pic>
    </p:spTree>
    <p:extLst>
      <p:ext uri="{BB962C8B-B14F-4D97-AF65-F5344CB8AC3E}">
        <p14:creationId xmlns:p14="http://schemas.microsoft.com/office/powerpoint/2010/main" val="2463286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8169-B5BC-539D-ECA6-4388F81709C2}"/>
              </a:ext>
            </a:extLst>
          </p:cNvPr>
          <p:cNvSpPr>
            <a:spLocks noGrp="1"/>
          </p:cNvSpPr>
          <p:nvPr>
            <p:ph type="title"/>
          </p:nvPr>
        </p:nvSpPr>
        <p:spPr>
          <a:xfrm>
            <a:off x="1371600" y="685800"/>
            <a:ext cx="10336924" cy="785648"/>
          </a:xfrm>
        </p:spPr>
        <p:txBody>
          <a:bodyPr/>
          <a:lstStyle/>
          <a:p>
            <a:r>
              <a:rPr lang="en-US" dirty="0"/>
              <a:t>5. Stored Procedures</a:t>
            </a:r>
          </a:p>
        </p:txBody>
      </p:sp>
      <p:sp>
        <p:nvSpPr>
          <p:cNvPr id="3" name="Text Placeholder 2">
            <a:extLst>
              <a:ext uri="{FF2B5EF4-FFF2-40B4-BE49-F238E27FC236}">
                <a16:creationId xmlns:a16="http://schemas.microsoft.com/office/drawing/2014/main" id="{F088924A-33E2-B533-0C90-CCF56DB1100D}"/>
              </a:ext>
            </a:extLst>
          </p:cNvPr>
          <p:cNvSpPr>
            <a:spLocks noGrp="1"/>
          </p:cNvSpPr>
          <p:nvPr>
            <p:ph type="body" idx="1"/>
          </p:nvPr>
        </p:nvSpPr>
        <p:spPr>
          <a:xfrm>
            <a:off x="1371600" y="1756104"/>
            <a:ext cx="3757448" cy="2314903"/>
          </a:xfrm>
        </p:spPr>
        <p:txBody>
          <a:bodyPr>
            <a:noAutofit/>
          </a:bodyPr>
          <a:lstStyle/>
          <a:p>
            <a:pPr marL="114300" indent="0">
              <a:buNone/>
            </a:pPr>
            <a:r>
              <a:rPr lang="en-US" sz="1600" dirty="0"/>
              <a:t>The </a:t>
            </a:r>
            <a:r>
              <a:rPr lang="en-US" sz="1600" dirty="0" err="1"/>
              <a:t>QueensClassSchedule</a:t>
            </a:r>
            <a:r>
              <a:rPr lang="en-US" sz="1600" dirty="0"/>
              <a:t> database includes a range of stored procedures designed to automate key tasks, enforce data consistency, and improve maintainability. Each stored procedure is purpose-built, with clear input parameters, operational logic, and workflow tracking.</a:t>
            </a:r>
          </a:p>
        </p:txBody>
      </p:sp>
      <p:pic>
        <p:nvPicPr>
          <p:cNvPr id="5" name="Picture 4" descr="A screenshot of a computer code&#10;&#10;Description automatically generated">
            <a:extLst>
              <a:ext uri="{FF2B5EF4-FFF2-40B4-BE49-F238E27FC236}">
                <a16:creationId xmlns:a16="http://schemas.microsoft.com/office/drawing/2014/main" id="{A00AA44E-CDD9-38CA-9EC0-FB5611336E0A}"/>
              </a:ext>
            </a:extLst>
          </p:cNvPr>
          <p:cNvPicPr>
            <a:picLocks noChangeAspect="1"/>
          </p:cNvPicPr>
          <p:nvPr/>
        </p:nvPicPr>
        <p:blipFill>
          <a:blip r:embed="rId2"/>
          <a:stretch>
            <a:fillRect/>
          </a:stretch>
        </p:blipFill>
        <p:spPr>
          <a:xfrm>
            <a:off x="6042781" y="1612900"/>
            <a:ext cx="5665743" cy="4927600"/>
          </a:xfrm>
          <a:prstGeom prst="rect">
            <a:avLst/>
          </a:prstGeom>
        </p:spPr>
      </p:pic>
      <p:sp>
        <p:nvSpPr>
          <p:cNvPr id="6" name="Text Placeholder 2">
            <a:extLst>
              <a:ext uri="{FF2B5EF4-FFF2-40B4-BE49-F238E27FC236}">
                <a16:creationId xmlns:a16="http://schemas.microsoft.com/office/drawing/2014/main" id="{4DC5058F-89B1-AC99-2821-5EE799E20A91}"/>
              </a:ext>
            </a:extLst>
          </p:cNvPr>
          <p:cNvSpPr txBox="1">
            <a:spLocks/>
          </p:cNvSpPr>
          <p:nvPr/>
        </p:nvSpPr>
        <p:spPr>
          <a:xfrm>
            <a:off x="1371600" y="4094654"/>
            <a:ext cx="3757448" cy="231490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4000"/>
              </a:lnSpc>
              <a:spcBef>
                <a:spcPts val="1000"/>
              </a:spcBef>
              <a:spcAft>
                <a:spcPts val="0"/>
              </a:spcAft>
              <a:buClr>
                <a:schemeClr val="dk2"/>
              </a:buClr>
              <a:buSzPts val="1800"/>
              <a:buFont typeface="Libre Franklin"/>
              <a:buChar char="■"/>
              <a:defRPr sz="2000" b="0" i="0" u="none" strike="noStrike" cap="none">
                <a:solidFill>
                  <a:schemeClr val="dk2"/>
                </a:solidFill>
                <a:latin typeface="Libre Franklin"/>
                <a:ea typeface="Libre Franklin"/>
                <a:cs typeface="Libre Franklin"/>
                <a:sym typeface="Libre Franklin"/>
              </a:defRPr>
            </a:lvl1pPr>
            <a:lvl2pPr marL="914400" marR="0" lvl="1" indent="-342900" algn="l" rtl="0">
              <a:lnSpc>
                <a:spcPct val="94000"/>
              </a:lnSpc>
              <a:spcBef>
                <a:spcPts val="500"/>
              </a:spcBef>
              <a:spcAft>
                <a:spcPts val="0"/>
              </a:spcAft>
              <a:buClr>
                <a:schemeClr val="dk2"/>
              </a:buClr>
              <a:buSzPts val="1800"/>
              <a:buFont typeface="Libre Franklin"/>
              <a:buChar char="–"/>
              <a:defRPr sz="2000" b="0" i="1" u="none" strike="noStrike" cap="none">
                <a:solidFill>
                  <a:schemeClr val="dk2"/>
                </a:solidFill>
                <a:latin typeface="Libre Franklin"/>
                <a:ea typeface="Libre Franklin"/>
                <a:cs typeface="Libre Franklin"/>
                <a:sym typeface="Libre Franklin"/>
              </a:defRPr>
            </a:lvl2pPr>
            <a:lvl3pPr marL="1371600" marR="0" lvl="2" indent="-342900" algn="l" rtl="0">
              <a:lnSpc>
                <a:spcPct val="94000"/>
              </a:lnSpc>
              <a:spcBef>
                <a:spcPts val="500"/>
              </a:spcBef>
              <a:spcAft>
                <a:spcPts val="0"/>
              </a:spcAft>
              <a:buClr>
                <a:schemeClr val="dk2"/>
              </a:buClr>
              <a:buSzPts val="1800"/>
              <a:buFont typeface="Libre Franklin"/>
              <a:buChar char="■"/>
              <a:defRPr sz="1800" b="0" i="0" u="none" strike="noStrike" cap="none">
                <a:solidFill>
                  <a:schemeClr val="dk2"/>
                </a:solidFill>
                <a:latin typeface="Libre Franklin"/>
                <a:ea typeface="Libre Franklin"/>
                <a:cs typeface="Libre Franklin"/>
                <a:sym typeface="Libre Franklin"/>
              </a:defRPr>
            </a:lvl3pPr>
            <a:lvl4pPr marL="1828800" marR="0" lvl="3" indent="-342900" algn="l" rtl="0">
              <a:lnSpc>
                <a:spcPct val="94000"/>
              </a:lnSpc>
              <a:spcBef>
                <a:spcPts val="500"/>
              </a:spcBef>
              <a:spcAft>
                <a:spcPts val="0"/>
              </a:spcAft>
              <a:buClr>
                <a:schemeClr val="dk2"/>
              </a:buClr>
              <a:buSzPts val="1800"/>
              <a:buFont typeface="Libre Franklin"/>
              <a:buChar char="–"/>
              <a:defRPr sz="1800" b="0" i="1" u="none" strike="noStrike" cap="none">
                <a:solidFill>
                  <a:schemeClr val="dk2"/>
                </a:solidFill>
                <a:latin typeface="Libre Franklin"/>
                <a:ea typeface="Libre Franklin"/>
                <a:cs typeface="Libre Franklin"/>
                <a:sym typeface="Libre Franklin"/>
              </a:defRPr>
            </a:lvl4pPr>
            <a:lvl5pPr marL="2286000" marR="0" lvl="4" indent="-342900" algn="l" rtl="0">
              <a:lnSpc>
                <a:spcPct val="94000"/>
              </a:lnSpc>
              <a:spcBef>
                <a:spcPts val="500"/>
              </a:spcBef>
              <a:spcAft>
                <a:spcPts val="0"/>
              </a:spcAft>
              <a:buClr>
                <a:schemeClr val="dk2"/>
              </a:buClr>
              <a:buSzPts val="1800"/>
              <a:buFont typeface="Libre Franklin"/>
              <a:buChar char="■"/>
              <a:defRPr sz="1600" b="0" i="0" u="none" strike="noStrike" cap="none">
                <a:solidFill>
                  <a:schemeClr val="dk2"/>
                </a:solidFill>
                <a:latin typeface="Libre Franklin"/>
                <a:ea typeface="Libre Franklin"/>
                <a:cs typeface="Libre Franklin"/>
                <a:sym typeface="Libre Franklin"/>
              </a:defRPr>
            </a:lvl5pPr>
            <a:lvl6pPr marL="2743200" marR="0" lvl="5" indent="-342900" algn="l" rtl="0">
              <a:lnSpc>
                <a:spcPct val="94000"/>
              </a:lnSpc>
              <a:spcBef>
                <a:spcPts val="500"/>
              </a:spcBef>
              <a:spcAft>
                <a:spcPts val="0"/>
              </a:spcAft>
              <a:buClr>
                <a:schemeClr val="dk2"/>
              </a:buClr>
              <a:buSzPts val="1800"/>
              <a:buFont typeface="Libre Franklin"/>
              <a:buChar char="–"/>
              <a:defRPr sz="1600" b="0" i="1" u="none" strike="noStrike" cap="none">
                <a:solidFill>
                  <a:schemeClr val="dk2"/>
                </a:solidFill>
                <a:latin typeface="Libre Franklin"/>
                <a:ea typeface="Libre Franklin"/>
                <a:cs typeface="Libre Franklin"/>
                <a:sym typeface="Libre Franklin"/>
              </a:defRPr>
            </a:lvl6pPr>
            <a:lvl7pPr marL="3200400" marR="0" lvl="6" indent="-342900" algn="l" rtl="0">
              <a:lnSpc>
                <a:spcPct val="94000"/>
              </a:lnSpc>
              <a:spcBef>
                <a:spcPts val="500"/>
              </a:spcBef>
              <a:spcAft>
                <a:spcPts val="0"/>
              </a:spcAft>
              <a:buClr>
                <a:schemeClr val="dk2"/>
              </a:buClr>
              <a:buSzPts val="1800"/>
              <a:buFont typeface="Libre Franklin"/>
              <a:buChar char="■"/>
              <a:defRPr sz="1400" b="0" i="0" u="none" strike="noStrike" cap="none">
                <a:solidFill>
                  <a:schemeClr val="dk2"/>
                </a:solidFill>
                <a:latin typeface="Libre Franklin"/>
                <a:ea typeface="Libre Franklin"/>
                <a:cs typeface="Libre Franklin"/>
                <a:sym typeface="Libre Franklin"/>
              </a:defRPr>
            </a:lvl7pPr>
            <a:lvl8pPr marL="3657600" marR="0" lvl="7" indent="-342900" algn="l" rtl="0">
              <a:lnSpc>
                <a:spcPct val="94000"/>
              </a:lnSpc>
              <a:spcBef>
                <a:spcPts val="500"/>
              </a:spcBef>
              <a:spcAft>
                <a:spcPts val="0"/>
              </a:spcAft>
              <a:buClr>
                <a:schemeClr val="dk2"/>
              </a:buClr>
              <a:buSzPts val="1800"/>
              <a:buFont typeface="Libre Franklin"/>
              <a:buChar char="–"/>
              <a:defRPr sz="1400" b="0" i="1" u="none" strike="noStrike" cap="none">
                <a:solidFill>
                  <a:schemeClr val="dk2"/>
                </a:solidFill>
                <a:latin typeface="Libre Franklin"/>
                <a:ea typeface="Libre Franklin"/>
                <a:cs typeface="Libre Franklin"/>
                <a:sym typeface="Libre Franklin"/>
              </a:defRPr>
            </a:lvl8pPr>
            <a:lvl9pPr marL="4114800" marR="0" lvl="8" indent="-342900" algn="l" rtl="0">
              <a:lnSpc>
                <a:spcPct val="94000"/>
              </a:lnSpc>
              <a:spcBef>
                <a:spcPts val="500"/>
              </a:spcBef>
              <a:spcAft>
                <a:spcPts val="200"/>
              </a:spcAft>
              <a:buClr>
                <a:schemeClr val="dk2"/>
              </a:buClr>
              <a:buSzPts val="1800"/>
              <a:buFont typeface="Libre Franklin"/>
              <a:buChar char="■"/>
              <a:defRPr sz="1400" b="0" i="0" u="none" strike="noStrike" cap="none">
                <a:solidFill>
                  <a:schemeClr val="dk2"/>
                </a:solidFill>
                <a:latin typeface="Libre Franklin"/>
                <a:ea typeface="Libre Franklin"/>
                <a:cs typeface="Libre Franklin"/>
                <a:sym typeface="Libre Franklin"/>
              </a:defRPr>
            </a:lvl9pPr>
          </a:lstStyle>
          <a:p>
            <a:pPr marL="114300" indent="0">
              <a:buNone/>
            </a:pPr>
            <a:r>
              <a:rPr lang="en-US" sz="1400" b="1" dirty="0"/>
              <a:t>Benefits</a:t>
            </a:r>
          </a:p>
          <a:p>
            <a:pPr marL="114300" indent="0">
              <a:buNone/>
            </a:pPr>
            <a:r>
              <a:rPr lang="en-US" sz="1400" b="1" dirty="0"/>
              <a:t>Automation</a:t>
            </a:r>
            <a:r>
              <a:rPr lang="en-US" sz="1400" dirty="0"/>
              <a:t>: Streamlines repetitive tasks like loading data and adding constraints.</a:t>
            </a:r>
          </a:p>
          <a:p>
            <a:pPr marL="114300" indent="0">
              <a:buNone/>
            </a:pPr>
            <a:r>
              <a:rPr lang="en-US" sz="1400" b="1" dirty="0"/>
              <a:t>Consistency</a:t>
            </a:r>
            <a:r>
              <a:rPr lang="en-US" sz="1400" dirty="0"/>
              <a:t>: Ensures database integrity through standardized operations.</a:t>
            </a:r>
          </a:p>
          <a:p>
            <a:pPr marL="114300" indent="0">
              <a:buNone/>
            </a:pPr>
            <a:r>
              <a:rPr lang="en-US" sz="1400" b="1" dirty="0"/>
              <a:t>Traceability</a:t>
            </a:r>
            <a:r>
              <a:rPr lang="en-US" sz="1400" dirty="0"/>
              <a:t>: Workflow tracking provides a clear audit trail for debugging and accountability.</a:t>
            </a:r>
          </a:p>
        </p:txBody>
      </p:sp>
    </p:spTree>
    <p:extLst>
      <p:ext uri="{BB962C8B-B14F-4D97-AF65-F5344CB8AC3E}">
        <p14:creationId xmlns:p14="http://schemas.microsoft.com/office/powerpoint/2010/main" val="428039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4AE9-915A-374B-6136-CA22ED4813D5}"/>
              </a:ext>
            </a:extLst>
          </p:cNvPr>
          <p:cNvSpPr>
            <a:spLocks noGrp="1"/>
          </p:cNvSpPr>
          <p:nvPr>
            <p:ph type="title"/>
          </p:nvPr>
        </p:nvSpPr>
        <p:spPr/>
        <p:txBody>
          <a:bodyPr/>
          <a:lstStyle/>
          <a:p>
            <a:r>
              <a:rPr lang="en-US" dirty="0"/>
              <a:t>6. Data Cleansing Strategy</a:t>
            </a:r>
            <a:br>
              <a:rPr lang="en-US" dirty="0"/>
            </a:br>
            <a:endParaRPr lang="en-US" dirty="0"/>
          </a:p>
        </p:txBody>
      </p:sp>
      <p:sp>
        <p:nvSpPr>
          <p:cNvPr id="3" name="Text Placeholder 2">
            <a:extLst>
              <a:ext uri="{FF2B5EF4-FFF2-40B4-BE49-F238E27FC236}">
                <a16:creationId xmlns:a16="http://schemas.microsoft.com/office/drawing/2014/main" id="{2797418A-0F7C-6B1A-C817-15A10657C973}"/>
              </a:ext>
            </a:extLst>
          </p:cNvPr>
          <p:cNvSpPr>
            <a:spLocks noGrp="1"/>
          </p:cNvSpPr>
          <p:nvPr>
            <p:ph type="body" idx="1"/>
          </p:nvPr>
        </p:nvSpPr>
        <p:spPr>
          <a:xfrm>
            <a:off x="1371599" y="1608083"/>
            <a:ext cx="10179269" cy="5097518"/>
          </a:xfrm>
        </p:spPr>
        <p:txBody>
          <a:bodyPr>
            <a:normAutofit/>
          </a:bodyPr>
          <a:lstStyle/>
          <a:p>
            <a:r>
              <a:rPr lang="en-US" dirty="0"/>
              <a:t>Course Information Parsing</a:t>
            </a:r>
          </a:p>
          <a:p>
            <a:pPr marL="114300" indent="0">
              <a:buNone/>
            </a:pPr>
            <a:r>
              <a:rPr lang="en-US" dirty="0"/>
              <a:t>One of the most complex data cleansing challenges involved parsing the course information string. The raw data contains combined information in formats like "CSCI 313 (3, 3)".</a:t>
            </a:r>
          </a:p>
          <a:p>
            <a:pPr>
              <a:buFont typeface="Wingdings" pitchFamily="2" charset="2"/>
              <a:buChar char="§"/>
            </a:pPr>
            <a:r>
              <a:rPr lang="en-US" i="1" dirty="0"/>
              <a:t>Challenge 1: Extracting Department Code</a:t>
            </a:r>
          </a:p>
          <a:p>
            <a:pPr marL="114300" indent="0">
              <a:buNone/>
            </a:pPr>
            <a:r>
              <a:rPr lang="en-US" dirty="0"/>
              <a:t>Original data: "CSCI 313 (3, 3)"</a:t>
            </a:r>
          </a:p>
          <a:p>
            <a:pPr marL="114300" indent="0">
              <a:buNone/>
            </a:pPr>
            <a:r>
              <a:rPr lang="en-US" dirty="0"/>
              <a:t>LEFT([Course (</a:t>
            </a:r>
            <a:r>
              <a:rPr lang="en-US" dirty="0" err="1"/>
              <a:t>hr</a:t>
            </a:r>
            <a:r>
              <a:rPr lang="en-US" dirty="0"/>
              <a:t>, </a:t>
            </a:r>
            <a:r>
              <a:rPr lang="en-US" dirty="0" err="1"/>
              <a:t>crd</a:t>
            </a:r>
            <a:r>
              <a:rPr lang="en-US" dirty="0"/>
              <a:t>)], CHARINDEX(' ', [Course (</a:t>
            </a:r>
            <a:r>
              <a:rPr lang="en-US" dirty="0" err="1"/>
              <a:t>hr</a:t>
            </a:r>
            <a:r>
              <a:rPr lang="en-US" dirty="0"/>
              <a:t>, </a:t>
            </a:r>
            <a:r>
              <a:rPr lang="en-US" dirty="0" err="1"/>
              <a:t>crd</a:t>
            </a:r>
            <a:r>
              <a:rPr lang="en-US" dirty="0"/>
              <a:t>)]) - 1) AS Department</a:t>
            </a:r>
          </a:p>
          <a:p>
            <a:pPr marL="114300" indent="0">
              <a:buNone/>
            </a:pPr>
            <a:r>
              <a:rPr lang="en-US" dirty="0"/>
              <a:t>This extracts just the department code (e.g., "CSCI"). </a:t>
            </a:r>
          </a:p>
          <a:p>
            <a:pPr marL="114300" indent="0">
              <a:buNone/>
            </a:pPr>
            <a:r>
              <a:rPr lang="en-US" dirty="0"/>
              <a:t>The code:</a:t>
            </a:r>
          </a:p>
          <a:p>
            <a:pPr>
              <a:buFont typeface="Wingdings" pitchFamily="2" charset="2"/>
              <a:buChar char="§"/>
            </a:pPr>
            <a:r>
              <a:rPr lang="en-US" dirty="0"/>
              <a:t>Uses CHARINDEX to find the first space</a:t>
            </a:r>
          </a:p>
          <a:p>
            <a:pPr>
              <a:buFont typeface="Wingdings" pitchFamily="2" charset="2"/>
              <a:buChar char="§"/>
            </a:pPr>
            <a:r>
              <a:rPr lang="en-US" dirty="0"/>
              <a:t>LEFT function to extract everything before that space</a:t>
            </a:r>
          </a:p>
          <a:p>
            <a:pPr>
              <a:buFont typeface="Wingdings" pitchFamily="2" charset="2"/>
              <a:buChar char="§"/>
            </a:pPr>
            <a:r>
              <a:rPr lang="en-US" dirty="0"/>
              <a:t>Handles variations in department code length</a:t>
            </a:r>
          </a:p>
          <a:p>
            <a:pPr marL="114300" indent="0">
              <a:buNone/>
            </a:pPr>
            <a:endParaRPr lang="en-US" dirty="0"/>
          </a:p>
        </p:txBody>
      </p:sp>
    </p:spTree>
    <p:extLst>
      <p:ext uri="{BB962C8B-B14F-4D97-AF65-F5344CB8AC3E}">
        <p14:creationId xmlns:p14="http://schemas.microsoft.com/office/powerpoint/2010/main" val="2083028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0889BA-F361-C8F6-1239-487E622632BD}"/>
              </a:ext>
            </a:extLst>
          </p:cNvPr>
          <p:cNvSpPr>
            <a:spLocks noGrp="1"/>
          </p:cNvSpPr>
          <p:nvPr>
            <p:ph type="body" idx="1"/>
          </p:nvPr>
        </p:nvSpPr>
        <p:spPr>
          <a:xfrm>
            <a:off x="1371600" y="1144314"/>
            <a:ext cx="4724400" cy="3581400"/>
          </a:xfrm>
        </p:spPr>
        <p:txBody>
          <a:bodyPr>
            <a:normAutofit fontScale="77500" lnSpcReduction="20000"/>
          </a:bodyPr>
          <a:lstStyle/>
          <a:p>
            <a:pPr marL="114300" indent="0">
              <a:buNone/>
            </a:pPr>
            <a:r>
              <a:rPr lang="en-US" dirty="0"/>
              <a:t>-- Extract hours (first number in parentheses)</a:t>
            </a:r>
          </a:p>
          <a:p>
            <a:pPr marL="114300" indent="0">
              <a:buNone/>
            </a:pPr>
            <a:r>
              <a:rPr lang="en-US" dirty="0"/>
              <a:t>TRY_CAST(</a:t>
            </a:r>
          </a:p>
          <a:p>
            <a:pPr marL="114300" indent="0">
              <a:buNone/>
            </a:pPr>
            <a:r>
              <a:rPr lang="en-US" dirty="0"/>
              <a:t>    TRIM(</a:t>
            </a:r>
          </a:p>
          <a:p>
            <a:pPr marL="114300" indent="0">
              <a:buNone/>
            </a:pPr>
            <a:r>
              <a:rPr lang="en-US" dirty="0"/>
              <a:t>        SUBSTRING(</a:t>
            </a:r>
          </a:p>
          <a:p>
            <a:pPr marL="114300" indent="0">
              <a:buNone/>
            </a:pPr>
            <a:r>
              <a:rPr lang="en-US" dirty="0"/>
              <a:t>            [Course (</a:t>
            </a:r>
            <a:r>
              <a:rPr lang="en-US" dirty="0" err="1"/>
              <a:t>hr</a:t>
            </a:r>
            <a:r>
              <a:rPr lang="en-US" dirty="0"/>
              <a:t>, </a:t>
            </a:r>
            <a:r>
              <a:rPr lang="en-US" dirty="0" err="1"/>
              <a:t>crd</a:t>
            </a:r>
            <a:r>
              <a:rPr lang="en-US" dirty="0"/>
              <a:t>)],</a:t>
            </a:r>
          </a:p>
          <a:p>
            <a:pPr marL="114300" indent="0">
              <a:buNone/>
            </a:pPr>
            <a:r>
              <a:rPr lang="en-US" dirty="0"/>
              <a:t>            CHARINDEX('(', [Course (</a:t>
            </a:r>
            <a:r>
              <a:rPr lang="en-US" dirty="0" err="1"/>
              <a:t>hr</a:t>
            </a:r>
            <a:r>
              <a:rPr lang="en-US" dirty="0"/>
              <a:t>, </a:t>
            </a:r>
            <a:r>
              <a:rPr lang="en-US" dirty="0" err="1"/>
              <a:t>crd</a:t>
            </a:r>
            <a:r>
              <a:rPr lang="en-US" dirty="0"/>
              <a:t>)]) + 1,</a:t>
            </a:r>
          </a:p>
          <a:p>
            <a:pPr marL="114300" indent="0">
              <a:buNone/>
            </a:pPr>
            <a:r>
              <a:rPr lang="en-US" dirty="0"/>
              <a:t>            CHARINDEX(',', [Course (</a:t>
            </a:r>
            <a:r>
              <a:rPr lang="en-US" dirty="0" err="1"/>
              <a:t>hr</a:t>
            </a:r>
            <a:r>
              <a:rPr lang="en-US" dirty="0"/>
              <a:t>, </a:t>
            </a:r>
            <a:r>
              <a:rPr lang="en-US" dirty="0" err="1"/>
              <a:t>crd</a:t>
            </a:r>
            <a:r>
              <a:rPr lang="en-US" dirty="0"/>
              <a:t>)]) - CHARINDEX('(', [Course (</a:t>
            </a:r>
            <a:r>
              <a:rPr lang="en-US" dirty="0" err="1"/>
              <a:t>hr</a:t>
            </a:r>
            <a:r>
              <a:rPr lang="en-US" dirty="0"/>
              <a:t>, </a:t>
            </a:r>
            <a:r>
              <a:rPr lang="en-US" dirty="0" err="1"/>
              <a:t>crd</a:t>
            </a:r>
            <a:r>
              <a:rPr lang="en-US" dirty="0"/>
              <a:t>)]) - 1</a:t>
            </a:r>
          </a:p>
          <a:p>
            <a:pPr marL="114300" indent="0">
              <a:buNone/>
            </a:pPr>
            <a:r>
              <a:rPr lang="en-US" dirty="0"/>
              <a:t>        )</a:t>
            </a:r>
          </a:p>
          <a:p>
            <a:pPr marL="114300" indent="0">
              <a:buNone/>
            </a:pPr>
            <a:r>
              <a:rPr lang="en-US" dirty="0"/>
              <a:t>    ) AS FLOAT</a:t>
            </a:r>
          </a:p>
          <a:p>
            <a:pPr marL="114300" indent="0">
              <a:buNone/>
            </a:pPr>
            <a:r>
              <a:rPr lang="en-US" dirty="0"/>
              <a:t>) AS Hours,</a:t>
            </a:r>
          </a:p>
          <a:p>
            <a:pPr marL="114300" indent="0">
              <a:buNone/>
            </a:pPr>
            <a:endParaRPr lang="en-US" dirty="0"/>
          </a:p>
          <a:p>
            <a:pPr marL="114300" indent="0">
              <a:buNone/>
            </a:pPr>
            <a:endParaRPr lang="en-US" dirty="0"/>
          </a:p>
        </p:txBody>
      </p:sp>
      <p:sp>
        <p:nvSpPr>
          <p:cNvPr id="4" name="Text Placeholder 2">
            <a:extLst>
              <a:ext uri="{FF2B5EF4-FFF2-40B4-BE49-F238E27FC236}">
                <a16:creationId xmlns:a16="http://schemas.microsoft.com/office/drawing/2014/main" id="{1DD14060-24B8-0362-B6A9-23F440D6EE4C}"/>
              </a:ext>
            </a:extLst>
          </p:cNvPr>
          <p:cNvSpPr txBox="1">
            <a:spLocks/>
          </p:cNvSpPr>
          <p:nvPr/>
        </p:nvSpPr>
        <p:spPr>
          <a:xfrm>
            <a:off x="6442556" y="1107606"/>
            <a:ext cx="4724400" cy="3581400"/>
          </a:xfrm>
          <a:prstGeom prst="rect">
            <a:avLst/>
          </a:prstGeom>
          <a:noFill/>
          <a:ln>
            <a:noFill/>
          </a:ln>
        </p:spPr>
        <p:txBody>
          <a:bodyPr spcFirstLastPara="1" wrap="square" lIns="91425" tIns="45700" rIns="91425" bIns="45700" anchor="t" anchorCtr="0">
            <a:normAutofit fontScale="77500" lnSpcReduction="20000"/>
          </a:bodyPr>
          <a:lstStyle>
            <a:defPPr marR="0" lvl="0" algn="l" rtl="0">
              <a:lnSpc>
                <a:spcPct val="100000"/>
              </a:lnSpc>
              <a:spcBef>
                <a:spcPts val="0"/>
              </a:spcBef>
              <a:spcAft>
                <a:spcPts val="0"/>
              </a:spcAft>
            </a:defPPr>
            <a:lvl1pPr marL="457200" marR="0" lvl="0" indent="-342900" algn="l" rtl="0">
              <a:lnSpc>
                <a:spcPct val="94000"/>
              </a:lnSpc>
              <a:spcBef>
                <a:spcPts val="1000"/>
              </a:spcBef>
              <a:spcAft>
                <a:spcPts val="0"/>
              </a:spcAft>
              <a:buClr>
                <a:schemeClr val="dk2"/>
              </a:buClr>
              <a:buSzPts val="1800"/>
              <a:buFont typeface="Libre Franklin"/>
              <a:buChar char="■"/>
              <a:defRPr sz="2000" b="0" i="0" u="none" strike="noStrike" cap="none">
                <a:solidFill>
                  <a:schemeClr val="dk2"/>
                </a:solidFill>
                <a:latin typeface="Libre Franklin"/>
                <a:ea typeface="Libre Franklin"/>
                <a:cs typeface="Libre Franklin"/>
                <a:sym typeface="Libre Franklin"/>
              </a:defRPr>
            </a:lvl1pPr>
            <a:lvl2pPr marL="914400" marR="0" lvl="1" indent="-342900" algn="l" rtl="0">
              <a:lnSpc>
                <a:spcPct val="94000"/>
              </a:lnSpc>
              <a:spcBef>
                <a:spcPts val="500"/>
              </a:spcBef>
              <a:spcAft>
                <a:spcPts val="0"/>
              </a:spcAft>
              <a:buClr>
                <a:schemeClr val="dk2"/>
              </a:buClr>
              <a:buSzPts val="1800"/>
              <a:buFont typeface="Libre Franklin"/>
              <a:buChar char="–"/>
              <a:defRPr sz="2000" b="0" i="1" u="none" strike="noStrike" cap="none">
                <a:solidFill>
                  <a:schemeClr val="dk2"/>
                </a:solidFill>
                <a:latin typeface="Libre Franklin"/>
                <a:ea typeface="Libre Franklin"/>
                <a:cs typeface="Libre Franklin"/>
                <a:sym typeface="Libre Franklin"/>
              </a:defRPr>
            </a:lvl2pPr>
            <a:lvl3pPr marL="1371600" marR="0" lvl="2" indent="-342900" algn="l" rtl="0">
              <a:lnSpc>
                <a:spcPct val="94000"/>
              </a:lnSpc>
              <a:spcBef>
                <a:spcPts val="500"/>
              </a:spcBef>
              <a:spcAft>
                <a:spcPts val="0"/>
              </a:spcAft>
              <a:buClr>
                <a:schemeClr val="dk2"/>
              </a:buClr>
              <a:buSzPts val="1800"/>
              <a:buFont typeface="Libre Franklin"/>
              <a:buChar char="■"/>
              <a:defRPr sz="1800" b="0" i="0" u="none" strike="noStrike" cap="none">
                <a:solidFill>
                  <a:schemeClr val="dk2"/>
                </a:solidFill>
                <a:latin typeface="Libre Franklin"/>
                <a:ea typeface="Libre Franklin"/>
                <a:cs typeface="Libre Franklin"/>
                <a:sym typeface="Libre Franklin"/>
              </a:defRPr>
            </a:lvl3pPr>
            <a:lvl4pPr marL="1828800" marR="0" lvl="3" indent="-342900" algn="l" rtl="0">
              <a:lnSpc>
                <a:spcPct val="94000"/>
              </a:lnSpc>
              <a:spcBef>
                <a:spcPts val="500"/>
              </a:spcBef>
              <a:spcAft>
                <a:spcPts val="0"/>
              </a:spcAft>
              <a:buClr>
                <a:schemeClr val="dk2"/>
              </a:buClr>
              <a:buSzPts val="1800"/>
              <a:buFont typeface="Libre Franklin"/>
              <a:buChar char="–"/>
              <a:defRPr sz="1800" b="0" i="1" u="none" strike="noStrike" cap="none">
                <a:solidFill>
                  <a:schemeClr val="dk2"/>
                </a:solidFill>
                <a:latin typeface="Libre Franklin"/>
                <a:ea typeface="Libre Franklin"/>
                <a:cs typeface="Libre Franklin"/>
                <a:sym typeface="Libre Franklin"/>
              </a:defRPr>
            </a:lvl4pPr>
            <a:lvl5pPr marL="2286000" marR="0" lvl="4" indent="-342900" algn="l" rtl="0">
              <a:lnSpc>
                <a:spcPct val="94000"/>
              </a:lnSpc>
              <a:spcBef>
                <a:spcPts val="500"/>
              </a:spcBef>
              <a:spcAft>
                <a:spcPts val="0"/>
              </a:spcAft>
              <a:buClr>
                <a:schemeClr val="dk2"/>
              </a:buClr>
              <a:buSzPts val="1800"/>
              <a:buFont typeface="Libre Franklin"/>
              <a:buChar char="■"/>
              <a:defRPr sz="1600" b="0" i="0" u="none" strike="noStrike" cap="none">
                <a:solidFill>
                  <a:schemeClr val="dk2"/>
                </a:solidFill>
                <a:latin typeface="Libre Franklin"/>
                <a:ea typeface="Libre Franklin"/>
                <a:cs typeface="Libre Franklin"/>
                <a:sym typeface="Libre Franklin"/>
              </a:defRPr>
            </a:lvl5pPr>
            <a:lvl6pPr marL="2743200" marR="0" lvl="5" indent="-342900" algn="l" rtl="0">
              <a:lnSpc>
                <a:spcPct val="94000"/>
              </a:lnSpc>
              <a:spcBef>
                <a:spcPts val="500"/>
              </a:spcBef>
              <a:spcAft>
                <a:spcPts val="0"/>
              </a:spcAft>
              <a:buClr>
                <a:schemeClr val="dk2"/>
              </a:buClr>
              <a:buSzPts val="1800"/>
              <a:buFont typeface="Libre Franklin"/>
              <a:buChar char="–"/>
              <a:defRPr sz="1600" b="0" i="1" u="none" strike="noStrike" cap="none">
                <a:solidFill>
                  <a:schemeClr val="dk2"/>
                </a:solidFill>
                <a:latin typeface="Libre Franklin"/>
                <a:ea typeface="Libre Franklin"/>
                <a:cs typeface="Libre Franklin"/>
                <a:sym typeface="Libre Franklin"/>
              </a:defRPr>
            </a:lvl6pPr>
            <a:lvl7pPr marL="3200400" marR="0" lvl="6" indent="-342900" algn="l" rtl="0">
              <a:lnSpc>
                <a:spcPct val="94000"/>
              </a:lnSpc>
              <a:spcBef>
                <a:spcPts val="500"/>
              </a:spcBef>
              <a:spcAft>
                <a:spcPts val="0"/>
              </a:spcAft>
              <a:buClr>
                <a:schemeClr val="dk2"/>
              </a:buClr>
              <a:buSzPts val="1800"/>
              <a:buFont typeface="Libre Franklin"/>
              <a:buChar char="■"/>
              <a:defRPr sz="1400" b="0" i="0" u="none" strike="noStrike" cap="none">
                <a:solidFill>
                  <a:schemeClr val="dk2"/>
                </a:solidFill>
                <a:latin typeface="Libre Franklin"/>
                <a:ea typeface="Libre Franklin"/>
                <a:cs typeface="Libre Franklin"/>
                <a:sym typeface="Libre Franklin"/>
              </a:defRPr>
            </a:lvl7pPr>
            <a:lvl8pPr marL="3657600" marR="0" lvl="7" indent="-342900" algn="l" rtl="0">
              <a:lnSpc>
                <a:spcPct val="94000"/>
              </a:lnSpc>
              <a:spcBef>
                <a:spcPts val="500"/>
              </a:spcBef>
              <a:spcAft>
                <a:spcPts val="0"/>
              </a:spcAft>
              <a:buClr>
                <a:schemeClr val="dk2"/>
              </a:buClr>
              <a:buSzPts val="1800"/>
              <a:buFont typeface="Libre Franklin"/>
              <a:buChar char="–"/>
              <a:defRPr sz="1400" b="0" i="1" u="none" strike="noStrike" cap="none">
                <a:solidFill>
                  <a:schemeClr val="dk2"/>
                </a:solidFill>
                <a:latin typeface="Libre Franklin"/>
                <a:ea typeface="Libre Franklin"/>
                <a:cs typeface="Libre Franklin"/>
                <a:sym typeface="Libre Franklin"/>
              </a:defRPr>
            </a:lvl8pPr>
            <a:lvl9pPr marL="4114800" marR="0" lvl="8" indent="-342900" algn="l" rtl="0">
              <a:lnSpc>
                <a:spcPct val="94000"/>
              </a:lnSpc>
              <a:spcBef>
                <a:spcPts val="500"/>
              </a:spcBef>
              <a:spcAft>
                <a:spcPts val="200"/>
              </a:spcAft>
              <a:buClr>
                <a:schemeClr val="dk2"/>
              </a:buClr>
              <a:buSzPts val="1800"/>
              <a:buFont typeface="Libre Franklin"/>
              <a:buChar char="■"/>
              <a:defRPr sz="1400" b="0" i="0" u="none" strike="noStrike" cap="none">
                <a:solidFill>
                  <a:schemeClr val="dk2"/>
                </a:solidFill>
                <a:latin typeface="Libre Franklin"/>
                <a:ea typeface="Libre Franklin"/>
                <a:cs typeface="Libre Franklin"/>
                <a:sym typeface="Libre Franklin"/>
              </a:defRPr>
            </a:lvl9pPr>
          </a:lstStyle>
          <a:p>
            <a:pPr marL="114300" indent="0">
              <a:buFont typeface="Libre Franklin"/>
              <a:buNone/>
            </a:pPr>
            <a:r>
              <a:rPr lang="en-US" dirty="0"/>
              <a:t>-- Extract credits (second number in parentheses)</a:t>
            </a:r>
          </a:p>
          <a:p>
            <a:pPr marL="114300" indent="0">
              <a:buFont typeface="Libre Franklin"/>
              <a:buNone/>
            </a:pPr>
            <a:r>
              <a:rPr lang="en-US" dirty="0"/>
              <a:t>TRY_CAST(</a:t>
            </a:r>
          </a:p>
          <a:p>
            <a:pPr marL="114300" indent="0">
              <a:buFont typeface="Libre Franklin"/>
              <a:buNone/>
            </a:pPr>
            <a:r>
              <a:rPr lang="en-US" dirty="0"/>
              <a:t>    TRIM(</a:t>
            </a:r>
          </a:p>
          <a:p>
            <a:pPr marL="114300" indent="0">
              <a:buFont typeface="Libre Franklin"/>
              <a:buNone/>
            </a:pPr>
            <a:r>
              <a:rPr lang="en-US" dirty="0"/>
              <a:t>        SUBSTRING(</a:t>
            </a:r>
          </a:p>
          <a:p>
            <a:pPr marL="114300" indent="0">
              <a:buFont typeface="Libre Franklin"/>
              <a:buNone/>
            </a:pPr>
            <a:r>
              <a:rPr lang="en-US" dirty="0"/>
              <a:t>            [Course (</a:t>
            </a:r>
            <a:r>
              <a:rPr lang="en-US" dirty="0" err="1"/>
              <a:t>hr</a:t>
            </a:r>
            <a:r>
              <a:rPr lang="en-US" dirty="0"/>
              <a:t>, </a:t>
            </a:r>
            <a:r>
              <a:rPr lang="en-US" dirty="0" err="1"/>
              <a:t>crd</a:t>
            </a:r>
            <a:r>
              <a:rPr lang="en-US" dirty="0"/>
              <a:t>)],</a:t>
            </a:r>
          </a:p>
          <a:p>
            <a:pPr marL="114300" indent="0">
              <a:buFont typeface="Libre Franklin"/>
              <a:buNone/>
            </a:pPr>
            <a:r>
              <a:rPr lang="en-US" dirty="0"/>
              <a:t>            CHARINDEX(',', [Course (</a:t>
            </a:r>
            <a:r>
              <a:rPr lang="en-US" dirty="0" err="1"/>
              <a:t>hr</a:t>
            </a:r>
            <a:r>
              <a:rPr lang="en-US" dirty="0"/>
              <a:t>, </a:t>
            </a:r>
            <a:r>
              <a:rPr lang="en-US" dirty="0" err="1"/>
              <a:t>crd</a:t>
            </a:r>
            <a:r>
              <a:rPr lang="en-US" dirty="0"/>
              <a:t>)]) + 1,</a:t>
            </a:r>
          </a:p>
          <a:p>
            <a:pPr marL="114300" indent="0">
              <a:buFont typeface="Libre Franklin"/>
              <a:buNone/>
            </a:pPr>
            <a:r>
              <a:rPr lang="en-US" dirty="0"/>
              <a:t>            CHARINDEX(')', [Course (</a:t>
            </a:r>
            <a:r>
              <a:rPr lang="en-US" dirty="0" err="1"/>
              <a:t>hr</a:t>
            </a:r>
            <a:r>
              <a:rPr lang="en-US" dirty="0"/>
              <a:t>, </a:t>
            </a:r>
            <a:r>
              <a:rPr lang="en-US" dirty="0" err="1"/>
              <a:t>crd</a:t>
            </a:r>
            <a:r>
              <a:rPr lang="en-US" dirty="0"/>
              <a:t>)]) - CHARINDEX(',', [Course (</a:t>
            </a:r>
            <a:r>
              <a:rPr lang="en-US" dirty="0" err="1"/>
              <a:t>hr</a:t>
            </a:r>
            <a:r>
              <a:rPr lang="en-US" dirty="0"/>
              <a:t>, </a:t>
            </a:r>
            <a:r>
              <a:rPr lang="en-US" dirty="0" err="1"/>
              <a:t>crd</a:t>
            </a:r>
            <a:r>
              <a:rPr lang="en-US" dirty="0"/>
              <a:t>)]) - 1</a:t>
            </a:r>
          </a:p>
          <a:p>
            <a:pPr marL="114300" indent="0">
              <a:buFont typeface="Libre Franklin"/>
              <a:buNone/>
            </a:pPr>
            <a:r>
              <a:rPr lang="en-US" dirty="0"/>
              <a:t>        )</a:t>
            </a:r>
          </a:p>
          <a:p>
            <a:pPr marL="114300" indent="0">
              <a:buFont typeface="Libre Franklin"/>
              <a:buNone/>
            </a:pPr>
            <a:r>
              <a:rPr lang="en-US" dirty="0"/>
              <a:t>    ) AS INT</a:t>
            </a:r>
          </a:p>
          <a:p>
            <a:pPr marL="114300" indent="0">
              <a:buFont typeface="Libre Franklin"/>
              <a:buNone/>
            </a:pPr>
            <a:r>
              <a:rPr lang="en-US" dirty="0"/>
              <a:t>) AS Credits</a:t>
            </a:r>
          </a:p>
          <a:p>
            <a:pPr marL="114300" indent="0">
              <a:buFont typeface="Libre Franklin"/>
              <a:buNone/>
            </a:pPr>
            <a:endParaRPr lang="en-US" dirty="0"/>
          </a:p>
        </p:txBody>
      </p:sp>
      <p:sp>
        <p:nvSpPr>
          <p:cNvPr id="5" name="TextBox 4">
            <a:extLst>
              <a:ext uri="{FF2B5EF4-FFF2-40B4-BE49-F238E27FC236}">
                <a16:creationId xmlns:a16="http://schemas.microsoft.com/office/drawing/2014/main" id="{F60D3220-1205-DBA6-A678-5AF53FBEFE56}"/>
              </a:ext>
            </a:extLst>
          </p:cNvPr>
          <p:cNvSpPr txBox="1"/>
          <p:nvPr/>
        </p:nvSpPr>
        <p:spPr>
          <a:xfrm>
            <a:off x="3093875" y="4935921"/>
            <a:ext cx="6697363" cy="1200329"/>
          </a:xfrm>
          <a:prstGeom prst="rect">
            <a:avLst/>
          </a:prstGeom>
          <a:noFill/>
        </p:spPr>
        <p:txBody>
          <a:bodyPr wrap="square" rtlCol="0">
            <a:spAutoFit/>
          </a:bodyPr>
          <a:lstStyle/>
          <a:p>
            <a:r>
              <a:rPr lang="en-US" sz="1800" dirty="0">
                <a:latin typeface="Libre Franklin" pitchFamily="2" charset="77"/>
              </a:rPr>
              <a:t>This complex parsing:</a:t>
            </a:r>
          </a:p>
          <a:p>
            <a:pPr marL="285750" indent="-285750">
              <a:buFont typeface="Wingdings" pitchFamily="2" charset="2"/>
              <a:buChar char="§"/>
            </a:pPr>
            <a:r>
              <a:rPr lang="en-US" sz="1800" dirty="0">
                <a:latin typeface="Libre Franklin" pitchFamily="2" charset="77"/>
              </a:rPr>
              <a:t>Uses nested SUBSTRING operations to extract numbers</a:t>
            </a:r>
          </a:p>
          <a:p>
            <a:pPr marL="285750" indent="-285750">
              <a:buFont typeface="Wingdings" pitchFamily="2" charset="2"/>
              <a:buChar char="§"/>
            </a:pPr>
            <a:r>
              <a:rPr lang="en-US" sz="1800" dirty="0">
                <a:latin typeface="Libre Franklin" pitchFamily="2" charset="77"/>
              </a:rPr>
              <a:t>Handles potential data quality issues with TRY_CAST</a:t>
            </a:r>
          </a:p>
          <a:p>
            <a:pPr marL="285750" indent="-285750">
              <a:buFont typeface="Wingdings" pitchFamily="2" charset="2"/>
              <a:buChar char="§"/>
            </a:pPr>
            <a:r>
              <a:rPr lang="en-US" sz="1800" dirty="0">
                <a:latin typeface="Libre Franklin" pitchFamily="2" charset="77"/>
              </a:rPr>
              <a:t>Removes unnecessary whitespace with TRIM</a:t>
            </a:r>
          </a:p>
        </p:txBody>
      </p:sp>
      <p:sp>
        <p:nvSpPr>
          <p:cNvPr id="8" name="TextBox 7">
            <a:extLst>
              <a:ext uri="{FF2B5EF4-FFF2-40B4-BE49-F238E27FC236}">
                <a16:creationId xmlns:a16="http://schemas.microsoft.com/office/drawing/2014/main" id="{CC060C79-38D4-C1A6-5C99-7796FC9E758E}"/>
              </a:ext>
            </a:extLst>
          </p:cNvPr>
          <p:cNvSpPr txBox="1"/>
          <p:nvPr/>
        </p:nvSpPr>
        <p:spPr>
          <a:xfrm>
            <a:off x="2585545" y="515007"/>
            <a:ext cx="5780689" cy="369332"/>
          </a:xfrm>
          <a:prstGeom prst="rect">
            <a:avLst/>
          </a:prstGeom>
          <a:noFill/>
        </p:spPr>
        <p:txBody>
          <a:bodyPr wrap="square" rtlCol="0">
            <a:spAutoFit/>
          </a:bodyPr>
          <a:lstStyle/>
          <a:p>
            <a:pPr marL="285750" indent="-285750">
              <a:buFont typeface="Wingdings" pitchFamily="2" charset="2"/>
              <a:buChar char="§"/>
            </a:pPr>
            <a:r>
              <a:rPr lang="en-US" sz="1800" i="1" dirty="0">
                <a:latin typeface="Libre Franklin" pitchFamily="2" charset="77"/>
              </a:rPr>
              <a:t>Challenge 2: Parsing Credits and Hours</a:t>
            </a:r>
          </a:p>
        </p:txBody>
      </p:sp>
    </p:spTree>
    <p:extLst>
      <p:ext uri="{BB962C8B-B14F-4D97-AF65-F5344CB8AC3E}">
        <p14:creationId xmlns:p14="http://schemas.microsoft.com/office/powerpoint/2010/main" val="648493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414BA-B9FF-5307-3A32-2B4C6D50F662}"/>
              </a:ext>
            </a:extLst>
          </p:cNvPr>
          <p:cNvSpPr>
            <a:spLocks noGrp="1"/>
          </p:cNvSpPr>
          <p:nvPr>
            <p:ph type="title"/>
          </p:nvPr>
        </p:nvSpPr>
        <p:spPr/>
        <p:txBody>
          <a:bodyPr/>
          <a:lstStyle/>
          <a:p>
            <a:r>
              <a:rPr lang="en-US" dirty="0"/>
              <a:t>Name Formatting</a:t>
            </a:r>
          </a:p>
        </p:txBody>
      </p:sp>
      <p:sp>
        <p:nvSpPr>
          <p:cNvPr id="3" name="Text Placeholder 2">
            <a:extLst>
              <a:ext uri="{FF2B5EF4-FFF2-40B4-BE49-F238E27FC236}">
                <a16:creationId xmlns:a16="http://schemas.microsoft.com/office/drawing/2014/main" id="{BE9733D2-4BF4-EFD9-BA03-52EE9989840A}"/>
              </a:ext>
            </a:extLst>
          </p:cNvPr>
          <p:cNvSpPr>
            <a:spLocks noGrp="1"/>
          </p:cNvSpPr>
          <p:nvPr>
            <p:ph type="body" idx="1"/>
          </p:nvPr>
        </p:nvSpPr>
        <p:spPr>
          <a:xfrm>
            <a:off x="1371600" y="1482811"/>
            <a:ext cx="6549081" cy="5152767"/>
          </a:xfrm>
        </p:spPr>
        <p:txBody>
          <a:bodyPr>
            <a:normAutofit fontScale="85000" lnSpcReduction="20000"/>
          </a:bodyPr>
          <a:lstStyle/>
          <a:p>
            <a:pPr marL="114300" indent="0">
              <a:buNone/>
            </a:pPr>
            <a:r>
              <a:rPr lang="en-US" dirty="0"/>
              <a:t>Original data: "Smith, John"</a:t>
            </a:r>
          </a:p>
          <a:p>
            <a:pPr marL="114300" indent="0">
              <a:buNone/>
            </a:pPr>
            <a:r>
              <a:rPr lang="en-US" dirty="0"/>
              <a:t>INSERT INTO [Department].[Instructor]</a:t>
            </a:r>
          </a:p>
          <a:p>
            <a:pPr marL="114300" indent="0">
              <a:buNone/>
            </a:pPr>
            <a:r>
              <a:rPr lang="en-US" dirty="0"/>
              <a:t>(</a:t>
            </a:r>
          </a:p>
          <a:p>
            <a:pPr marL="114300" indent="0">
              <a:buNone/>
            </a:pPr>
            <a:r>
              <a:rPr lang="en-US" dirty="0"/>
              <a:t>    </a:t>
            </a:r>
            <a:r>
              <a:rPr lang="en-US" dirty="0" err="1"/>
              <a:t>LastName</a:t>
            </a:r>
            <a:r>
              <a:rPr lang="en-US" dirty="0"/>
              <a:t>,</a:t>
            </a:r>
          </a:p>
          <a:p>
            <a:pPr marL="114300" indent="0">
              <a:buNone/>
            </a:pPr>
            <a:r>
              <a:rPr lang="en-US" dirty="0"/>
              <a:t>    FirstName</a:t>
            </a:r>
          </a:p>
          <a:p>
            <a:pPr marL="114300" indent="0">
              <a:buNone/>
            </a:pPr>
            <a:r>
              <a:rPr lang="en-US" dirty="0"/>
              <a:t>)</a:t>
            </a:r>
          </a:p>
          <a:p>
            <a:pPr marL="114300" indent="0">
              <a:buNone/>
            </a:pPr>
            <a:r>
              <a:rPr lang="en-US" dirty="0"/>
              <a:t>SELECT DISTINCT</a:t>
            </a:r>
          </a:p>
          <a:p>
            <a:pPr marL="114300" indent="0">
              <a:buNone/>
            </a:pPr>
            <a:r>
              <a:rPr lang="en-US" dirty="0"/>
              <a:t>    SUBSTRING([Instructor], 1, CHARINDEX(',', [Instructor]) - 1) AS </a:t>
            </a:r>
            <a:r>
              <a:rPr lang="en-US" dirty="0" err="1"/>
              <a:t>LastName</a:t>
            </a:r>
            <a:r>
              <a:rPr lang="en-US" dirty="0"/>
              <a:t>,</a:t>
            </a:r>
          </a:p>
          <a:p>
            <a:pPr marL="114300" indent="0">
              <a:buNone/>
            </a:pPr>
            <a:r>
              <a:rPr lang="en-US" dirty="0"/>
              <a:t>    LTRIM(SUBSTRING([Instructor], </a:t>
            </a:r>
          </a:p>
          <a:p>
            <a:pPr marL="114300" indent="0">
              <a:buNone/>
            </a:pPr>
            <a:r>
              <a:rPr lang="en-US" dirty="0"/>
              <a:t>        CHARINDEX(',', [Instructor]) + 1, </a:t>
            </a:r>
          </a:p>
          <a:p>
            <a:pPr marL="114300" indent="0">
              <a:buNone/>
            </a:pPr>
            <a:r>
              <a:rPr lang="en-US" dirty="0"/>
              <a:t>        LEN([Instructor]) - CHARINDEX(',', [Instructor]))</a:t>
            </a:r>
          </a:p>
          <a:p>
            <a:pPr marL="114300" indent="0">
              <a:buNone/>
            </a:pPr>
            <a:r>
              <a:rPr lang="en-US" dirty="0"/>
              <a:t>    ) AS FirstName</a:t>
            </a:r>
          </a:p>
          <a:p>
            <a:pPr marL="114300" indent="0">
              <a:buNone/>
            </a:pPr>
            <a:r>
              <a:rPr lang="en-US" dirty="0"/>
              <a:t>FROM [</a:t>
            </a:r>
            <a:r>
              <a:rPr lang="en-US" dirty="0" err="1"/>
              <a:t>Uploadfile</a:t>
            </a:r>
            <a:r>
              <a:rPr lang="en-US" dirty="0"/>
              <a:t>].[</a:t>
            </a:r>
            <a:r>
              <a:rPr lang="en-US" dirty="0" err="1"/>
              <a:t>CurrentSemesterCourseOfferings</a:t>
            </a:r>
            <a:r>
              <a:rPr lang="en-US" dirty="0"/>
              <a:t>]</a:t>
            </a:r>
          </a:p>
          <a:p>
            <a:pPr marL="114300" indent="0">
              <a:buNone/>
            </a:pPr>
            <a:r>
              <a:rPr lang="en-US" dirty="0"/>
              <a:t>WHERE [Instructor] IS NOT NULL</a:t>
            </a:r>
          </a:p>
          <a:p>
            <a:pPr marL="114300" indent="0">
              <a:buNone/>
            </a:pPr>
            <a:r>
              <a:rPr lang="en-US" dirty="0"/>
              <a:t>      AND CHARINDEX(',', [Instructor]) &gt; 0;</a:t>
            </a:r>
          </a:p>
        </p:txBody>
      </p:sp>
      <p:sp>
        <p:nvSpPr>
          <p:cNvPr id="4" name="Text Placeholder 2">
            <a:extLst>
              <a:ext uri="{FF2B5EF4-FFF2-40B4-BE49-F238E27FC236}">
                <a16:creationId xmlns:a16="http://schemas.microsoft.com/office/drawing/2014/main" id="{7C2C6F17-62A0-CB9B-10AA-B713AF11F12F}"/>
              </a:ext>
            </a:extLst>
          </p:cNvPr>
          <p:cNvSpPr txBox="1">
            <a:spLocks/>
          </p:cNvSpPr>
          <p:nvPr/>
        </p:nvSpPr>
        <p:spPr>
          <a:xfrm>
            <a:off x="8068962" y="2619632"/>
            <a:ext cx="3958281" cy="38182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4000"/>
              </a:lnSpc>
              <a:spcBef>
                <a:spcPts val="1000"/>
              </a:spcBef>
              <a:spcAft>
                <a:spcPts val="0"/>
              </a:spcAft>
              <a:buClr>
                <a:schemeClr val="dk2"/>
              </a:buClr>
              <a:buSzPts val="1800"/>
              <a:buFont typeface="Libre Franklin"/>
              <a:buChar char="■"/>
              <a:defRPr sz="2000" b="0" i="0" u="none" strike="noStrike" cap="none">
                <a:solidFill>
                  <a:schemeClr val="dk2"/>
                </a:solidFill>
                <a:latin typeface="Libre Franklin"/>
                <a:ea typeface="Libre Franklin"/>
                <a:cs typeface="Libre Franklin"/>
                <a:sym typeface="Libre Franklin"/>
              </a:defRPr>
            </a:lvl1pPr>
            <a:lvl2pPr marL="914400" marR="0" lvl="1" indent="-342900" algn="l" rtl="0">
              <a:lnSpc>
                <a:spcPct val="94000"/>
              </a:lnSpc>
              <a:spcBef>
                <a:spcPts val="500"/>
              </a:spcBef>
              <a:spcAft>
                <a:spcPts val="0"/>
              </a:spcAft>
              <a:buClr>
                <a:schemeClr val="dk2"/>
              </a:buClr>
              <a:buSzPts val="1800"/>
              <a:buFont typeface="Libre Franklin"/>
              <a:buChar char="–"/>
              <a:defRPr sz="2000" b="0" i="1" u="none" strike="noStrike" cap="none">
                <a:solidFill>
                  <a:schemeClr val="dk2"/>
                </a:solidFill>
                <a:latin typeface="Libre Franklin"/>
                <a:ea typeface="Libre Franklin"/>
                <a:cs typeface="Libre Franklin"/>
                <a:sym typeface="Libre Franklin"/>
              </a:defRPr>
            </a:lvl2pPr>
            <a:lvl3pPr marL="1371600" marR="0" lvl="2" indent="-342900" algn="l" rtl="0">
              <a:lnSpc>
                <a:spcPct val="94000"/>
              </a:lnSpc>
              <a:spcBef>
                <a:spcPts val="500"/>
              </a:spcBef>
              <a:spcAft>
                <a:spcPts val="0"/>
              </a:spcAft>
              <a:buClr>
                <a:schemeClr val="dk2"/>
              </a:buClr>
              <a:buSzPts val="1800"/>
              <a:buFont typeface="Libre Franklin"/>
              <a:buChar char="■"/>
              <a:defRPr sz="1800" b="0" i="0" u="none" strike="noStrike" cap="none">
                <a:solidFill>
                  <a:schemeClr val="dk2"/>
                </a:solidFill>
                <a:latin typeface="Libre Franklin"/>
                <a:ea typeface="Libre Franklin"/>
                <a:cs typeface="Libre Franklin"/>
                <a:sym typeface="Libre Franklin"/>
              </a:defRPr>
            </a:lvl3pPr>
            <a:lvl4pPr marL="1828800" marR="0" lvl="3" indent="-342900" algn="l" rtl="0">
              <a:lnSpc>
                <a:spcPct val="94000"/>
              </a:lnSpc>
              <a:spcBef>
                <a:spcPts val="500"/>
              </a:spcBef>
              <a:spcAft>
                <a:spcPts val="0"/>
              </a:spcAft>
              <a:buClr>
                <a:schemeClr val="dk2"/>
              </a:buClr>
              <a:buSzPts val="1800"/>
              <a:buFont typeface="Libre Franklin"/>
              <a:buChar char="–"/>
              <a:defRPr sz="1800" b="0" i="1" u="none" strike="noStrike" cap="none">
                <a:solidFill>
                  <a:schemeClr val="dk2"/>
                </a:solidFill>
                <a:latin typeface="Libre Franklin"/>
                <a:ea typeface="Libre Franklin"/>
                <a:cs typeface="Libre Franklin"/>
                <a:sym typeface="Libre Franklin"/>
              </a:defRPr>
            </a:lvl4pPr>
            <a:lvl5pPr marL="2286000" marR="0" lvl="4" indent="-342900" algn="l" rtl="0">
              <a:lnSpc>
                <a:spcPct val="94000"/>
              </a:lnSpc>
              <a:spcBef>
                <a:spcPts val="500"/>
              </a:spcBef>
              <a:spcAft>
                <a:spcPts val="0"/>
              </a:spcAft>
              <a:buClr>
                <a:schemeClr val="dk2"/>
              </a:buClr>
              <a:buSzPts val="1800"/>
              <a:buFont typeface="Libre Franklin"/>
              <a:buChar char="■"/>
              <a:defRPr sz="1600" b="0" i="0" u="none" strike="noStrike" cap="none">
                <a:solidFill>
                  <a:schemeClr val="dk2"/>
                </a:solidFill>
                <a:latin typeface="Libre Franklin"/>
                <a:ea typeface="Libre Franklin"/>
                <a:cs typeface="Libre Franklin"/>
                <a:sym typeface="Libre Franklin"/>
              </a:defRPr>
            </a:lvl5pPr>
            <a:lvl6pPr marL="2743200" marR="0" lvl="5" indent="-342900" algn="l" rtl="0">
              <a:lnSpc>
                <a:spcPct val="94000"/>
              </a:lnSpc>
              <a:spcBef>
                <a:spcPts val="500"/>
              </a:spcBef>
              <a:spcAft>
                <a:spcPts val="0"/>
              </a:spcAft>
              <a:buClr>
                <a:schemeClr val="dk2"/>
              </a:buClr>
              <a:buSzPts val="1800"/>
              <a:buFont typeface="Libre Franklin"/>
              <a:buChar char="–"/>
              <a:defRPr sz="1600" b="0" i="1" u="none" strike="noStrike" cap="none">
                <a:solidFill>
                  <a:schemeClr val="dk2"/>
                </a:solidFill>
                <a:latin typeface="Libre Franklin"/>
                <a:ea typeface="Libre Franklin"/>
                <a:cs typeface="Libre Franklin"/>
                <a:sym typeface="Libre Franklin"/>
              </a:defRPr>
            </a:lvl6pPr>
            <a:lvl7pPr marL="3200400" marR="0" lvl="6" indent="-342900" algn="l" rtl="0">
              <a:lnSpc>
                <a:spcPct val="94000"/>
              </a:lnSpc>
              <a:spcBef>
                <a:spcPts val="500"/>
              </a:spcBef>
              <a:spcAft>
                <a:spcPts val="0"/>
              </a:spcAft>
              <a:buClr>
                <a:schemeClr val="dk2"/>
              </a:buClr>
              <a:buSzPts val="1800"/>
              <a:buFont typeface="Libre Franklin"/>
              <a:buChar char="■"/>
              <a:defRPr sz="1400" b="0" i="0" u="none" strike="noStrike" cap="none">
                <a:solidFill>
                  <a:schemeClr val="dk2"/>
                </a:solidFill>
                <a:latin typeface="Libre Franklin"/>
                <a:ea typeface="Libre Franklin"/>
                <a:cs typeface="Libre Franklin"/>
                <a:sym typeface="Libre Franklin"/>
              </a:defRPr>
            </a:lvl7pPr>
            <a:lvl8pPr marL="3657600" marR="0" lvl="7" indent="-342900" algn="l" rtl="0">
              <a:lnSpc>
                <a:spcPct val="94000"/>
              </a:lnSpc>
              <a:spcBef>
                <a:spcPts val="500"/>
              </a:spcBef>
              <a:spcAft>
                <a:spcPts val="0"/>
              </a:spcAft>
              <a:buClr>
                <a:schemeClr val="dk2"/>
              </a:buClr>
              <a:buSzPts val="1800"/>
              <a:buFont typeface="Libre Franklin"/>
              <a:buChar char="–"/>
              <a:defRPr sz="1400" b="0" i="1" u="none" strike="noStrike" cap="none">
                <a:solidFill>
                  <a:schemeClr val="dk2"/>
                </a:solidFill>
                <a:latin typeface="Libre Franklin"/>
                <a:ea typeface="Libre Franklin"/>
                <a:cs typeface="Libre Franklin"/>
                <a:sym typeface="Libre Franklin"/>
              </a:defRPr>
            </a:lvl8pPr>
            <a:lvl9pPr marL="4114800" marR="0" lvl="8" indent="-342900" algn="l" rtl="0">
              <a:lnSpc>
                <a:spcPct val="94000"/>
              </a:lnSpc>
              <a:spcBef>
                <a:spcPts val="500"/>
              </a:spcBef>
              <a:spcAft>
                <a:spcPts val="200"/>
              </a:spcAft>
              <a:buClr>
                <a:schemeClr val="dk2"/>
              </a:buClr>
              <a:buSzPts val="1800"/>
              <a:buFont typeface="Libre Franklin"/>
              <a:buChar char="■"/>
              <a:defRPr sz="1400" b="0" i="0" u="none" strike="noStrike" cap="none">
                <a:solidFill>
                  <a:schemeClr val="dk2"/>
                </a:solidFill>
                <a:latin typeface="Libre Franklin"/>
                <a:ea typeface="Libre Franklin"/>
                <a:cs typeface="Libre Franklin"/>
                <a:sym typeface="Libre Franklin"/>
              </a:defRPr>
            </a:lvl9pPr>
          </a:lstStyle>
          <a:p>
            <a:pPr marL="114300" indent="0">
              <a:buFont typeface="Libre Franklin"/>
              <a:buNone/>
            </a:pPr>
            <a:r>
              <a:rPr lang="en-US" dirty="0"/>
              <a:t>This code:</a:t>
            </a:r>
          </a:p>
          <a:p>
            <a:pPr>
              <a:buFont typeface="Wingdings" pitchFamily="2" charset="2"/>
              <a:buChar char="§"/>
            </a:pPr>
            <a:r>
              <a:rPr lang="en-US" dirty="0"/>
              <a:t>Handles NULL values</a:t>
            </a:r>
          </a:p>
          <a:p>
            <a:pPr>
              <a:buFont typeface="Wingdings" pitchFamily="2" charset="2"/>
              <a:buChar char="§"/>
            </a:pPr>
            <a:r>
              <a:rPr lang="en-US" dirty="0"/>
              <a:t>Validates comma presence</a:t>
            </a:r>
          </a:p>
          <a:p>
            <a:pPr>
              <a:buFont typeface="Wingdings" pitchFamily="2" charset="2"/>
              <a:buChar char="§"/>
            </a:pPr>
            <a:r>
              <a:rPr lang="en-US" dirty="0"/>
              <a:t>Removes leading/trailing spaces from FirstName</a:t>
            </a:r>
          </a:p>
          <a:p>
            <a:pPr>
              <a:buFont typeface="Wingdings" pitchFamily="2" charset="2"/>
              <a:buChar char="§"/>
            </a:pPr>
            <a:r>
              <a:rPr lang="en-US" dirty="0"/>
              <a:t>Preserves special characters in names</a:t>
            </a:r>
          </a:p>
        </p:txBody>
      </p:sp>
    </p:spTree>
    <p:extLst>
      <p:ext uri="{BB962C8B-B14F-4D97-AF65-F5344CB8AC3E}">
        <p14:creationId xmlns:p14="http://schemas.microsoft.com/office/powerpoint/2010/main" val="3832648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txBox="1">
            <a:spLocks noGrp="1"/>
          </p:cNvSpPr>
          <p:nvPr>
            <p:ph type="ctrTitle"/>
          </p:nvPr>
        </p:nvSpPr>
        <p:spPr>
          <a:xfrm>
            <a:off x="1915128" y="1788454"/>
            <a:ext cx="8361229" cy="2098226"/>
          </a:xfrm>
          <a:prstGeom prst="rect">
            <a:avLst/>
          </a:prstGeom>
          <a:noFill/>
          <a:ln>
            <a:noFill/>
          </a:ln>
        </p:spPr>
        <p:txBody>
          <a:bodyPr spcFirstLastPara="1" wrap="square" lIns="91425" tIns="45700" rIns="91425" bIns="45700" anchor="b" anchorCtr="0">
            <a:noAutofit/>
          </a:bodyPr>
          <a:lstStyle/>
          <a:p>
            <a:pPr marL="0" lvl="0" indent="0" algn="ctr" rtl="0">
              <a:lnSpc>
                <a:spcPct val="89000"/>
              </a:lnSpc>
              <a:spcBef>
                <a:spcPts val="0"/>
              </a:spcBef>
              <a:spcAft>
                <a:spcPts val="0"/>
              </a:spcAft>
              <a:buClr>
                <a:schemeClr val="dk2"/>
              </a:buClr>
              <a:buSzPts val="7200"/>
              <a:buFont typeface="Libre Franklin"/>
              <a:buNone/>
            </a:pPr>
            <a:r>
              <a:rPr lang="en-US"/>
              <a:t>SARMAD ALI QUERIES</a:t>
            </a:r>
            <a:endParaRPr/>
          </a:p>
        </p:txBody>
      </p:sp>
      <p:sp>
        <p:nvSpPr>
          <p:cNvPr id="94" name="Google Shape;94;p1"/>
          <p:cNvSpPr txBox="1">
            <a:spLocks noGrp="1"/>
          </p:cNvSpPr>
          <p:nvPr>
            <p:ph type="subTitle" idx="1"/>
          </p:nvPr>
        </p:nvSpPr>
        <p:spPr>
          <a:xfrm>
            <a:off x="2679906" y="3956279"/>
            <a:ext cx="6831673" cy="1086237"/>
          </a:xfrm>
          <a:prstGeom prst="rect">
            <a:avLst/>
          </a:prstGeom>
          <a:noFill/>
          <a:ln>
            <a:noFill/>
          </a:ln>
        </p:spPr>
        <p:txBody>
          <a:bodyPr spcFirstLastPara="1" wrap="square" lIns="91425" tIns="45700" rIns="91425" bIns="45700" anchor="t" anchorCtr="0">
            <a:normAutofit/>
          </a:bodyPr>
          <a:lstStyle/>
          <a:p>
            <a:pPr marL="0" lvl="0" indent="0" algn="ctr" rtl="0">
              <a:lnSpc>
                <a:spcPct val="112000"/>
              </a:lnSpc>
              <a:spcBef>
                <a:spcPts val="0"/>
              </a:spcBef>
              <a:spcAft>
                <a:spcPts val="0"/>
              </a:spcAft>
              <a:buClr>
                <a:schemeClr val="dk2"/>
              </a:buClr>
              <a:buSzPts val="2300"/>
              <a:buNone/>
            </a:pPr>
            <a:r>
              <a:rPr lang="en-US"/>
              <a:t>Group 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735722" y="443567"/>
            <a:ext cx="11227283" cy="597086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000000"/>
              </a:buClr>
              <a:buSzPts val="2000"/>
              <a:buFont typeface="Libre Franklin"/>
              <a:buAutoNum type="arabicPeriod"/>
            </a:pPr>
            <a:r>
              <a:rPr lang="en-US" sz="2000" b="1" i="1" u="none" strike="noStrike" cap="none">
                <a:solidFill>
                  <a:srgbClr val="000000"/>
                </a:solidFill>
                <a:latin typeface="Libre Franklin"/>
                <a:ea typeface="Libre Franklin"/>
                <a:cs typeface="Libre Franklin"/>
                <a:sym typeface="Libre Franklin"/>
              </a:rPr>
              <a:t>Instructor Department Affiliation Analysis</a:t>
            </a:r>
            <a:endParaRPr/>
          </a:p>
          <a:p>
            <a:pPr marL="457200" marR="0" lvl="1" indent="-114300" algn="l" rtl="0">
              <a:spcBef>
                <a:spcPts val="0"/>
              </a:spcBef>
              <a:spcAft>
                <a:spcPts val="0"/>
              </a:spcAft>
              <a:buClr>
                <a:srgbClr val="000000"/>
              </a:buClr>
              <a:buSzPts val="1800"/>
              <a:buFont typeface="Arial"/>
              <a:buChar char="•"/>
            </a:pPr>
            <a:r>
              <a:rPr lang="en-US" sz="1800" b="1" i="0" u="none" strike="noStrike" cap="none">
                <a:solidFill>
                  <a:srgbClr val="000000"/>
                </a:solidFill>
                <a:latin typeface="Libre Franklin"/>
                <a:ea typeface="Libre Franklin"/>
                <a:cs typeface="Libre Franklin"/>
                <a:sym typeface="Libre Franklin"/>
              </a:rPr>
              <a:t>Purpose</a:t>
            </a:r>
            <a:r>
              <a:rPr lang="en-US" sz="1800" b="0" i="0" u="none" strike="noStrike" cap="none">
                <a:solidFill>
                  <a:srgbClr val="000000"/>
                </a:solidFill>
                <a:latin typeface="Libre Franklin"/>
                <a:ea typeface="Libre Franklin"/>
                <a:cs typeface="Libre Franklin"/>
                <a:sym typeface="Libre Franklin"/>
              </a:rPr>
              <a:t>: To identify instructors teaching in multiple departments and rank them by the number of departments they are associated with.</a:t>
            </a:r>
            <a:endParaRPr/>
          </a:p>
          <a:p>
            <a:pPr marL="457200" marR="0" lvl="1" indent="-114300" algn="l" rtl="0">
              <a:spcBef>
                <a:spcPts val="0"/>
              </a:spcBef>
              <a:spcAft>
                <a:spcPts val="0"/>
              </a:spcAft>
              <a:buClr>
                <a:srgbClr val="000000"/>
              </a:buClr>
              <a:buSzPts val="1800"/>
              <a:buFont typeface="Arial"/>
              <a:buChar char="•"/>
            </a:pPr>
            <a:r>
              <a:rPr lang="en-US" sz="1800" b="1" i="0" u="none" strike="noStrike" cap="none">
                <a:solidFill>
                  <a:srgbClr val="000000"/>
                </a:solidFill>
                <a:latin typeface="Libre Franklin"/>
                <a:ea typeface="Libre Franklin"/>
                <a:cs typeface="Libre Franklin"/>
                <a:sym typeface="Libre Franklin"/>
              </a:rPr>
              <a:t>Why It’s Important</a:t>
            </a:r>
            <a:r>
              <a:rPr lang="en-US" sz="1800" b="0" i="0" u="none" strike="noStrike" cap="none">
                <a:solidFill>
                  <a:srgbClr val="000000"/>
                </a:solidFill>
                <a:latin typeface="Libre Franklin"/>
                <a:ea typeface="Libre Franklin"/>
                <a:cs typeface="Libre Franklin"/>
                <a:sym typeface="Libre Franklin"/>
              </a:rPr>
              <a:t>:</a:t>
            </a:r>
            <a:endParaRPr/>
          </a:p>
          <a:p>
            <a:pPr marL="1200150" marR="0" lvl="2" indent="-285750" algn="l" rtl="0">
              <a:spcBef>
                <a:spcPts val="0"/>
              </a:spcBef>
              <a:spcAft>
                <a:spcPts val="0"/>
              </a:spcAft>
              <a:buClr>
                <a:srgbClr val="000000"/>
              </a:buClr>
              <a:buSzPts val="1800"/>
              <a:buFont typeface="Arial"/>
              <a:buChar char="•"/>
            </a:pPr>
            <a:r>
              <a:rPr lang="en-US" sz="1800" b="0" i="0" u="none" strike="noStrike" cap="none">
                <a:solidFill>
                  <a:srgbClr val="000000"/>
                </a:solidFill>
                <a:latin typeface="Libre Franklin"/>
                <a:ea typeface="Libre Franklin"/>
                <a:cs typeface="Libre Franklin"/>
                <a:sym typeface="Libre Franklin"/>
              </a:rPr>
              <a:t>Highlights cross-departmental teaching, revealing instructors playing pivotal roles across disciplines.</a:t>
            </a:r>
            <a:endParaRPr/>
          </a:p>
          <a:p>
            <a:pPr marL="1200150" marR="0" lvl="2" indent="-285750" algn="l" rtl="0">
              <a:spcBef>
                <a:spcPts val="0"/>
              </a:spcBef>
              <a:spcAft>
                <a:spcPts val="0"/>
              </a:spcAft>
              <a:buClr>
                <a:srgbClr val="000000"/>
              </a:buClr>
              <a:buSzPts val="1800"/>
              <a:buFont typeface="Arial"/>
              <a:buChar char="•"/>
            </a:pPr>
            <a:r>
              <a:rPr lang="en-US" sz="1800" b="0" i="0" u="none" strike="noStrike" cap="none">
                <a:solidFill>
                  <a:srgbClr val="000000"/>
                </a:solidFill>
                <a:latin typeface="Libre Franklin"/>
                <a:ea typeface="Libre Franklin"/>
                <a:cs typeface="Libre Franklin"/>
                <a:sym typeface="Libre Franklin"/>
              </a:rPr>
              <a:t>Helps in identifying resource sharing and departmental collaboration opportunities.</a:t>
            </a:r>
            <a:endParaRPr/>
          </a:p>
          <a:p>
            <a:pPr marL="1200150" marR="0" lvl="2" indent="-171450" algn="l" rtl="0">
              <a:spcBef>
                <a:spcPts val="0"/>
              </a:spcBef>
              <a:spcAft>
                <a:spcPts val="0"/>
              </a:spcAft>
              <a:buClr>
                <a:schemeClr val="dk1"/>
              </a:buClr>
              <a:buSzPts val="1800"/>
              <a:buFont typeface="Arial"/>
              <a:buNone/>
            </a:pPr>
            <a:endParaRPr sz="1800" b="0" i="0" u="none" strike="noStrike" cap="none">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1800" b="1" i="0" u="none" strike="noStrike" cap="none">
                <a:solidFill>
                  <a:srgbClr val="000000"/>
                </a:solidFill>
                <a:latin typeface="Libre Franklin"/>
                <a:ea typeface="Libre Franklin"/>
                <a:cs typeface="Libre Franklin"/>
                <a:sym typeface="Libre Franklin"/>
              </a:rPr>
              <a:t>2. </a:t>
            </a:r>
            <a:r>
              <a:rPr lang="en-US" sz="2000" b="1" i="1" u="none" strike="noStrike" cap="none">
                <a:solidFill>
                  <a:srgbClr val="000000"/>
                </a:solidFill>
                <a:latin typeface="Libre Franklin"/>
                <a:ea typeface="Libre Franklin"/>
                <a:cs typeface="Libre Franklin"/>
                <a:sym typeface="Libre Franklin"/>
              </a:rPr>
              <a:t>Instructor Workload Analysis</a:t>
            </a:r>
            <a:endParaRPr/>
          </a:p>
          <a:p>
            <a:pPr marL="457200" marR="0" lvl="1" indent="-114300" algn="l" rtl="0">
              <a:spcBef>
                <a:spcPts val="0"/>
              </a:spcBef>
              <a:spcAft>
                <a:spcPts val="0"/>
              </a:spcAft>
              <a:buClr>
                <a:srgbClr val="000000"/>
              </a:buClr>
              <a:buSzPts val="1800"/>
              <a:buFont typeface="Arial"/>
              <a:buChar char="•"/>
            </a:pPr>
            <a:r>
              <a:rPr lang="en-US" sz="1800" b="1" i="0" u="none" strike="noStrike" cap="none">
                <a:solidFill>
                  <a:srgbClr val="000000"/>
                </a:solidFill>
                <a:latin typeface="Libre Franklin"/>
                <a:ea typeface="Libre Franklin"/>
                <a:cs typeface="Libre Franklin"/>
                <a:sym typeface="Libre Franklin"/>
              </a:rPr>
              <a:t>Purpose</a:t>
            </a:r>
            <a:r>
              <a:rPr lang="en-US" sz="1800" b="0" i="0" u="none" strike="noStrike" cap="none">
                <a:solidFill>
                  <a:srgbClr val="000000"/>
                </a:solidFill>
                <a:latin typeface="Libre Franklin"/>
                <a:ea typeface="Libre Franklin"/>
                <a:cs typeface="Libre Franklin"/>
                <a:sym typeface="Libre Franklin"/>
              </a:rPr>
              <a:t>: To analyze the workload of instructors based on the number of classes taught, departmental affiliations, total teaching hours, and average class hours.</a:t>
            </a:r>
            <a:endParaRPr/>
          </a:p>
          <a:p>
            <a:pPr marL="457200" marR="0" lvl="1" indent="-114300" algn="l" rtl="0">
              <a:spcBef>
                <a:spcPts val="0"/>
              </a:spcBef>
              <a:spcAft>
                <a:spcPts val="0"/>
              </a:spcAft>
              <a:buClr>
                <a:srgbClr val="000000"/>
              </a:buClr>
              <a:buSzPts val="1800"/>
              <a:buFont typeface="Arial"/>
              <a:buChar char="•"/>
            </a:pPr>
            <a:r>
              <a:rPr lang="en-US" sz="1800" b="1" i="0" u="none" strike="noStrike" cap="none">
                <a:solidFill>
                  <a:srgbClr val="000000"/>
                </a:solidFill>
                <a:latin typeface="Libre Franklin"/>
                <a:ea typeface="Libre Franklin"/>
                <a:cs typeface="Libre Franklin"/>
                <a:sym typeface="Libre Franklin"/>
              </a:rPr>
              <a:t>Why It’s Important</a:t>
            </a:r>
            <a:r>
              <a:rPr lang="en-US" sz="1800" b="0" i="0" u="none" strike="noStrike" cap="none">
                <a:solidFill>
                  <a:srgbClr val="000000"/>
                </a:solidFill>
                <a:latin typeface="Libre Franklin"/>
                <a:ea typeface="Libre Franklin"/>
                <a:cs typeface="Libre Franklin"/>
                <a:sym typeface="Libre Franklin"/>
              </a:rPr>
              <a:t>:</a:t>
            </a:r>
            <a:endParaRPr/>
          </a:p>
          <a:p>
            <a:pPr marL="1200150" marR="0" lvl="2" indent="-285750" algn="l" rtl="0">
              <a:spcBef>
                <a:spcPts val="0"/>
              </a:spcBef>
              <a:spcAft>
                <a:spcPts val="0"/>
              </a:spcAft>
              <a:buClr>
                <a:srgbClr val="000000"/>
              </a:buClr>
              <a:buSzPts val="1800"/>
              <a:buFont typeface="Arial"/>
              <a:buChar char="•"/>
            </a:pPr>
            <a:r>
              <a:rPr lang="en-US" sz="1800" b="0" i="0" u="none" strike="noStrike" cap="none">
                <a:solidFill>
                  <a:srgbClr val="000000"/>
                </a:solidFill>
                <a:latin typeface="Libre Franklin"/>
                <a:ea typeface="Libre Franklin"/>
                <a:cs typeface="Libre Franklin"/>
                <a:sym typeface="Libre Franklin"/>
              </a:rPr>
              <a:t>Provides insights into workload balance, identifying overburdened or underutilized instructors.</a:t>
            </a:r>
            <a:endParaRPr/>
          </a:p>
          <a:p>
            <a:pPr marL="1200150" marR="0" lvl="2" indent="-285750" algn="l" rtl="0">
              <a:spcBef>
                <a:spcPts val="0"/>
              </a:spcBef>
              <a:spcAft>
                <a:spcPts val="0"/>
              </a:spcAft>
              <a:buClr>
                <a:srgbClr val="000000"/>
              </a:buClr>
              <a:buSzPts val="1800"/>
              <a:buFont typeface="Arial"/>
              <a:buChar char="•"/>
            </a:pPr>
            <a:r>
              <a:rPr lang="en-US" sz="1800" b="0" i="0" u="none" strike="noStrike" cap="none">
                <a:solidFill>
                  <a:srgbClr val="000000"/>
                </a:solidFill>
                <a:latin typeface="Libre Franklin"/>
                <a:ea typeface="Libre Franklin"/>
                <a:cs typeface="Libre Franklin"/>
                <a:sym typeface="Libre Franklin"/>
              </a:rPr>
              <a:t>Supports academic planning and equitable distribution of teaching assignments.</a:t>
            </a:r>
            <a:endParaRPr/>
          </a:p>
          <a:p>
            <a:pPr marL="1200150" marR="0" lvl="2" indent="-171450" algn="l" rtl="0">
              <a:spcBef>
                <a:spcPts val="0"/>
              </a:spcBef>
              <a:spcAft>
                <a:spcPts val="0"/>
              </a:spcAft>
              <a:buClr>
                <a:schemeClr val="dk1"/>
              </a:buClr>
              <a:buSzPts val="1800"/>
              <a:buFont typeface="Arial"/>
              <a:buNone/>
            </a:pPr>
            <a:endParaRPr sz="1800" b="0" i="0" u="none" strike="noStrike" cap="none">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1800" b="1" i="0" u="none" strike="noStrike" cap="none">
                <a:solidFill>
                  <a:srgbClr val="000000"/>
                </a:solidFill>
                <a:latin typeface="Libre Franklin"/>
                <a:ea typeface="Libre Franklin"/>
                <a:cs typeface="Libre Franklin"/>
                <a:sym typeface="Libre Franklin"/>
              </a:rPr>
              <a:t>3. </a:t>
            </a:r>
            <a:r>
              <a:rPr lang="en-US" sz="1800" b="1" i="1" u="none" strike="noStrike" cap="none">
                <a:solidFill>
                  <a:srgbClr val="000000"/>
                </a:solidFill>
                <a:latin typeface="Libre Franklin"/>
                <a:ea typeface="Libre Franklin"/>
                <a:cs typeface="Libre Franklin"/>
                <a:sym typeface="Libre Franklin"/>
              </a:rPr>
              <a:t>Class Enrollment and Instructor Analysis</a:t>
            </a:r>
            <a:endParaRPr/>
          </a:p>
          <a:p>
            <a:pPr marL="457200" marR="0" lvl="1" indent="-114300" algn="l" rtl="0">
              <a:spcBef>
                <a:spcPts val="0"/>
              </a:spcBef>
              <a:spcAft>
                <a:spcPts val="0"/>
              </a:spcAft>
              <a:buClr>
                <a:srgbClr val="000000"/>
              </a:buClr>
              <a:buSzPts val="1800"/>
              <a:buFont typeface="Arial"/>
              <a:buChar char="•"/>
            </a:pPr>
            <a:r>
              <a:rPr lang="en-US" sz="1800" b="1" i="0" u="none" strike="noStrike" cap="none">
                <a:solidFill>
                  <a:srgbClr val="000000"/>
                </a:solidFill>
                <a:latin typeface="Libre Franklin"/>
                <a:ea typeface="Libre Franklin"/>
                <a:cs typeface="Libre Franklin"/>
                <a:sym typeface="Libre Franklin"/>
              </a:rPr>
              <a:t>Purpose</a:t>
            </a:r>
            <a:r>
              <a:rPr lang="en-US" sz="1800" b="0" i="0" u="none" strike="noStrike" cap="none">
                <a:solidFill>
                  <a:srgbClr val="000000"/>
                </a:solidFill>
                <a:latin typeface="Libre Franklin"/>
                <a:ea typeface="Libre Franklin"/>
                <a:cs typeface="Libre Franklin"/>
                <a:sym typeface="Libre Franklin"/>
              </a:rPr>
              <a:t>: To evaluate class enrollment levels, categorize classes by enrollment status, and determine the number of instructors assigned to each class.</a:t>
            </a:r>
            <a:endParaRPr/>
          </a:p>
          <a:p>
            <a:pPr marL="457200" marR="0" lvl="1" indent="-114300" algn="l" rtl="0">
              <a:spcBef>
                <a:spcPts val="0"/>
              </a:spcBef>
              <a:spcAft>
                <a:spcPts val="0"/>
              </a:spcAft>
              <a:buClr>
                <a:srgbClr val="000000"/>
              </a:buClr>
              <a:buSzPts val="1800"/>
              <a:buFont typeface="Arial"/>
              <a:buChar char="•"/>
            </a:pPr>
            <a:r>
              <a:rPr lang="en-US" sz="1800" b="1" i="0" u="none" strike="noStrike" cap="none">
                <a:solidFill>
                  <a:srgbClr val="000000"/>
                </a:solidFill>
                <a:latin typeface="Libre Franklin"/>
                <a:ea typeface="Libre Franklin"/>
                <a:cs typeface="Libre Franklin"/>
                <a:sym typeface="Libre Franklin"/>
              </a:rPr>
              <a:t>Why It’s Important</a:t>
            </a:r>
            <a:r>
              <a:rPr lang="en-US" sz="1800" b="0" i="0" u="none" strike="noStrike" cap="none">
                <a:solidFill>
                  <a:srgbClr val="000000"/>
                </a:solidFill>
                <a:latin typeface="Libre Franklin"/>
                <a:ea typeface="Libre Franklin"/>
                <a:cs typeface="Libre Franklin"/>
                <a:sym typeface="Libre Franklin"/>
              </a:rPr>
              <a:t>:</a:t>
            </a:r>
            <a:endParaRPr/>
          </a:p>
          <a:p>
            <a:pPr marL="1200150" marR="0" lvl="2" indent="-285750" algn="l" rtl="0">
              <a:spcBef>
                <a:spcPts val="0"/>
              </a:spcBef>
              <a:spcAft>
                <a:spcPts val="0"/>
              </a:spcAft>
              <a:buClr>
                <a:srgbClr val="000000"/>
              </a:buClr>
              <a:buSzPts val="1800"/>
              <a:buFont typeface="Arial"/>
              <a:buChar char="•"/>
            </a:pPr>
            <a:r>
              <a:rPr lang="en-US" sz="1800" b="0" i="0" u="none" strike="noStrike" cap="none">
                <a:solidFill>
                  <a:srgbClr val="000000"/>
                </a:solidFill>
                <a:latin typeface="Libre Franklin"/>
                <a:ea typeface="Libre Franklin"/>
                <a:cs typeface="Libre Franklin"/>
                <a:sym typeface="Libre Franklin"/>
              </a:rPr>
              <a:t>Identifies under-enrolled or over-enrolled classes for resource optimization.</a:t>
            </a:r>
            <a:endParaRPr/>
          </a:p>
          <a:p>
            <a:pPr marL="1200150" marR="0" lvl="2" indent="-285750" algn="l" rtl="0">
              <a:spcBef>
                <a:spcPts val="0"/>
              </a:spcBef>
              <a:spcAft>
                <a:spcPts val="0"/>
              </a:spcAft>
              <a:buClr>
                <a:srgbClr val="000000"/>
              </a:buClr>
              <a:buSzPts val="1800"/>
              <a:buFont typeface="Arial"/>
              <a:buChar char="•"/>
            </a:pPr>
            <a:r>
              <a:rPr lang="en-US" sz="1800" b="0" i="0" u="none" strike="noStrike" cap="none">
                <a:solidFill>
                  <a:srgbClr val="000000"/>
                </a:solidFill>
                <a:latin typeface="Libre Franklin"/>
                <a:ea typeface="Libre Franklin"/>
                <a:cs typeface="Libre Franklin"/>
                <a:sym typeface="Libre Franklin"/>
              </a:rPr>
              <a:t>Highlights classes lacking adequate instructor support, ensuring better scheduling and planning.</a:t>
            </a:r>
            <a:endParaRPr/>
          </a:p>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377FD-1B8F-E9AC-EDC4-E32A4C8EDFF7}"/>
              </a:ext>
            </a:extLst>
          </p:cNvPr>
          <p:cNvSpPr>
            <a:spLocks noGrp="1"/>
          </p:cNvSpPr>
          <p:nvPr>
            <p:ph type="title"/>
          </p:nvPr>
        </p:nvSpPr>
        <p:spPr>
          <a:xfrm>
            <a:off x="1371600" y="685800"/>
            <a:ext cx="10033686" cy="764628"/>
          </a:xfrm>
        </p:spPr>
        <p:txBody>
          <a:bodyPr>
            <a:normAutofit/>
          </a:bodyPr>
          <a:lstStyle/>
          <a:p>
            <a:r>
              <a:rPr lang="en-US" sz="3200" dirty="0"/>
              <a:t> 1. Naming Conventions and Schema Organization </a:t>
            </a:r>
          </a:p>
        </p:txBody>
      </p:sp>
      <p:sp>
        <p:nvSpPr>
          <p:cNvPr id="3" name="Text Placeholder 2">
            <a:extLst>
              <a:ext uri="{FF2B5EF4-FFF2-40B4-BE49-F238E27FC236}">
                <a16:creationId xmlns:a16="http://schemas.microsoft.com/office/drawing/2014/main" id="{8801A031-AC3C-CF74-5720-D82D5131AE32}"/>
              </a:ext>
            </a:extLst>
          </p:cNvPr>
          <p:cNvSpPr>
            <a:spLocks noGrp="1"/>
          </p:cNvSpPr>
          <p:nvPr>
            <p:ph type="body" idx="1"/>
          </p:nvPr>
        </p:nvSpPr>
        <p:spPr>
          <a:xfrm>
            <a:off x="1485367" y="1851987"/>
            <a:ext cx="9806152" cy="1824313"/>
          </a:xfrm>
        </p:spPr>
        <p:txBody>
          <a:bodyPr>
            <a:normAutofit fontScale="92500" lnSpcReduction="10000"/>
          </a:bodyPr>
          <a:lstStyle/>
          <a:p>
            <a:r>
              <a:rPr lang="en-US" sz="2000" dirty="0">
                <a:latin typeface="Libre Franklin" pitchFamily="2" charset="77"/>
              </a:rPr>
              <a:t>The schema design of the </a:t>
            </a:r>
            <a:r>
              <a:rPr lang="en-US" sz="2000" dirty="0" err="1">
                <a:latin typeface="Libre Franklin" pitchFamily="2" charset="77"/>
              </a:rPr>
              <a:t>QueensClassSchedule</a:t>
            </a:r>
            <a:r>
              <a:rPr lang="en-US" sz="2000" dirty="0">
                <a:latin typeface="Libre Franklin" pitchFamily="2" charset="77"/>
              </a:rPr>
              <a:t> database emphasizes modularity and logical separation, organizing related tables to streamline maintenance and scalability. This design philosophy ensures clarity, enforces data integrity through foreign keys, and uses descriptive naming conventions to create a self-documenting structure that supports efficient data management and querying.</a:t>
            </a:r>
          </a:p>
          <a:p>
            <a:endParaRPr lang="en-US" dirty="0"/>
          </a:p>
        </p:txBody>
      </p:sp>
      <p:sp>
        <p:nvSpPr>
          <p:cNvPr id="4" name="TextBox 3">
            <a:extLst>
              <a:ext uri="{FF2B5EF4-FFF2-40B4-BE49-F238E27FC236}">
                <a16:creationId xmlns:a16="http://schemas.microsoft.com/office/drawing/2014/main" id="{044DD119-F6A7-DABA-2600-36A68F87C37A}"/>
              </a:ext>
            </a:extLst>
          </p:cNvPr>
          <p:cNvSpPr txBox="1"/>
          <p:nvPr/>
        </p:nvSpPr>
        <p:spPr>
          <a:xfrm>
            <a:off x="5640860" y="4090216"/>
            <a:ext cx="2718486" cy="1938992"/>
          </a:xfrm>
          <a:prstGeom prst="rect">
            <a:avLst/>
          </a:prstGeom>
          <a:noFill/>
        </p:spPr>
        <p:txBody>
          <a:bodyPr wrap="square" rtlCol="0">
            <a:spAutoFit/>
          </a:bodyPr>
          <a:lstStyle/>
          <a:p>
            <a:r>
              <a:rPr lang="en-US" sz="2000" dirty="0">
                <a:latin typeface="Libre Franklin" pitchFamily="2" charset="77"/>
              </a:rPr>
              <a:t>2. Location Schema</a:t>
            </a:r>
          </a:p>
          <a:p>
            <a:r>
              <a:rPr lang="en-US" sz="2000" dirty="0">
                <a:latin typeface="Libre Franklin" pitchFamily="2" charset="77"/>
              </a:rPr>
              <a:t>CREATE SCHEMA [Location]</a:t>
            </a:r>
          </a:p>
          <a:p>
            <a:r>
              <a:rPr lang="en-US" sz="2000" dirty="0">
                <a:latin typeface="Libre Franklin" pitchFamily="2" charset="77"/>
              </a:rPr>
              <a:t>Contains:</a:t>
            </a:r>
          </a:p>
          <a:p>
            <a:r>
              <a:rPr lang="en-US" sz="2000" dirty="0">
                <a:latin typeface="Libre Franklin" pitchFamily="2" charset="77"/>
              </a:rPr>
              <a:t>-- </a:t>
            </a:r>
            <a:r>
              <a:rPr lang="en-US" sz="2000" dirty="0" err="1">
                <a:latin typeface="Libre Franklin" pitchFamily="2" charset="77"/>
              </a:rPr>
              <a:t>BuildingLocation</a:t>
            </a:r>
            <a:endParaRPr lang="en-US" sz="2000" dirty="0">
              <a:latin typeface="Libre Franklin" pitchFamily="2" charset="77"/>
            </a:endParaRPr>
          </a:p>
          <a:p>
            <a:r>
              <a:rPr lang="en-US" sz="2000" dirty="0">
                <a:latin typeface="Libre Franklin" pitchFamily="2" charset="77"/>
              </a:rPr>
              <a:t>-- </a:t>
            </a:r>
            <a:r>
              <a:rPr lang="en-US" sz="2000" dirty="0" err="1">
                <a:latin typeface="Libre Franklin" pitchFamily="2" charset="77"/>
              </a:rPr>
              <a:t>RoomLocation</a:t>
            </a:r>
            <a:endParaRPr lang="en-US" sz="2000" dirty="0">
              <a:latin typeface="Libre Franklin" pitchFamily="2" charset="77"/>
            </a:endParaRPr>
          </a:p>
        </p:txBody>
      </p:sp>
      <p:sp>
        <p:nvSpPr>
          <p:cNvPr id="5" name="TextBox 4">
            <a:extLst>
              <a:ext uri="{FF2B5EF4-FFF2-40B4-BE49-F238E27FC236}">
                <a16:creationId xmlns:a16="http://schemas.microsoft.com/office/drawing/2014/main" id="{03F814FF-C9BF-3AC3-1DDB-1E34C72BEBB6}"/>
              </a:ext>
            </a:extLst>
          </p:cNvPr>
          <p:cNvSpPr txBox="1"/>
          <p:nvPr/>
        </p:nvSpPr>
        <p:spPr>
          <a:xfrm>
            <a:off x="8670325" y="4084037"/>
            <a:ext cx="3097426" cy="1938992"/>
          </a:xfrm>
          <a:prstGeom prst="rect">
            <a:avLst/>
          </a:prstGeom>
          <a:noFill/>
        </p:spPr>
        <p:txBody>
          <a:bodyPr wrap="square" rtlCol="0">
            <a:spAutoFit/>
          </a:bodyPr>
          <a:lstStyle/>
          <a:p>
            <a:r>
              <a:rPr lang="en-US" sz="2000" dirty="0">
                <a:latin typeface="Libre Franklin" pitchFamily="2" charset="77"/>
              </a:rPr>
              <a:t>3. Department Schema</a:t>
            </a:r>
          </a:p>
          <a:p>
            <a:r>
              <a:rPr lang="en-US" sz="2000" dirty="0">
                <a:latin typeface="Libre Franklin" pitchFamily="2" charset="77"/>
              </a:rPr>
              <a:t>CREATE SCHEMA [Department]</a:t>
            </a:r>
          </a:p>
          <a:p>
            <a:r>
              <a:rPr lang="en-US" sz="2000" dirty="0">
                <a:latin typeface="Libre Franklin" pitchFamily="2" charset="77"/>
              </a:rPr>
              <a:t>Contains:</a:t>
            </a:r>
          </a:p>
          <a:p>
            <a:r>
              <a:rPr lang="en-US" sz="2000" dirty="0">
                <a:latin typeface="Libre Franklin" pitchFamily="2" charset="77"/>
              </a:rPr>
              <a:t>-- Department</a:t>
            </a:r>
          </a:p>
          <a:p>
            <a:r>
              <a:rPr lang="en-US" sz="2000" dirty="0">
                <a:latin typeface="Libre Franklin" pitchFamily="2" charset="77"/>
              </a:rPr>
              <a:t>-- Instructor</a:t>
            </a:r>
          </a:p>
        </p:txBody>
      </p:sp>
      <p:sp>
        <p:nvSpPr>
          <p:cNvPr id="6" name="TextBox 5">
            <a:extLst>
              <a:ext uri="{FF2B5EF4-FFF2-40B4-BE49-F238E27FC236}">
                <a16:creationId xmlns:a16="http://schemas.microsoft.com/office/drawing/2014/main" id="{8B1D0548-474C-74BE-0760-9626C13E30F1}"/>
              </a:ext>
            </a:extLst>
          </p:cNvPr>
          <p:cNvSpPr txBox="1"/>
          <p:nvPr/>
        </p:nvSpPr>
        <p:spPr>
          <a:xfrm>
            <a:off x="1647568" y="4084037"/>
            <a:ext cx="3686432" cy="2246769"/>
          </a:xfrm>
          <a:prstGeom prst="rect">
            <a:avLst/>
          </a:prstGeom>
          <a:noFill/>
        </p:spPr>
        <p:txBody>
          <a:bodyPr wrap="square" rtlCol="0">
            <a:spAutoFit/>
          </a:bodyPr>
          <a:lstStyle/>
          <a:p>
            <a:pPr marL="91440" marR="0" lvl="0" indent="0" algn="l" defTabSz="914400" rtl="0" eaLnBrk="1" fontAlgn="auto" latinLnBrk="0" hangingPunct="1">
              <a:spcAft>
                <a:spcPts val="0"/>
              </a:spcAft>
              <a:buClr>
                <a:srgbClr val="191B0E"/>
              </a:buClr>
              <a:buSzPts val="1800"/>
              <a:buFont typeface="Libre Franklin"/>
              <a:buNone/>
              <a:tabLst/>
              <a:defRPr/>
            </a:pPr>
            <a:r>
              <a:rPr kumimoji="0" lang="en-US" sz="2000" b="0" i="0" u="none" strike="noStrike" kern="0" cap="none" spc="0" normalizeH="0" baseline="0" noProof="0" dirty="0">
                <a:ln>
                  <a:noFill/>
                </a:ln>
                <a:solidFill>
                  <a:srgbClr val="191B0E"/>
                </a:solidFill>
                <a:effectLst/>
                <a:uLnTx/>
                <a:uFillTx/>
                <a:latin typeface="Libre Franklin"/>
                <a:sym typeface="Libre Franklin"/>
              </a:rPr>
              <a:t>1. Course Schema</a:t>
            </a:r>
          </a:p>
          <a:p>
            <a:pPr marL="91440" marR="0" lvl="0" indent="0" algn="l" defTabSz="914400" rtl="0" eaLnBrk="1" fontAlgn="auto" latinLnBrk="0" hangingPunct="1">
              <a:spcAft>
                <a:spcPts val="0"/>
              </a:spcAft>
              <a:buClr>
                <a:srgbClr val="191B0E"/>
              </a:buClr>
              <a:buSzPts val="1800"/>
              <a:buFont typeface="Libre Franklin"/>
              <a:buNone/>
              <a:tabLst/>
              <a:defRPr/>
            </a:pPr>
            <a:r>
              <a:rPr kumimoji="0" lang="en-US" sz="2000" b="0" i="0" u="none" strike="noStrike" kern="0" cap="none" spc="0" normalizeH="0" baseline="0" noProof="0" dirty="0">
                <a:ln>
                  <a:noFill/>
                </a:ln>
                <a:solidFill>
                  <a:srgbClr val="191B0E"/>
                </a:solidFill>
                <a:effectLst/>
                <a:uLnTx/>
                <a:uFillTx/>
                <a:latin typeface="Libre Franklin"/>
                <a:sym typeface="Libre Franklin"/>
              </a:rPr>
              <a:t>CREATE SCHEMA [Course]</a:t>
            </a:r>
          </a:p>
          <a:p>
            <a:pPr marL="91440" marR="0" lvl="0" indent="0" algn="l" defTabSz="914400" rtl="0" eaLnBrk="1" fontAlgn="auto" latinLnBrk="0" hangingPunct="1">
              <a:spcAft>
                <a:spcPts val="0"/>
              </a:spcAft>
              <a:buClr>
                <a:srgbClr val="191B0E"/>
              </a:buClr>
              <a:buSzPts val="1800"/>
              <a:buFont typeface="Libre Franklin"/>
              <a:buNone/>
              <a:tabLst/>
              <a:defRPr/>
            </a:pPr>
            <a:r>
              <a:rPr kumimoji="0" lang="en-US" sz="2000" b="0" i="0" u="none" strike="noStrike" kern="0" cap="none" spc="0" normalizeH="0" baseline="0" noProof="0" dirty="0">
                <a:ln>
                  <a:noFill/>
                </a:ln>
                <a:solidFill>
                  <a:srgbClr val="191B0E"/>
                </a:solidFill>
                <a:effectLst/>
                <a:uLnTx/>
                <a:uFillTx/>
                <a:latin typeface="Libre Franklin"/>
                <a:sym typeface="Libre Franklin"/>
              </a:rPr>
              <a:t>Contains:</a:t>
            </a:r>
          </a:p>
          <a:p>
            <a:pPr marL="91440" marR="0" lvl="0" indent="0" algn="l" defTabSz="914400" rtl="0" eaLnBrk="1" fontAlgn="auto" latinLnBrk="0" hangingPunct="1">
              <a:spcAft>
                <a:spcPts val="0"/>
              </a:spcAft>
              <a:buClr>
                <a:srgbClr val="191B0E"/>
              </a:buClr>
              <a:buSzPts val="1800"/>
              <a:buFont typeface="Libre Franklin"/>
              <a:buNone/>
              <a:tabLst/>
              <a:defRPr/>
            </a:pPr>
            <a:r>
              <a:rPr kumimoji="0" lang="en-US" sz="2000" b="0" i="0" u="none" strike="noStrike" kern="0" cap="none" spc="0" normalizeH="0" baseline="0" noProof="0" dirty="0">
                <a:ln>
                  <a:noFill/>
                </a:ln>
                <a:solidFill>
                  <a:srgbClr val="191B0E"/>
                </a:solidFill>
                <a:effectLst/>
                <a:uLnTx/>
                <a:uFillTx/>
                <a:latin typeface="Libre Franklin"/>
                <a:sym typeface="Libre Franklin"/>
              </a:rPr>
              <a:t>-- Class</a:t>
            </a:r>
          </a:p>
          <a:p>
            <a:pPr marL="91440" marR="0" lvl="0" indent="0" algn="l" defTabSz="914400" rtl="0" eaLnBrk="1" fontAlgn="auto" latinLnBrk="0" hangingPunct="1">
              <a:spcAft>
                <a:spcPts val="0"/>
              </a:spcAft>
              <a:buClr>
                <a:srgbClr val="191B0E"/>
              </a:buClr>
              <a:buSzPts val="1800"/>
              <a:buFont typeface="Libre Franklin"/>
              <a:buNone/>
              <a:tabLst/>
              <a:defRPr/>
            </a:pPr>
            <a:r>
              <a:rPr kumimoji="0" lang="en-US" sz="2000" b="0" i="0" u="none" strike="noStrike" kern="0" cap="none" spc="0" normalizeH="0" baseline="0" noProof="0" dirty="0">
                <a:ln>
                  <a:noFill/>
                </a:ln>
                <a:solidFill>
                  <a:srgbClr val="191B0E"/>
                </a:solidFill>
                <a:effectLst/>
                <a:uLnTx/>
                <a:uFillTx/>
                <a:latin typeface="Libre Franklin"/>
                <a:sym typeface="Libre Franklin"/>
              </a:rPr>
              <a:t>-- Course</a:t>
            </a:r>
          </a:p>
          <a:p>
            <a:pPr marL="91440" marR="0" lvl="0" indent="0" algn="l" defTabSz="914400" rtl="0" eaLnBrk="1" fontAlgn="auto" latinLnBrk="0" hangingPunct="1">
              <a:spcAft>
                <a:spcPts val="0"/>
              </a:spcAft>
              <a:buClr>
                <a:srgbClr val="191B0E"/>
              </a:buClr>
              <a:buSzPts val="1800"/>
              <a:buFont typeface="Libre Franklin"/>
              <a:buNone/>
              <a:tabLst/>
              <a:defRPr/>
            </a:pPr>
            <a:r>
              <a:rPr kumimoji="0" lang="en-US" sz="2000" b="0" i="0" u="none" strike="noStrike" kern="0" cap="none" spc="0" normalizeH="0" baseline="0" noProof="0" dirty="0">
                <a:ln>
                  <a:noFill/>
                </a:ln>
                <a:solidFill>
                  <a:srgbClr val="191B0E"/>
                </a:solidFill>
                <a:effectLst/>
                <a:uLnTx/>
                <a:uFillTx/>
                <a:latin typeface="Libre Franklin"/>
                <a:sym typeface="Libre Franklin"/>
              </a:rPr>
              <a:t>-- </a:t>
            </a:r>
            <a:r>
              <a:rPr kumimoji="0" lang="en-US" sz="2000" b="0" i="0" u="none" strike="noStrike" kern="0" cap="none" spc="0" normalizeH="0" baseline="0" noProof="0" dirty="0" err="1">
                <a:ln>
                  <a:noFill/>
                </a:ln>
                <a:solidFill>
                  <a:srgbClr val="191B0E"/>
                </a:solidFill>
                <a:effectLst/>
                <a:uLnTx/>
                <a:uFillTx/>
                <a:latin typeface="Libre Franklin"/>
                <a:sym typeface="Libre Franklin"/>
              </a:rPr>
              <a:t>CourseInstructor</a:t>
            </a:r>
            <a:endParaRPr kumimoji="0" lang="en-US" sz="2000" b="0" i="0" u="none" strike="noStrike" kern="0" cap="none" spc="0" normalizeH="0" baseline="0" noProof="0" dirty="0">
              <a:ln>
                <a:noFill/>
              </a:ln>
              <a:solidFill>
                <a:srgbClr val="191B0E"/>
              </a:solidFill>
              <a:effectLst/>
              <a:uLnTx/>
              <a:uFillTx/>
              <a:latin typeface="Libre Franklin"/>
              <a:sym typeface="Libre Franklin"/>
            </a:endParaRPr>
          </a:p>
          <a:p>
            <a:pPr marL="91440" marR="0" lvl="0" indent="0" algn="l" defTabSz="914400" rtl="0" eaLnBrk="1" fontAlgn="auto" latinLnBrk="0" hangingPunct="1">
              <a:spcAft>
                <a:spcPts val="0"/>
              </a:spcAft>
              <a:buClr>
                <a:srgbClr val="191B0E"/>
              </a:buClr>
              <a:buSzPts val="1800"/>
              <a:buFont typeface="Libre Franklin"/>
              <a:buNone/>
              <a:tabLst/>
              <a:defRPr/>
            </a:pPr>
            <a:r>
              <a:rPr kumimoji="0" lang="en-US" sz="2000" b="0" i="0" u="none" strike="noStrike" kern="0" cap="none" spc="0" normalizeH="0" baseline="0" noProof="0" dirty="0">
                <a:ln>
                  <a:noFill/>
                </a:ln>
                <a:solidFill>
                  <a:srgbClr val="191B0E"/>
                </a:solidFill>
                <a:effectLst/>
                <a:uLnTx/>
                <a:uFillTx/>
                <a:latin typeface="Libre Franklin"/>
                <a:sym typeface="Libre Franklin"/>
              </a:rPr>
              <a:t>-- </a:t>
            </a:r>
            <a:r>
              <a:rPr kumimoji="0" lang="en-US" sz="2000" b="0" i="0" u="none" strike="noStrike" kern="0" cap="none" spc="0" normalizeH="0" baseline="0" noProof="0" dirty="0" err="1">
                <a:ln>
                  <a:noFill/>
                </a:ln>
                <a:solidFill>
                  <a:srgbClr val="191B0E"/>
                </a:solidFill>
                <a:effectLst/>
                <a:uLnTx/>
                <a:uFillTx/>
                <a:latin typeface="Libre Franklin"/>
                <a:sym typeface="Libre Franklin"/>
              </a:rPr>
              <a:t>ModeOfInstruction</a:t>
            </a:r>
            <a:endParaRPr kumimoji="0" lang="en-US" sz="2000" b="0" i="0" u="none" strike="noStrike" kern="0" cap="none" spc="0" normalizeH="0" baseline="0" noProof="0" dirty="0">
              <a:ln>
                <a:noFill/>
              </a:ln>
              <a:solidFill>
                <a:srgbClr val="191B0E"/>
              </a:solidFill>
              <a:effectLst/>
              <a:uLnTx/>
              <a:uFillTx/>
              <a:latin typeface="Libre Franklin"/>
              <a:sym typeface="Libre Franklin"/>
            </a:endParaRPr>
          </a:p>
        </p:txBody>
      </p:sp>
    </p:spTree>
    <p:extLst>
      <p:ext uri="{BB962C8B-B14F-4D97-AF65-F5344CB8AC3E}">
        <p14:creationId xmlns:p14="http://schemas.microsoft.com/office/powerpoint/2010/main" val="1200318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2d692052ac4_0_4"/>
          <p:cNvSpPr txBox="1">
            <a:spLocks noGrp="1"/>
          </p:cNvSpPr>
          <p:nvPr>
            <p:ph type="ctrTitle"/>
          </p:nvPr>
        </p:nvSpPr>
        <p:spPr>
          <a:xfrm>
            <a:off x="1915128" y="1788454"/>
            <a:ext cx="8361300" cy="2098200"/>
          </a:xfrm>
          <a:prstGeom prst="rect">
            <a:avLst/>
          </a:prstGeom>
          <a:noFill/>
          <a:ln>
            <a:noFill/>
          </a:ln>
        </p:spPr>
        <p:txBody>
          <a:bodyPr spcFirstLastPara="1" wrap="square" lIns="91425" tIns="45700" rIns="91425" bIns="45700" anchor="b" anchorCtr="0">
            <a:noAutofit/>
          </a:bodyPr>
          <a:lstStyle/>
          <a:p>
            <a:pPr marL="0" lvl="0" indent="0" algn="ctr" rtl="0">
              <a:lnSpc>
                <a:spcPct val="89000"/>
              </a:lnSpc>
              <a:spcBef>
                <a:spcPts val="0"/>
              </a:spcBef>
              <a:spcAft>
                <a:spcPts val="0"/>
              </a:spcAft>
              <a:buClr>
                <a:schemeClr val="dk2"/>
              </a:buClr>
              <a:buSzPts val="7200"/>
              <a:buFont typeface="Libre Franklin"/>
              <a:buNone/>
            </a:pPr>
            <a:r>
              <a:rPr lang="en-US"/>
              <a:t>Jascharan Singh</a:t>
            </a:r>
            <a:endParaRPr/>
          </a:p>
        </p:txBody>
      </p:sp>
      <p:sp>
        <p:nvSpPr>
          <p:cNvPr id="105" name="Google Shape;105;g2d692052ac4_0_4"/>
          <p:cNvSpPr txBox="1">
            <a:spLocks noGrp="1"/>
          </p:cNvSpPr>
          <p:nvPr>
            <p:ph type="subTitle" idx="1"/>
          </p:nvPr>
        </p:nvSpPr>
        <p:spPr>
          <a:xfrm>
            <a:off x="2679906" y="3956279"/>
            <a:ext cx="6831600" cy="1086300"/>
          </a:xfrm>
          <a:prstGeom prst="rect">
            <a:avLst/>
          </a:prstGeom>
          <a:noFill/>
          <a:ln>
            <a:noFill/>
          </a:ln>
        </p:spPr>
        <p:txBody>
          <a:bodyPr spcFirstLastPara="1" wrap="square" lIns="91425" tIns="45700" rIns="91425" bIns="45700" anchor="t" anchorCtr="0">
            <a:normAutofit/>
          </a:bodyPr>
          <a:lstStyle/>
          <a:p>
            <a:pPr marL="0" lvl="0" indent="0" algn="ctr" rtl="0">
              <a:lnSpc>
                <a:spcPct val="112000"/>
              </a:lnSpc>
              <a:spcBef>
                <a:spcPts val="0"/>
              </a:spcBef>
              <a:spcAft>
                <a:spcPts val="0"/>
              </a:spcAft>
              <a:buClr>
                <a:schemeClr val="dk2"/>
              </a:buClr>
              <a:buSzPts val="2300"/>
              <a:buNone/>
            </a:pPr>
            <a:r>
              <a:rPr lang="en-US"/>
              <a:t>Group 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2d692052ac4_0_9"/>
          <p:cNvSpPr txBox="1"/>
          <p:nvPr/>
        </p:nvSpPr>
        <p:spPr>
          <a:xfrm>
            <a:off x="735722" y="443567"/>
            <a:ext cx="11227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111" name="Google Shape;111;g2d692052ac4_0_9"/>
          <p:cNvSpPr txBox="1"/>
          <p:nvPr/>
        </p:nvSpPr>
        <p:spPr>
          <a:xfrm>
            <a:off x="883800" y="118975"/>
            <a:ext cx="11079000" cy="6076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800" b="1">
                <a:solidFill>
                  <a:schemeClr val="dk1"/>
                </a:solidFill>
              </a:rPr>
              <a:t>Database Management Highlights</a:t>
            </a:r>
            <a:endParaRPr sz="1800" b="1">
              <a:solidFill>
                <a:schemeClr val="dk1"/>
              </a:solidFill>
            </a:endParaRPr>
          </a:p>
          <a:p>
            <a:pPr marL="0" lvl="0" indent="0" algn="l" rtl="0">
              <a:lnSpc>
                <a:spcPct val="115000"/>
              </a:lnSpc>
              <a:spcBef>
                <a:spcPts val="0"/>
              </a:spcBef>
              <a:spcAft>
                <a:spcPts val="0"/>
              </a:spcAft>
              <a:buNone/>
            </a:pPr>
            <a:r>
              <a:rPr lang="en-US" sz="1800" b="1">
                <a:solidFill>
                  <a:schemeClr val="dk1"/>
                </a:solidFill>
              </a:rPr>
              <a:t>1. Procedure: Organizing Instructor Data</a:t>
            </a:r>
            <a:endParaRPr sz="1800" b="1">
              <a:solidFill>
                <a:schemeClr val="dk1"/>
              </a:solidFill>
            </a:endParaRPr>
          </a:p>
          <a:p>
            <a:pPr marL="127000" lvl="0" indent="0" algn="l" rtl="0">
              <a:lnSpc>
                <a:spcPct val="115000"/>
              </a:lnSpc>
              <a:spcBef>
                <a:spcPts val="900"/>
              </a:spcBef>
              <a:spcAft>
                <a:spcPts val="0"/>
              </a:spcAft>
              <a:buNone/>
            </a:pPr>
            <a:r>
              <a:rPr lang="en-US" sz="1800">
                <a:solidFill>
                  <a:schemeClr val="dk1"/>
                </a:solidFill>
              </a:rPr>
              <a:t>	•	Automates data cleaning from raw uploads.</a:t>
            </a:r>
            <a:endParaRPr sz="1800">
              <a:solidFill>
                <a:schemeClr val="dk1"/>
              </a:solidFill>
            </a:endParaRPr>
          </a:p>
          <a:p>
            <a:pPr marL="127000" lvl="0" indent="0" algn="l" rtl="0">
              <a:lnSpc>
                <a:spcPct val="115000"/>
              </a:lnSpc>
              <a:spcBef>
                <a:spcPts val="900"/>
              </a:spcBef>
              <a:spcAft>
                <a:spcPts val="0"/>
              </a:spcAft>
              <a:buNone/>
            </a:pPr>
            <a:r>
              <a:rPr lang="en-US" sz="1800">
                <a:solidFill>
                  <a:schemeClr val="dk1"/>
                </a:solidFill>
              </a:rPr>
              <a:t>	•	Splits names (e.g., “Doe, John”), assigns departments, tracks updates.</a:t>
            </a:r>
            <a:endParaRPr sz="1800">
              <a:solidFill>
                <a:schemeClr val="dk1"/>
              </a:solidFill>
            </a:endParaRPr>
          </a:p>
          <a:p>
            <a:pPr marL="127000" lvl="0" indent="0" algn="l" rtl="0">
              <a:lnSpc>
                <a:spcPct val="115000"/>
              </a:lnSpc>
              <a:spcBef>
                <a:spcPts val="900"/>
              </a:spcBef>
              <a:spcAft>
                <a:spcPts val="0"/>
              </a:spcAft>
              <a:buNone/>
            </a:pPr>
            <a:r>
              <a:rPr lang="en-US" sz="1800">
                <a:solidFill>
                  <a:schemeClr val="dk1"/>
                </a:solidFill>
              </a:rPr>
              <a:t>	•	Ensures consistent, accurate instructor records.</a:t>
            </a:r>
            <a:endParaRPr sz="1800">
              <a:solidFill>
                <a:schemeClr val="dk1"/>
              </a:solidFill>
            </a:endParaRPr>
          </a:p>
          <a:p>
            <a:pPr marL="0" lvl="0" indent="0" algn="l" rtl="0">
              <a:lnSpc>
                <a:spcPct val="115000"/>
              </a:lnSpc>
              <a:spcBef>
                <a:spcPts val="0"/>
              </a:spcBef>
              <a:spcAft>
                <a:spcPts val="0"/>
              </a:spcAft>
              <a:buNone/>
            </a:pPr>
            <a:r>
              <a:rPr lang="en-US" sz="1800" b="1">
                <a:solidFill>
                  <a:schemeClr val="dk1"/>
                </a:solidFill>
              </a:rPr>
              <a:t>2. Foreign Keys: Maintaining Relationships</a:t>
            </a:r>
            <a:endParaRPr sz="1800" b="1">
              <a:solidFill>
                <a:schemeClr val="dk1"/>
              </a:solidFill>
            </a:endParaRPr>
          </a:p>
          <a:p>
            <a:pPr marL="127000" lvl="0" indent="0" algn="l" rtl="0">
              <a:lnSpc>
                <a:spcPct val="115000"/>
              </a:lnSpc>
              <a:spcBef>
                <a:spcPts val="900"/>
              </a:spcBef>
              <a:spcAft>
                <a:spcPts val="0"/>
              </a:spcAft>
              <a:buNone/>
            </a:pPr>
            <a:r>
              <a:rPr lang="en-US" sz="1800">
                <a:solidFill>
                  <a:schemeClr val="dk1"/>
                </a:solidFill>
              </a:rPr>
              <a:t>	•	</a:t>
            </a:r>
            <a:r>
              <a:rPr lang="en-US" sz="1800" b="1">
                <a:solidFill>
                  <a:schemeClr val="dk1"/>
                </a:solidFill>
              </a:rPr>
              <a:t>Class ↔ Department</a:t>
            </a:r>
            <a:r>
              <a:rPr lang="en-US" sz="1800">
                <a:solidFill>
                  <a:schemeClr val="dk1"/>
                </a:solidFill>
              </a:rPr>
              <a:t>: Ensures classes belong to valid departments.</a:t>
            </a:r>
            <a:endParaRPr sz="1800">
              <a:solidFill>
                <a:schemeClr val="dk1"/>
              </a:solidFill>
            </a:endParaRPr>
          </a:p>
          <a:p>
            <a:pPr marL="127000" lvl="0" indent="0" algn="l" rtl="0">
              <a:lnSpc>
                <a:spcPct val="115000"/>
              </a:lnSpc>
              <a:spcBef>
                <a:spcPts val="900"/>
              </a:spcBef>
              <a:spcAft>
                <a:spcPts val="0"/>
              </a:spcAft>
              <a:buNone/>
            </a:pPr>
            <a:r>
              <a:rPr lang="en-US" sz="1800">
                <a:solidFill>
                  <a:schemeClr val="dk1"/>
                </a:solidFill>
              </a:rPr>
              <a:t>	•	</a:t>
            </a:r>
            <a:r>
              <a:rPr lang="en-US" sz="1800" b="1">
                <a:solidFill>
                  <a:schemeClr val="dk1"/>
                </a:solidFill>
              </a:rPr>
              <a:t>Course ↔ Instructor</a:t>
            </a:r>
            <a:r>
              <a:rPr lang="en-US" sz="1800">
                <a:solidFill>
                  <a:schemeClr val="dk1"/>
                </a:solidFill>
              </a:rPr>
              <a:t>: Links courses to responsible instructors.</a:t>
            </a:r>
            <a:endParaRPr sz="1800">
              <a:solidFill>
                <a:schemeClr val="dk1"/>
              </a:solidFill>
            </a:endParaRPr>
          </a:p>
          <a:p>
            <a:pPr marL="127000" lvl="0" indent="0" algn="l" rtl="0">
              <a:lnSpc>
                <a:spcPct val="115000"/>
              </a:lnSpc>
              <a:spcBef>
                <a:spcPts val="900"/>
              </a:spcBef>
              <a:spcAft>
                <a:spcPts val="0"/>
              </a:spcAft>
              <a:buNone/>
            </a:pPr>
            <a:r>
              <a:rPr lang="en-US" sz="1800">
                <a:solidFill>
                  <a:schemeClr val="dk1"/>
                </a:solidFill>
              </a:rPr>
              <a:t>	•	</a:t>
            </a:r>
            <a:r>
              <a:rPr lang="en-US" sz="1800" b="1">
                <a:solidFill>
                  <a:schemeClr val="dk1"/>
                </a:solidFill>
              </a:rPr>
              <a:t>Room ↔ Building</a:t>
            </a:r>
            <a:r>
              <a:rPr lang="en-US" sz="1800">
                <a:solidFill>
                  <a:schemeClr val="dk1"/>
                </a:solidFill>
              </a:rPr>
              <a:t>: Associates rooms with their buildings.</a:t>
            </a:r>
            <a:endParaRPr sz="1800">
              <a:solidFill>
                <a:schemeClr val="dk1"/>
              </a:solidFill>
            </a:endParaRPr>
          </a:p>
          <a:p>
            <a:pPr marL="127000" lvl="0" indent="0" algn="l" rtl="0">
              <a:lnSpc>
                <a:spcPct val="115000"/>
              </a:lnSpc>
              <a:spcBef>
                <a:spcPts val="900"/>
              </a:spcBef>
              <a:spcAft>
                <a:spcPts val="0"/>
              </a:spcAft>
              <a:buNone/>
            </a:pPr>
            <a:r>
              <a:rPr lang="en-US" sz="1800">
                <a:solidFill>
                  <a:schemeClr val="dk1"/>
                </a:solidFill>
              </a:rPr>
              <a:t>	•	Enforces data consistency and prevents mismatches.</a:t>
            </a:r>
            <a:endParaRPr sz="1800">
              <a:solidFill>
                <a:schemeClr val="dk1"/>
              </a:solidFill>
            </a:endParaRPr>
          </a:p>
          <a:p>
            <a:pPr marL="0" lvl="0" indent="0" algn="l" rtl="0">
              <a:lnSpc>
                <a:spcPct val="115000"/>
              </a:lnSpc>
              <a:spcBef>
                <a:spcPts val="0"/>
              </a:spcBef>
              <a:spcAft>
                <a:spcPts val="0"/>
              </a:spcAft>
              <a:buNone/>
            </a:pPr>
            <a:r>
              <a:rPr lang="en-US" sz="1800" b="1">
                <a:solidFill>
                  <a:schemeClr val="dk1"/>
                </a:solidFill>
              </a:rPr>
              <a:t>3. Key Insights from Queries</a:t>
            </a:r>
            <a:endParaRPr sz="1800" b="1">
              <a:solidFill>
                <a:schemeClr val="dk1"/>
              </a:solidFill>
            </a:endParaRPr>
          </a:p>
          <a:p>
            <a:pPr marL="127000" lvl="0" indent="0" algn="l" rtl="0">
              <a:lnSpc>
                <a:spcPct val="115000"/>
              </a:lnSpc>
              <a:spcBef>
                <a:spcPts val="900"/>
              </a:spcBef>
              <a:spcAft>
                <a:spcPts val="0"/>
              </a:spcAft>
              <a:buNone/>
            </a:pPr>
            <a:r>
              <a:rPr lang="en-US" sz="1800">
                <a:solidFill>
                  <a:schemeClr val="dk1"/>
                </a:solidFill>
              </a:rPr>
              <a:t>	•	</a:t>
            </a:r>
            <a:r>
              <a:rPr lang="en-US" sz="1800" b="1">
                <a:solidFill>
                  <a:schemeClr val="dk1"/>
                </a:solidFill>
              </a:rPr>
              <a:t>Department Performance:</a:t>
            </a:r>
            <a:r>
              <a:rPr lang="en-US" sz="1800">
                <a:solidFill>
                  <a:schemeClr val="dk1"/>
                </a:solidFill>
              </a:rPr>
              <a:t> Total courses, average enrollments, seat utilization.</a:t>
            </a:r>
            <a:endParaRPr sz="1800">
              <a:solidFill>
                <a:schemeClr val="dk1"/>
              </a:solidFill>
            </a:endParaRPr>
          </a:p>
          <a:p>
            <a:pPr marL="127000" lvl="0" indent="0" algn="l" rtl="0">
              <a:lnSpc>
                <a:spcPct val="115000"/>
              </a:lnSpc>
              <a:spcBef>
                <a:spcPts val="900"/>
              </a:spcBef>
              <a:spcAft>
                <a:spcPts val="0"/>
              </a:spcAft>
              <a:buNone/>
            </a:pPr>
            <a:r>
              <a:rPr lang="en-US" sz="1800">
                <a:solidFill>
                  <a:schemeClr val="dk1"/>
                </a:solidFill>
              </a:rPr>
              <a:t>	•	</a:t>
            </a:r>
            <a:r>
              <a:rPr lang="en-US" sz="1800" b="1">
                <a:solidFill>
                  <a:schemeClr val="dk1"/>
                </a:solidFill>
              </a:rPr>
              <a:t>Class Capacity:</a:t>
            </a:r>
            <a:r>
              <a:rPr lang="en-US" sz="1800">
                <a:solidFill>
                  <a:schemeClr val="dk1"/>
                </a:solidFill>
              </a:rPr>
              <a:t> Flags near-full, empty, or underutilized classes.</a:t>
            </a:r>
            <a:endParaRPr sz="1800">
              <a:solidFill>
                <a:schemeClr val="dk1"/>
              </a:solidFill>
            </a:endParaRPr>
          </a:p>
          <a:p>
            <a:pPr marL="127000" lvl="0" indent="0" algn="l" rtl="0">
              <a:lnSpc>
                <a:spcPct val="115000"/>
              </a:lnSpc>
              <a:spcBef>
                <a:spcPts val="900"/>
              </a:spcBef>
              <a:spcAft>
                <a:spcPts val="0"/>
              </a:spcAft>
              <a:buNone/>
            </a:pPr>
            <a:r>
              <a:rPr lang="en-US" sz="1800">
                <a:solidFill>
                  <a:schemeClr val="dk1"/>
                </a:solidFill>
              </a:rPr>
              <a:t>	•	</a:t>
            </a:r>
            <a:r>
              <a:rPr lang="en-US" sz="1800" b="1">
                <a:solidFill>
                  <a:schemeClr val="dk1"/>
                </a:solidFill>
              </a:rPr>
              <a:t>Advanced Analysis:</a:t>
            </a:r>
            <a:r>
              <a:rPr lang="en-US" sz="1800">
                <a:solidFill>
                  <a:schemeClr val="dk1"/>
                </a:solidFill>
              </a:rPr>
              <a:t> Highlights thriving vs. underperforming departments.</a:t>
            </a: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2d692052ac4_1_0"/>
          <p:cNvSpPr txBox="1">
            <a:spLocks noGrp="1"/>
          </p:cNvSpPr>
          <p:nvPr>
            <p:ph type="ctrTitle"/>
          </p:nvPr>
        </p:nvSpPr>
        <p:spPr>
          <a:xfrm>
            <a:off x="1915128" y="1788454"/>
            <a:ext cx="8361300" cy="2098200"/>
          </a:xfrm>
          <a:prstGeom prst="rect">
            <a:avLst/>
          </a:prstGeom>
          <a:noFill/>
          <a:ln>
            <a:noFill/>
          </a:ln>
        </p:spPr>
        <p:txBody>
          <a:bodyPr spcFirstLastPara="1" wrap="square" lIns="91425" tIns="45700" rIns="91425" bIns="45700" anchor="b" anchorCtr="0">
            <a:noAutofit/>
          </a:bodyPr>
          <a:lstStyle/>
          <a:p>
            <a:pPr marL="0" lvl="0" indent="0" algn="ctr" rtl="0">
              <a:lnSpc>
                <a:spcPct val="89000"/>
              </a:lnSpc>
              <a:spcBef>
                <a:spcPts val="0"/>
              </a:spcBef>
              <a:spcAft>
                <a:spcPts val="0"/>
              </a:spcAft>
              <a:buClr>
                <a:schemeClr val="dk2"/>
              </a:buClr>
              <a:buSzPts val="7200"/>
              <a:buFont typeface="Libre Franklin"/>
              <a:buNone/>
            </a:pPr>
            <a:r>
              <a:rPr lang="en-US"/>
              <a:t>Augusta Na’S QUERIES</a:t>
            </a:r>
            <a:endParaRPr/>
          </a:p>
        </p:txBody>
      </p:sp>
      <p:sp>
        <p:nvSpPr>
          <p:cNvPr id="117" name="Google Shape;117;g2d692052ac4_1_0"/>
          <p:cNvSpPr txBox="1">
            <a:spLocks noGrp="1"/>
          </p:cNvSpPr>
          <p:nvPr>
            <p:ph type="subTitle" idx="1"/>
          </p:nvPr>
        </p:nvSpPr>
        <p:spPr>
          <a:xfrm>
            <a:off x="2679906" y="3956279"/>
            <a:ext cx="6831600" cy="1086300"/>
          </a:xfrm>
          <a:prstGeom prst="rect">
            <a:avLst/>
          </a:prstGeom>
          <a:noFill/>
          <a:ln>
            <a:noFill/>
          </a:ln>
        </p:spPr>
        <p:txBody>
          <a:bodyPr spcFirstLastPara="1" wrap="square" lIns="91425" tIns="45700" rIns="91425" bIns="45700" anchor="t" anchorCtr="0">
            <a:normAutofit/>
          </a:bodyPr>
          <a:lstStyle/>
          <a:p>
            <a:pPr marL="0" lvl="0" indent="0" algn="ctr" rtl="0">
              <a:lnSpc>
                <a:spcPct val="112000"/>
              </a:lnSpc>
              <a:spcBef>
                <a:spcPts val="0"/>
              </a:spcBef>
              <a:spcAft>
                <a:spcPts val="0"/>
              </a:spcAft>
              <a:buClr>
                <a:schemeClr val="dk2"/>
              </a:buClr>
              <a:buSzPts val="2300"/>
              <a:buNone/>
            </a:pPr>
            <a:r>
              <a:rPr lang="en-US"/>
              <a:t>Group 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d692052ac4_1_89"/>
          <p:cNvSpPr txBox="1"/>
          <p:nvPr/>
        </p:nvSpPr>
        <p:spPr>
          <a:xfrm>
            <a:off x="794700" y="0"/>
            <a:ext cx="10883700" cy="64560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2"/>
              </a:buClr>
              <a:buSzPts val="1600"/>
              <a:buFont typeface="Libre Franklin"/>
              <a:buAutoNum type="arabicPeriod"/>
            </a:pPr>
            <a:r>
              <a:rPr lang="en-US" sz="1600" b="1" dirty="0">
                <a:solidFill>
                  <a:schemeClr val="dk2"/>
                </a:solidFill>
                <a:latin typeface="Libre Franklin"/>
                <a:ea typeface="Libre Franklin"/>
                <a:cs typeface="Libre Franklin"/>
                <a:sym typeface="Libre Franklin"/>
              </a:rPr>
              <a:t>Retrieve all  instructors that teach an accounting course.</a:t>
            </a:r>
            <a:endParaRPr sz="1600" dirty="0">
              <a:solidFill>
                <a:schemeClr val="dk2"/>
              </a:solidFill>
              <a:latin typeface="Libre Franklin"/>
              <a:ea typeface="Libre Franklin"/>
              <a:cs typeface="Libre Franklin"/>
              <a:sym typeface="Libre Franklin"/>
            </a:endParaRPr>
          </a:p>
          <a:p>
            <a:pPr marL="457200" lvl="0" indent="0" algn="l" rtl="0">
              <a:spcBef>
                <a:spcPts val="0"/>
              </a:spcBef>
              <a:spcAft>
                <a:spcPts val="0"/>
              </a:spcAft>
              <a:buNone/>
            </a:pPr>
            <a:r>
              <a:rPr lang="en-US" sz="1600" dirty="0">
                <a:solidFill>
                  <a:schemeClr val="dk2"/>
                </a:solidFill>
                <a:latin typeface="Libre Franklin"/>
                <a:ea typeface="Libre Franklin"/>
                <a:cs typeface="Libre Franklin"/>
                <a:sym typeface="Libre Franklin"/>
              </a:rPr>
              <a:t>	</a:t>
            </a:r>
            <a:r>
              <a:rPr lang="en-US" sz="1600" dirty="0">
                <a:solidFill>
                  <a:schemeClr val="dk2"/>
                </a:solidFill>
                <a:highlight>
                  <a:srgbClr val="FFFFFE"/>
                </a:highlight>
                <a:latin typeface="Libre Franklin"/>
                <a:ea typeface="Libre Franklin"/>
                <a:cs typeface="Libre Franklin"/>
                <a:sym typeface="Libre Franklin"/>
              </a:rPr>
              <a:t>SELECT DISTINCT </a:t>
            </a:r>
            <a:r>
              <a:rPr lang="en-US" sz="1600" dirty="0" err="1">
                <a:solidFill>
                  <a:schemeClr val="dk2"/>
                </a:solidFill>
                <a:highlight>
                  <a:srgbClr val="FFFFFE"/>
                </a:highlight>
                <a:latin typeface="Libre Franklin"/>
                <a:ea typeface="Libre Franklin"/>
                <a:cs typeface="Libre Franklin"/>
                <a:sym typeface="Libre Franklin"/>
              </a:rPr>
              <a:t>ci.InstructorID</a:t>
            </a:r>
            <a:endParaRPr sz="1600" dirty="0">
              <a:solidFill>
                <a:schemeClr val="dk2"/>
              </a:solidFill>
              <a:highlight>
                <a:srgbClr val="FFFFFE"/>
              </a:highlight>
              <a:latin typeface="Libre Franklin"/>
              <a:ea typeface="Libre Franklin"/>
              <a:cs typeface="Libre Franklin"/>
              <a:sym typeface="Libre Franklin"/>
            </a:endParaRPr>
          </a:p>
          <a:p>
            <a:pPr marL="457200" lvl="0" indent="0" algn="l" rtl="0">
              <a:spcBef>
                <a:spcPts val="0"/>
              </a:spcBef>
              <a:spcAft>
                <a:spcPts val="0"/>
              </a:spcAft>
              <a:buNone/>
            </a:pPr>
            <a:r>
              <a:rPr lang="en-US" sz="1600" dirty="0">
                <a:solidFill>
                  <a:schemeClr val="dk2"/>
                </a:solidFill>
                <a:highlight>
                  <a:srgbClr val="FFFFFE"/>
                </a:highlight>
                <a:latin typeface="Libre Franklin"/>
                <a:ea typeface="Libre Franklin"/>
                <a:cs typeface="Libre Franklin"/>
                <a:sym typeface="Libre Franklin"/>
              </a:rPr>
              <a:t>	INNER JOIN </a:t>
            </a:r>
            <a:r>
              <a:rPr lang="en-US" sz="1600" dirty="0" err="1">
                <a:solidFill>
                  <a:schemeClr val="dk2"/>
                </a:solidFill>
                <a:highlight>
                  <a:srgbClr val="FFFFFE"/>
                </a:highlight>
                <a:latin typeface="Libre Franklin"/>
                <a:ea typeface="Libre Franklin"/>
                <a:cs typeface="Libre Franklin"/>
                <a:sym typeface="Libre Franklin"/>
              </a:rPr>
              <a:t>Course.course</a:t>
            </a:r>
            <a:r>
              <a:rPr lang="en-US" sz="1600" dirty="0">
                <a:solidFill>
                  <a:schemeClr val="dk2"/>
                </a:solidFill>
                <a:highlight>
                  <a:srgbClr val="FFFFFE"/>
                </a:highlight>
                <a:latin typeface="Libre Franklin"/>
                <a:ea typeface="Libre Franklin"/>
                <a:cs typeface="Libre Franklin"/>
                <a:sym typeface="Libre Franklin"/>
              </a:rPr>
              <a:t> and </a:t>
            </a:r>
            <a:r>
              <a:rPr lang="en-US" sz="1600" dirty="0" err="1">
                <a:solidFill>
                  <a:schemeClr val="dk2"/>
                </a:solidFill>
                <a:highlight>
                  <a:srgbClr val="FFFFFE"/>
                </a:highlight>
                <a:latin typeface="Libre Franklin"/>
                <a:ea typeface="Libre Franklin"/>
                <a:cs typeface="Libre Franklin"/>
                <a:sym typeface="Libre Franklin"/>
              </a:rPr>
              <a:t>department.instructor</a:t>
            </a:r>
            <a:endParaRPr sz="1600" dirty="0">
              <a:solidFill>
                <a:schemeClr val="dk2"/>
              </a:solidFill>
              <a:highlight>
                <a:srgbClr val="FFFFFE"/>
              </a:highlight>
              <a:latin typeface="Libre Franklin"/>
              <a:ea typeface="Libre Franklin"/>
              <a:cs typeface="Libre Franklin"/>
              <a:sym typeface="Libre Franklin"/>
            </a:endParaRPr>
          </a:p>
          <a:p>
            <a:pPr marL="457200" lvl="0" indent="457200" algn="l" rtl="0">
              <a:spcBef>
                <a:spcPts val="0"/>
              </a:spcBef>
              <a:spcAft>
                <a:spcPts val="0"/>
              </a:spcAft>
              <a:buNone/>
            </a:pPr>
            <a:r>
              <a:rPr lang="en-US" sz="1600" dirty="0">
                <a:solidFill>
                  <a:schemeClr val="dk2"/>
                </a:solidFill>
                <a:highlight>
                  <a:srgbClr val="FFFFFE"/>
                </a:highlight>
                <a:latin typeface="Libre Franklin"/>
                <a:ea typeface="Libre Franklin"/>
                <a:cs typeface="Libre Franklin"/>
                <a:sym typeface="Libre Franklin"/>
              </a:rPr>
              <a:t>LIKE ‘COURSE%’</a:t>
            </a:r>
            <a:endParaRPr sz="1600" dirty="0">
              <a:solidFill>
                <a:schemeClr val="dk2"/>
              </a:solidFill>
              <a:highlight>
                <a:srgbClr val="FFFFFE"/>
              </a:highlight>
              <a:latin typeface="Libre Franklin"/>
              <a:ea typeface="Libre Franklin"/>
              <a:cs typeface="Libre Franklin"/>
              <a:sym typeface="Libre Franklin"/>
            </a:endParaRPr>
          </a:p>
          <a:p>
            <a:pPr marL="457200" lvl="0" indent="457200" algn="l" rtl="0">
              <a:spcBef>
                <a:spcPts val="0"/>
              </a:spcBef>
              <a:spcAft>
                <a:spcPts val="0"/>
              </a:spcAft>
              <a:buNone/>
            </a:pPr>
            <a:r>
              <a:rPr lang="en-US" sz="1600" dirty="0">
                <a:solidFill>
                  <a:schemeClr val="dk2"/>
                </a:solidFill>
                <a:highlight>
                  <a:srgbClr val="FFFFFE"/>
                </a:highlight>
                <a:latin typeface="Libre Franklin"/>
                <a:ea typeface="Libre Franklin"/>
                <a:cs typeface="Libre Franklin"/>
                <a:sym typeface="Libre Franklin"/>
              </a:rPr>
              <a:t>Order By </a:t>
            </a:r>
            <a:r>
              <a:rPr lang="en-US" sz="1600" dirty="0" err="1">
                <a:solidFill>
                  <a:schemeClr val="dk2"/>
                </a:solidFill>
                <a:highlight>
                  <a:srgbClr val="FFFFFE"/>
                </a:highlight>
                <a:latin typeface="Libre Franklin"/>
                <a:ea typeface="Libre Franklin"/>
                <a:cs typeface="Libre Franklin"/>
                <a:sym typeface="Libre Franklin"/>
              </a:rPr>
              <a:t>LastName</a:t>
            </a:r>
            <a:endParaRPr sz="1600" dirty="0">
              <a:solidFill>
                <a:schemeClr val="dk2"/>
              </a:solidFill>
              <a:highlight>
                <a:srgbClr val="FFFFFE"/>
              </a:highlight>
              <a:latin typeface="Libre Franklin"/>
              <a:ea typeface="Libre Franklin"/>
              <a:cs typeface="Libre Franklin"/>
              <a:sym typeface="Libre Franklin"/>
            </a:endParaRPr>
          </a:p>
          <a:p>
            <a:pPr marL="457200" lvl="0" indent="-330200" algn="l" rtl="0">
              <a:spcBef>
                <a:spcPts val="0"/>
              </a:spcBef>
              <a:spcAft>
                <a:spcPts val="0"/>
              </a:spcAft>
              <a:buClr>
                <a:schemeClr val="dk2"/>
              </a:buClr>
              <a:buSzPts val="1600"/>
              <a:buFont typeface="Libre Franklin"/>
              <a:buChar char="●"/>
            </a:pPr>
            <a:r>
              <a:rPr lang="en-US" sz="1600" dirty="0">
                <a:solidFill>
                  <a:schemeClr val="dk2"/>
                </a:solidFill>
                <a:latin typeface="Libre Franklin"/>
                <a:ea typeface="Libre Franklin"/>
                <a:cs typeface="Libre Franklin"/>
                <a:sym typeface="Libre Franklin"/>
              </a:rPr>
              <a:t>To insure that there will be no duplicate results we use </a:t>
            </a:r>
            <a:r>
              <a:rPr lang="en-US" sz="1600" u="sng" dirty="0">
                <a:solidFill>
                  <a:schemeClr val="dk2"/>
                </a:solidFill>
                <a:latin typeface="Libre Franklin"/>
                <a:ea typeface="Libre Franklin"/>
                <a:cs typeface="Libre Franklin"/>
                <a:sym typeface="Libre Franklin"/>
              </a:rPr>
              <a:t>DISTINCT</a:t>
            </a:r>
            <a:r>
              <a:rPr lang="en-US" sz="1600" dirty="0">
                <a:solidFill>
                  <a:schemeClr val="dk2"/>
                </a:solidFill>
                <a:latin typeface="Libre Franklin"/>
                <a:ea typeface="Libre Franklin"/>
                <a:cs typeface="Libre Franklin"/>
                <a:sym typeface="Libre Franklin"/>
              </a:rPr>
              <a:t> and we use it on </a:t>
            </a:r>
            <a:r>
              <a:rPr lang="en-US" sz="1600" u="sng" dirty="0" err="1">
                <a:solidFill>
                  <a:schemeClr val="dk2"/>
                </a:solidFill>
                <a:latin typeface="Libre Franklin"/>
                <a:ea typeface="Libre Franklin"/>
                <a:cs typeface="Libre Franklin"/>
                <a:sym typeface="Libre Franklin"/>
              </a:rPr>
              <a:t>InstructorID’s</a:t>
            </a:r>
            <a:r>
              <a:rPr lang="en-US" sz="1600" dirty="0">
                <a:solidFill>
                  <a:schemeClr val="dk2"/>
                </a:solidFill>
                <a:latin typeface="Libre Franklin"/>
                <a:ea typeface="Libre Franklin"/>
                <a:cs typeface="Libre Franklin"/>
                <a:sym typeface="Libre Franklin"/>
              </a:rPr>
              <a:t> specifically because the ID is unique and won’t cause a problem. </a:t>
            </a:r>
            <a:endParaRPr sz="1600" dirty="0">
              <a:solidFill>
                <a:schemeClr val="dk2"/>
              </a:solidFill>
              <a:latin typeface="Libre Franklin"/>
              <a:ea typeface="Libre Franklin"/>
              <a:cs typeface="Libre Franklin"/>
              <a:sym typeface="Libre Franklin"/>
            </a:endParaRPr>
          </a:p>
          <a:p>
            <a:pPr marL="457200" lvl="0" indent="-330200" algn="l" rtl="0">
              <a:spcBef>
                <a:spcPts val="0"/>
              </a:spcBef>
              <a:spcAft>
                <a:spcPts val="0"/>
              </a:spcAft>
              <a:buClr>
                <a:schemeClr val="dk2"/>
              </a:buClr>
              <a:buSzPts val="1600"/>
              <a:buFont typeface="Libre Franklin"/>
              <a:buChar char="●"/>
            </a:pPr>
            <a:r>
              <a:rPr lang="en-US" sz="1600" u="sng" dirty="0">
                <a:solidFill>
                  <a:schemeClr val="dk2"/>
                </a:solidFill>
                <a:latin typeface="Libre Franklin"/>
                <a:ea typeface="Libre Franklin"/>
                <a:cs typeface="Libre Franklin"/>
                <a:sym typeface="Libre Franklin"/>
              </a:rPr>
              <a:t>Inner Join</a:t>
            </a:r>
            <a:r>
              <a:rPr lang="en-US" sz="1600" dirty="0">
                <a:solidFill>
                  <a:schemeClr val="dk2"/>
                </a:solidFill>
                <a:latin typeface="Libre Franklin"/>
                <a:ea typeface="Libre Franklin"/>
                <a:cs typeface="Libre Franklin"/>
                <a:sym typeface="Libre Franklin"/>
              </a:rPr>
              <a:t> is used to join the instructor and the course tables. </a:t>
            </a:r>
            <a:endParaRPr sz="1600" dirty="0">
              <a:solidFill>
                <a:schemeClr val="dk2"/>
              </a:solidFill>
              <a:latin typeface="Libre Franklin"/>
              <a:ea typeface="Libre Franklin"/>
              <a:cs typeface="Libre Franklin"/>
              <a:sym typeface="Libre Franklin"/>
            </a:endParaRPr>
          </a:p>
          <a:p>
            <a:pPr marL="457200" lvl="0" indent="-330200" algn="l" rtl="0">
              <a:spcBef>
                <a:spcPts val="0"/>
              </a:spcBef>
              <a:spcAft>
                <a:spcPts val="0"/>
              </a:spcAft>
              <a:buClr>
                <a:schemeClr val="dk2"/>
              </a:buClr>
              <a:buSzPts val="1600"/>
              <a:buFont typeface="Libre Franklin"/>
              <a:buChar char="●"/>
            </a:pPr>
            <a:r>
              <a:rPr lang="en-US" sz="1600" u="sng" dirty="0">
                <a:solidFill>
                  <a:schemeClr val="dk2"/>
                </a:solidFill>
                <a:latin typeface="Libre Franklin"/>
                <a:ea typeface="Libre Franklin"/>
                <a:cs typeface="Libre Franklin"/>
                <a:sym typeface="Libre Franklin"/>
              </a:rPr>
              <a:t>Like</a:t>
            </a:r>
            <a:r>
              <a:rPr lang="en-US" sz="1600" dirty="0">
                <a:solidFill>
                  <a:schemeClr val="dk2"/>
                </a:solidFill>
                <a:latin typeface="Libre Franklin"/>
                <a:ea typeface="Libre Franklin"/>
                <a:cs typeface="Libre Franklin"/>
                <a:sym typeface="Libre Franklin"/>
              </a:rPr>
              <a:t> operator and </a:t>
            </a:r>
            <a:r>
              <a:rPr lang="en-US" sz="1600" u="sng" dirty="0">
                <a:solidFill>
                  <a:schemeClr val="dk2"/>
                </a:solidFill>
                <a:latin typeface="Libre Franklin"/>
                <a:ea typeface="Libre Franklin"/>
                <a:cs typeface="Libre Franklin"/>
                <a:sym typeface="Libre Franklin"/>
              </a:rPr>
              <a:t>%</a:t>
            </a:r>
            <a:r>
              <a:rPr lang="en-US" sz="1600" dirty="0">
                <a:solidFill>
                  <a:schemeClr val="dk2"/>
                </a:solidFill>
                <a:latin typeface="Libre Franklin"/>
                <a:ea typeface="Libre Franklin"/>
                <a:cs typeface="Libre Franklin"/>
                <a:sym typeface="Libre Franklin"/>
              </a:rPr>
              <a:t> is used to find all matching beginning letters.	</a:t>
            </a:r>
            <a:endParaRPr sz="1600" dirty="0">
              <a:solidFill>
                <a:schemeClr val="dk2"/>
              </a:solidFill>
              <a:latin typeface="Libre Franklin"/>
              <a:ea typeface="Libre Franklin"/>
              <a:cs typeface="Libre Franklin"/>
              <a:sym typeface="Libre Franklin"/>
            </a:endParaRPr>
          </a:p>
          <a:p>
            <a:pPr marL="457200" lvl="0" indent="-330200" algn="l" rtl="0">
              <a:spcBef>
                <a:spcPts val="0"/>
              </a:spcBef>
              <a:spcAft>
                <a:spcPts val="0"/>
              </a:spcAft>
              <a:buClr>
                <a:schemeClr val="dk2"/>
              </a:buClr>
              <a:buSzPts val="1600"/>
              <a:buFont typeface="Libre Franklin"/>
              <a:buChar char="●"/>
            </a:pPr>
            <a:r>
              <a:rPr lang="en-US" sz="1600" u="sng" dirty="0">
                <a:solidFill>
                  <a:schemeClr val="dk2"/>
                </a:solidFill>
                <a:latin typeface="Libre Franklin"/>
                <a:ea typeface="Libre Franklin"/>
                <a:cs typeface="Libre Franklin"/>
                <a:sym typeface="Libre Franklin"/>
              </a:rPr>
              <a:t>Order BY</a:t>
            </a:r>
            <a:r>
              <a:rPr lang="en-US" sz="1600" dirty="0">
                <a:solidFill>
                  <a:schemeClr val="dk2"/>
                </a:solidFill>
                <a:latin typeface="Libre Franklin"/>
                <a:ea typeface="Libre Franklin"/>
                <a:cs typeface="Libre Franklin"/>
                <a:sym typeface="Libre Franklin"/>
              </a:rPr>
              <a:t> the last name is for viewing pleasure.	</a:t>
            </a:r>
            <a:endParaRPr sz="1600" dirty="0">
              <a:solidFill>
                <a:schemeClr val="dk2"/>
              </a:solidFill>
              <a:latin typeface="Libre Franklin"/>
              <a:ea typeface="Libre Franklin"/>
              <a:cs typeface="Libre Franklin"/>
              <a:sym typeface="Libre Franklin"/>
            </a:endParaRPr>
          </a:p>
          <a:p>
            <a:pPr marL="457200" lvl="0" indent="0" algn="l" rtl="0">
              <a:spcBef>
                <a:spcPts val="0"/>
              </a:spcBef>
              <a:spcAft>
                <a:spcPts val="0"/>
              </a:spcAft>
              <a:buNone/>
            </a:pPr>
            <a:endParaRPr sz="1600" dirty="0">
              <a:solidFill>
                <a:schemeClr val="dk2"/>
              </a:solidFill>
              <a:latin typeface="Libre Franklin"/>
              <a:ea typeface="Libre Franklin"/>
              <a:cs typeface="Libre Franklin"/>
              <a:sym typeface="Libre Franklin"/>
            </a:endParaRPr>
          </a:p>
          <a:p>
            <a:pPr marL="457200" lvl="0" indent="-330200" algn="l" rtl="0">
              <a:spcBef>
                <a:spcPts val="0"/>
              </a:spcBef>
              <a:spcAft>
                <a:spcPts val="0"/>
              </a:spcAft>
              <a:buClr>
                <a:schemeClr val="dk2"/>
              </a:buClr>
              <a:buSzPts val="1600"/>
              <a:buFont typeface="Libre Franklin"/>
              <a:buAutoNum type="arabicPeriod"/>
            </a:pPr>
            <a:r>
              <a:rPr lang="en-US" sz="1600" b="1" dirty="0">
                <a:solidFill>
                  <a:schemeClr val="dk2"/>
                </a:solidFill>
                <a:latin typeface="Libre Franklin"/>
                <a:ea typeface="Libre Franklin"/>
                <a:cs typeface="Libre Franklin"/>
                <a:sym typeface="Libre Franklin"/>
              </a:rPr>
              <a:t>Find course that have less than average total courses</a:t>
            </a:r>
            <a:endParaRPr sz="1600" b="1" dirty="0">
              <a:solidFill>
                <a:schemeClr val="dk2"/>
              </a:solidFill>
              <a:latin typeface="Libre Franklin"/>
              <a:ea typeface="Libre Franklin"/>
              <a:cs typeface="Libre Franklin"/>
              <a:sym typeface="Libre Franklin"/>
            </a:endParaRPr>
          </a:p>
          <a:p>
            <a:pPr marL="457200" lvl="0" indent="457200" algn="l" rtl="0">
              <a:spcBef>
                <a:spcPts val="0"/>
              </a:spcBef>
              <a:spcAft>
                <a:spcPts val="0"/>
              </a:spcAft>
              <a:buNone/>
            </a:pPr>
            <a:r>
              <a:rPr lang="en-US" sz="1600" dirty="0">
                <a:solidFill>
                  <a:schemeClr val="dk2"/>
                </a:solidFill>
                <a:highlight>
                  <a:srgbClr val="FFFFFF"/>
                </a:highlight>
                <a:latin typeface="Libre Franklin"/>
                <a:ea typeface="Libre Franklin"/>
                <a:cs typeface="Libre Franklin"/>
                <a:sym typeface="Libre Franklin"/>
              </a:rPr>
              <a:t>GROUP BY Left(Course, 4)</a:t>
            </a:r>
            <a:endParaRPr sz="1600" dirty="0">
              <a:solidFill>
                <a:schemeClr val="dk2"/>
              </a:solidFill>
              <a:highlight>
                <a:srgbClr val="FFFFFF"/>
              </a:highlight>
              <a:latin typeface="Libre Franklin"/>
              <a:ea typeface="Libre Franklin"/>
              <a:cs typeface="Libre Franklin"/>
              <a:sym typeface="Libre Franklin"/>
            </a:endParaRPr>
          </a:p>
          <a:p>
            <a:pPr marL="457200" lvl="0" indent="457200" algn="l" rtl="0">
              <a:spcBef>
                <a:spcPts val="0"/>
              </a:spcBef>
              <a:spcAft>
                <a:spcPts val="0"/>
              </a:spcAft>
              <a:buNone/>
            </a:pPr>
            <a:r>
              <a:rPr lang="en-US" sz="1600" dirty="0">
                <a:solidFill>
                  <a:schemeClr val="dk2"/>
                </a:solidFill>
                <a:highlight>
                  <a:srgbClr val="FFFFFF"/>
                </a:highlight>
                <a:latin typeface="Libre Franklin"/>
                <a:ea typeface="Libre Franklin"/>
                <a:cs typeface="Libre Franklin"/>
                <a:sym typeface="Libre Franklin"/>
              </a:rPr>
              <a:t>CROSS JOIN </a:t>
            </a:r>
            <a:r>
              <a:rPr lang="en-US" sz="1600" dirty="0" err="1">
                <a:solidFill>
                  <a:schemeClr val="dk2"/>
                </a:solidFill>
                <a:highlight>
                  <a:srgbClr val="FFFFFF"/>
                </a:highlight>
                <a:latin typeface="Libre Franklin"/>
                <a:ea typeface="Libre Franklin"/>
                <a:cs typeface="Libre Franklin"/>
                <a:sym typeface="Libre Franklin"/>
              </a:rPr>
              <a:t>CourseCount</a:t>
            </a:r>
            <a:r>
              <a:rPr lang="en-US" sz="1600" dirty="0">
                <a:solidFill>
                  <a:schemeClr val="dk2"/>
                </a:solidFill>
                <a:highlight>
                  <a:srgbClr val="FFFFFF"/>
                </a:highlight>
                <a:latin typeface="Libre Franklin"/>
                <a:ea typeface="Libre Franklin"/>
                <a:cs typeface="Libre Franklin"/>
                <a:sym typeface="Libre Franklin"/>
              </a:rPr>
              <a:t> and </a:t>
            </a:r>
            <a:r>
              <a:rPr lang="en-US" sz="1600" dirty="0" err="1">
                <a:solidFill>
                  <a:schemeClr val="dk2"/>
                </a:solidFill>
                <a:highlight>
                  <a:srgbClr val="FFFFFF"/>
                </a:highlight>
                <a:latin typeface="Libre Franklin"/>
                <a:ea typeface="Libre Franklin"/>
                <a:cs typeface="Libre Franklin"/>
                <a:sym typeface="Libre Franklin"/>
              </a:rPr>
              <a:t>AverageCount</a:t>
            </a:r>
            <a:endParaRPr sz="1600" dirty="0">
              <a:solidFill>
                <a:schemeClr val="dk2"/>
              </a:solidFill>
              <a:highlight>
                <a:srgbClr val="FFFFFF"/>
              </a:highlight>
              <a:latin typeface="Libre Franklin"/>
              <a:ea typeface="Libre Franklin"/>
              <a:cs typeface="Libre Franklin"/>
              <a:sym typeface="Libre Franklin"/>
            </a:endParaRPr>
          </a:p>
          <a:p>
            <a:pPr marL="457200" lvl="0" indent="-330200" algn="l" rtl="0">
              <a:spcBef>
                <a:spcPts val="0"/>
              </a:spcBef>
              <a:spcAft>
                <a:spcPts val="0"/>
              </a:spcAft>
              <a:buClr>
                <a:schemeClr val="dk2"/>
              </a:buClr>
              <a:buSzPts val="1600"/>
              <a:buFont typeface="Libre Franklin"/>
              <a:buChar char="●"/>
            </a:pPr>
            <a:r>
              <a:rPr lang="en-US" sz="1600" dirty="0">
                <a:solidFill>
                  <a:schemeClr val="dk2"/>
                </a:solidFill>
                <a:latin typeface="Libre Franklin"/>
                <a:ea typeface="Libre Franklin"/>
                <a:cs typeface="Libre Franklin"/>
                <a:sym typeface="Libre Franklin"/>
              </a:rPr>
              <a:t>We use a </a:t>
            </a:r>
            <a:r>
              <a:rPr lang="en-US" sz="1600" u="sng" dirty="0" err="1">
                <a:solidFill>
                  <a:schemeClr val="dk2"/>
                </a:solidFill>
                <a:latin typeface="Libre Franklin"/>
                <a:ea typeface="Libre Franklin"/>
                <a:cs typeface="Libre Franklin"/>
                <a:sym typeface="Libre Franklin"/>
              </a:rPr>
              <a:t>cte</a:t>
            </a:r>
            <a:r>
              <a:rPr lang="en-US" sz="1600" dirty="0">
                <a:solidFill>
                  <a:schemeClr val="dk2"/>
                </a:solidFill>
                <a:latin typeface="Libre Franklin"/>
                <a:ea typeface="Libre Franklin"/>
                <a:cs typeface="Libre Franklin"/>
                <a:sym typeface="Libre Franklin"/>
              </a:rPr>
              <a:t> to find </a:t>
            </a:r>
            <a:r>
              <a:rPr lang="en-US" sz="1600" dirty="0" err="1">
                <a:solidFill>
                  <a:schemeClr val="dk2"/>
                </a:solidFill>
                <a:latin typeface="Libre Franklin"/>
                <a:ea typeface="Libre Franklin"/>
                <a:cs typeface="Libre Franklin"/>
                <a:sym typeface="Libre Franklin"/>
              </a:rPr>
              <a:t>CourseCount</a:t>
            </a:r>
            <a:r>
              <a:rPr lang="en-US" sz="1600" dirty="0">
                <a:solidFill>
                  <a:schemeClr val="dk2"/>
                </a:solidFill>
                <a:latin typeface="Libre Franklin"/>
                <a:ea typeface="Libre Franklin"/>
                <a:cs typeface="Libre Franklin"/>
                <a:sym typeface="Libre Franklin"/>
              </a:rPr>
              <a:t> and </a:t>
            </a:r>
            <a:r>
              <a:rPr lang="en-US" sz="1600" dirty="0" err="1">
                <a:solidFill>
                  <a:schemeClr val="dk2"/>
                </a:solidFill>
                <a:latin typeface="Libre Franklin"/>
                <a:ea typeface="Libre Franklin"/>
                <a:cs typeface="Libre Franklin"/>
                <a:sym typeface="Libre Franklin"/>
              </a:rPr>
              <a:t>AverageCount</a:t>
            </a:r>
            <a:r>
              <a:rPr lang="en-US" sz="1600" dirty="0">
                <a:solidFill>
                  <a:schemeClr val="dk2"/>
                </a:solidFill>
                <a:latin typeface="Libre Franklin"/>
                <a:ea typeface="Libre Franklin"/>
                <a:cs typeface="Libre Franklin"/>
                <a:sym typeface="Libre Franklin"/>
              </a:rPr>
              <a:t>.</a:t>
            </a:r>
            <a:endParaRPr sz="1600" dirty="0">
              <a:solidFill>
                <a:schemeClr val="dk2"/>
              </a:solidFill>
              <a:latin typeface="Libre Franklin"/>
              <a:ea typeface="Libre Franklin"/>
              <a:cs typeface="Libre Franklin"/>
              <a:sym typeface="Libre Franklin"/>
            </a:endParaRPr>
          </a:p>
          <a:p>
            <a:pPr marL="457200" lvl="0" indent="-330200" algn="l" rtl="0">
              <a:spcBef>
                <a:spcPts val="0"/>
              </a:spcBef>
              <a:spcAft>
                <a:spcPts val="0"/>
              </a:spcAft>
              <a:buClr>
                <a:schemeClr val="dk2"/>
              </a:buClr>
              <a:buSzPts val="1600"/>
              <a:buFont typeface="Libre Franklin"/>
              <a:buChar char="●"/>
            </a:pPr>
            <a:r>
              <a:rPr lang="en-US" sz="1600" dirty="0">
                <a:solidFill>
                  <a:schemeClr val="dk2"/>
                </a:solidFill>
                <a:latin typeface="Libre Franklin"/>
                <a:ea typeface="Libre Franklin"/>
                <a:cs typeface="Libre Franklin"/>
                <a:sym typeface="Libre Franklin"/>
              </a:rPr>
              <a:t>Using </a:t>
            </a:r>
            <a:r>
              <a:rPr lang="en-US" sz="1600" u="sng" dirty="0">
                <a:solidFill>
                  <a:schemeClr val="dk2"/>
                </a:solidFill>
                <a:latin typeface="Libre Franklin"/>
                <a:ea typeface="Libre Franklin"/>
                <a:cs typeface="Libre Franklin"/>
                <a:sym typeface="Libre Franklin"/>
              </a:rPr>
              <a:t>Left(string, number of char)</a:t>
            </a:r>
            <a:r>
              <a:rPr lang="en-US" sz="1600" dirty="0">
                <a:solidFill>
                  <a:schemeClr val="dk2"/>
                </a:solidFill>
                <a:latin typeface="Libre Franklin"/>
                <a:ea typeface="Libre Franklin"/>
                <a:cs typeface="Libre Franklin"/>
                <a:sym typeface="Libre Franklin"/>
              </a:rPr>
              <a:t> function we correctly identify and group the subjects together.</a:t>
            </a:r>
            <a:endParaRPr sz="1600" dirty="0">
              <a:solidFill>
                <a:schemeClr val="dk2"/>
              </a:solidFill>
              <a:latin typeface="Libre Franklin"/>
              <a:ea typeface="Libre Franklin"/>
              <a:cs typeface="Libre Franklin"/>
              <a:sym typeface="Libre Franklin"/>
            </a:endParaRPr>
          </a:p>
          <a:p>
            <a:pPr marL="457200" lvl="0" indent="-330200" algn="l" rtl="0">
              <a:spcBef>
                <a:spcPts val="0"/>
              </a:spcBef>
              <a:spcAft>
                <a:spcPts val="0"/>
              </a:spcAft>
              <a:buClr>
                <a:schemeClr val="dk2"/>
              </a:buClr>
              <a:buSzPts val="1600"/>
              <a:buFont typeface="Libre Franklin"/>
              <a:buChar char="●"/>
            </a:pPr>
            <a:r>
              <a:rPr lang="en-US" sz="1600" dirty="0">
                <a:solidFill>
                  <a:schemeClr val="dk2"/>
                </a:solidFill>
                <a:latin typeface="Libre Franklin"/>
                <a:ea typeface="Libre Franklin"/>
                <a:cs typeface="Libre Franklin"/>
                <a:sym typeface="Libre Franklin"/>
              </a:rPr>
              <a:t>Using </a:t>
            </a:r>
            <a:r>
              <a:rPr lang="en-US" sz="1600" u="sng" dirty="0">
                <a:solidFill>
                  <a:schemeClr val="dk2"/>
                </a:solidFill>
                <a:latin typeface="Libre Franklin"/>
                <a:ea typeface="Libre Franklin"/>
                <a:cs typeface="Libre Franklin"/>
                <a:sym typeface="Libre Franklin"/>
              </a:rPr>
              <a:t>CROSS JOIN</a:t>
            </a:r>
            <a:r>
              <a:rPr lang="en-US" sz="1600" dirty="0">
                <a:solidFill>
                  <a:schemeClr val="dk2"/>
                </a:solidFill>
                <a:latin typeface="Libre Franklin"/>
                <a:ea typeface="Libre Franklin"/>
                <a:cs typeface="Libre Franklin"/>
                <a:sym typeface="Libre Franklin"/>
              </a:rPr>
              <a:t> and </a:t>
            </a:r>
            <a:r>
              <a:rPr lang="en-US" sz="1600" u="sng" dirty="0">
                <a:solidFill>
                  <a:schemeClr val="dk2"/>
                </a:solidFill>
                <a:latin typeface="Libre Franklin"/>
                <a:ea typeface="Libre Franklin"/>
                <a:cs typeface="Libre Franklin"/>
                <a:sym typeface="Libre Franklin"/>
              </a:rPr>
              <a:t>WHERE &lt;</a:t>
            </a:r>
            <a:r>
              <a:rPr lang="en-US" sz="1600" dirty="0">
                <a:solidFill>
                  <a:schemeClr val="dk2"/>
                </a:solidFill>
                <a:latin typeface="Libre Franklin"/>
                <a:ea typeface="Libre Franklin"/>
                <a:cs typeface="Libre Franklin"/>
                <a:sym typeface="Libre Franklin"/>
              </a:rPr>
              <a:t> we can compare all the subjects to the average course count.</a:t>
            </a:r>
            <a:endParaRPr sz="1600" dirty="0">
              <a:solidFill>
                <a:schemeClr val="dk2"/>
              </a:solidFill>
              <a:latin typeface="Libre Franklin"/>
              <a:ea typeface="Libre Franklin"/>
              <a:cs typeface="Libre Franklin"/>
              <a:sym typeface="Libre Franklin"/>
            </a:endParaRPr>
          </a:p>
          <a:p>
            <a:pPr marL="457200" lvl="0" indent="0" algn="l" rtl="0">
              <a:spcBef>
                <a:spcPts val="0"/>
              </a:spcBef>
              <a:spcAft>
                <a:spcPts val="0"/>
              </a:spcAft>
              <a:buNone/>
            </a:pPr>
            <a:endParaRPr sz="1600" dirty="0">
              <a:solidFill>
                <a:schemeClr val="dk2"/>
              </a:solidFill>
              <a:latin typeface="Libre Franklin"/>
              <a:ea typeface="Libre Franklin"/>
              <a:cs typeface="Libre Franklin"/>
              <a:sym typeface="Libre Franklin"/>
            </a:endParaRPr>
          </a:p>
          <a:p>
            <a:pPr marL="457200" lvl="0" indent="-330200" algn="l" rtl="0">
              <a:spcBef>
                <a:spcPts val="0"/>
              </a:spcBef>
              <a:spcAft>
                <a:spcPts val="0"/>
              </a:spcAft>
              <a:buClr>
                <a:schemeClr val="dk2"/>
              </a:buClr>
              <a:buSzPts val="1600"/>
              <a:buFont typeface="Libre Franklin"/>
              <a:buAutoNum type="arabicPeriod"/>
            </a:pPr>
            <a:r>
              <a:rPr lang="en-US" sz="1600" b="1" dirty="0">
                <a:solidFill>
                  <a:schemeClr val="dk2"/>
                </a:solidFill>
                <a:latin typeface="Libre Franklin"/>
                <a:ea typeface="Libre Franklin"/>
                <a:cs typeface="Libre Franklin"/>
                <a:sym typeface="Libre Franklin"/>
              </a:rPr>
              <a:t>Find all Courses offered in the ‘PH’ building on Monday and Wednesdays </a:t>
            </a:r>
            <a:endParaRPr sz="1600" b="1" dirty="0">
              <a:solidFill>
                <a:schemeClr val="dk2"/>
              </a:solidFill>
              <a:latin typeface="Libre Franklin"/>
              <a:ea typeface="Libre Franklin"/>
              <a:cs typeface="Libre Franklin"/>
              <a:sym typeface="Libre Franklin"/>
            </a:endParaRPr>
          </a:p>
          <a:p>
            <a:pPr marL="457200" lvl="0" indent="0" algn="l" rtl="0">
              <a:spcBef>
                <a:spcPts val="0"/>
              </a:spcBef>
              <a:spcAft>
                <a:spcPts val="0"/>
              </a:spcAft>
              <a:buNone/>
            </a:pPr>
            <a:r>
              <a:rPr lang="en-US" sz="1600" dirty="0">
                <a:solidFill>
                  <a:schemeClr val="dk2"/>
                </a:solidFill>
                <a:latin typeface="Libre Franklin"/>
                <a:ea typeface="Libre Franklin"/>
                <a:cs typeface="Libre Franklin"/>
                <a:sym typeface="Libre Franklin"/>
              </a:rPr>
              <a:t>	</a:t>
            </a:r>
            <a:r>
              <a:rPr lang="en-US" sz="1600" dirty="0" err="1">
                <a:solidFill>
                  <a:schemeClr val="dk2"/>
                </a:solidFill>
                <a:highlight>
                  <a:schemeClr val="lt1"/>
                </a:highlight>
                <a:latin typeface="Libre Franklin"/>
                <a:ea typeface="Libre Franklin"/>
                <a:cs typeface="Libre Franklin"/>
                <a:sym typeface="Libre Franklin"/>
              </a:rPr>
              <a:t>Like’%M</a:t>
            </a:r>
            <a:r>
              <a:rPr lang="en-US" sz="1600" dirty="0">
                <a:solidFill>
                  <a:schemeClr val="dk2"/>
                </a:solidFill>
                <a:highlight>
                  <a:schemeClr val="lt1"/>
                </a:highlight>
                <a:latin typeface="Libre Franklin"/>
                <a:ea typeface="Libre Franklin"/>
                <a:cs typeface="Libre Franklin"/>
                <a:sym typeface="Libre Franklin"/>
              </a:rPr>
              <a:t>%’ AND</a:t>
            </a:r>
            <a:endParaRPr sz="1600" dirty="0">
              <a:solidFill>
                <a:schemeClr val="dk2"/>
              </a:solidFill>
              <a:highlight>
                <a:schemeClr val="lt1"/>
              </a:highlight>
              <a:latin typeface="Libre Franklin"/>
              <a:ea typeface="Libre Franklin"/>
              <a:cs typeface="Libre Franklin"/>
              <a:sym typeface="Libre Franklin"/>
            </a:endParaRPr>
          </a:p>
          <a:p>
            <a:pPr marL="457200" lvl="0" indent="0" algn="l" rtl="0">
              <a:spcBef>
                <a:spcPts val="0"/>
              </a:spcBef>
              <a:spcAft>
                <a:spcPts val="0"/>
              </a:spcAft>
              <a:buNone/>
            </a:pPr>
            <a:r>
              <a:rPr lang="en-US" sz="1600" dirty="0">
                <a:solidFill>
                  <a:schemeClr val="dk2"/>
                </a:solidFill>
                <a:highlight>
                  <a:schemeClr val="lt1"/>
                </a:highlight>
                <a:latin typeface="Libre Franklin"/>
                <a:ea typeface="Libre Franklin"/>
                <a:cs typeface="Libre Franklin"/>
                <a:sym typeface="Libre Franklin"/>
              </a:rPr>
              <a:t>	count()</a:t>
            </a:r>
            <a:endParaRPr sz="1600" dirty="0">
              <a:solidFill>
                <a:schemeClr val="dk2"/>
              </a:solidFill>
              <a:highlight>
                <a:schemeClr val="lt1"/>
              </a:highlight>
              <a:latin typeface="Libre Franklin"/>
              <a:ea typeface="Libre Franklin"/>
              <a:cs typeface="Libre Franklin"/>
              <a:sym typeface="Libre Franklin"/>
            </a:endParaRPr>
          </a:p>
          <a:p>
            <a:pPr marL="457200" lvl="0" indent="-330200" algn="l" rtl="0">
              <a:spcBef>
                <a:spcPts val="0"/>
              </a:spcBef>
              <a:spcAft>
                <a:spcPts val="0"/>
              </a:spcAft>
              <a:buClr>
                <a:schemeClr val="dk2"/>
              </a:buClr>
              <a:buSzPts val="1600"/>
              <a:buFont typeface="Libre Franklin"/>
              <a:buChar char="●"/>
            </a:pPr>
            <a:r>
              <a:rPr lang="en-US" sz="1600" dirty="0">
                <a:solidFill>
                  <a:schemeClr val="dk2"/>
                </a:solidFill>
                <a:latin typeface="Libre Franklin"/>
                <a:ea typeface="Libre Franklin"/>
                <a:cs typeface="Libre Franklin"/>
                <a:sym typeface="Libre Franklin"/>
              </a:rPr>
              <a:t>We use </a:t>
            </a:r>
            <a:r>
              <a:rPr lang="en-US" sz="1600" u="sng" dirty="0">
                <a:solidFill>
                  <a:schemeClr val="dk2"/>
                </a:solidFill>
                <a:latin typeface="Libre Franklin"/>
                <a:ea typeface="Libre Franklin"/>
                <a:cs typeface="Libre Franklin"/>
                <a:sym typeface="Libre Franklin"/>
              </a:rPr>
              <a:t>Like</a:t>
            </a:r>
            <a:r>
              <a:rPr lang="en-US" sz="1600" dirty="0">
                <a:solidFill>
                  <a:schemeClr val="dk2"/>
                </a:solidFill>
                <a:latin typeface="Libre Franklin"/>
                <a:ea typeface="Libre Franklin"/>
                <a:cs typeface="Libre Franklin"/>
                <a:sym typeface="Libre Franklin"/>
              </a:rPr>
              <a:t> operator again however because of how the data is stored we need to use the ‘</a:t>
            </a:r>
            <a:r>
              <a:rPr lang="en-US" sz="1600" u="sng" dirty="0">
                <a:solidFill>
                  <a:schemeClr val="dk2"/>
                </a:solidFill>
                <a:latin typeface="Libre Franklin"/>
                <a:ea typeface="Libre Franklin"/>
                <a:cs typeface="Libre Franklin"/>
                <a:sym typeface="Libre Franklin"/>
              </a:rPr>
              <a:t>%</a:t>
            </a:r>
            <a:r>
              <a:rPr lang="en-US" sz="1600" dirty="0">
                <a:solidFill>
                  <a:schemeClr val="dk2"/>
                </a:solidFill>
                <a:latin typeface="Libre Franklin"/>
                <a:ea typeface="Libre Franklin"/>
                <a:cs typeface="Libre Franklin"/>
                <a:sym typeface="Libre Franklin"/>
              </a:rPr>
              <a:t>’ sandwiching our keyword and use </a:t>
            </a:r>
            <a:r>
              <a:rPr lang="en-US" sz="1600" u="sng" dirty="0">
                <a:solidFill>
                  <a:schemeClr val="dk2"/>
                </a:solidFill>
                <a:latin typeface="Libre Franklin"/>
                <a:ea typeface="Libre Franklin"/>
                <a:cs typeface="Libre Franklin"/>
                <a:sym typeface="Libre Franklin"/>
              </a:rPr>
              <a:t>AND</a:t>
            </a:r>
            <a:r>
              <a:rPr lang="en-US" sz="1600" dirty="0">
                <a:solidFill>
                  <a:schemeClr val="dk2"/>
                </a:solidFill>
                <a:latin typeface="Libre Franklin"/>
                <a:ea typeface="Libre Franklin"/>
                <a:cs typeface="Libre Franklin"/>
                <a:sym typeface="Libre Franklin"/>
              </a:rPr>
              <a:t> because we want to find specifically </a:t>
            </a:r>
            <a:r>
              <a:rPr lang="en-US" sz="1600" dirty="0" err="1">
                <a:solidFill>
                  <a:schemeClr val="dk2"/>
                </a:solidFill>
                <a:latin typeface="Libre Franklin"/>
                <a:ea typeface="Libre Franklin"/>
                <a:cs typeface="Libre Franklin"/>
                <a:sym typeface="Libre Franklin"/>
              </a:rPr>
              <a:t>monday</a:t>
            </a:r>
            <a:r>
              <a:rPr lang="en-US" sz="1600" dirty="0">
                <a:solidFill>
                  <a:schemeClr val="dk2"/>
                </a:solidFill>
                <a:latin typeface="Libre Franklin"/>
                <a:ea typeface="Libre Franklin"/>
                <a:cs typeface="Libre Franklin"/>
                <a:sym typeface="Libre Franklin"/>
              </a:rPr>
              <a:t> and Wednesday classes.</a:t>
            </a:r>
            <a:endParaRPr sz="1600" dirty="0">
              <a:solidFill>
                <a:schemeClr val="dk2"/>
              </a:solidFill>
              <a:latin typeface="Libre Franklin"/>
              <a:ea typeface="Libre Franklin"/>
              <a:cs typeface="Libre Franklin"/>
              <a:sym typeface="Libre Franklin"/>
            </a:endParaRPr>
          </a:p>
          <a:p>
            <a:pPr marL="457200" lvl="0" indent="-330200" algn="l" rtl="0">
              <a:spcBef>
                <a:spcPts val="0"/>
              </a:spcBef>
              <a:spcAft>
                <a:spcPts val="0"/>
              </a:spcAft>
              <a:buClr>
                <a:schemeClr val="dk2"/>
              </a:buClr>
              <a:buSzPts val="1600"/>
              <a:buFont typeface="Libre Franklin"/>
              <a:buChar char="●"/>
            </a:pPr>
            <a:r>
              <a:rPr lang="en-US" sz="1600" u="sng" dirty="0">
                <a:solidFill>
                  <a:schemeClr val="dk2"/>
                </a:solidFill>
                <a:latin typeface="Libre Franklin"/>
                <a:ea typeface="Libre Franklin"/>
                <a:cs typeface="Libre Franklin"/>
                <a:sym typeface="Libre Franklin"/>
              </a:rPr>
              <a:t>Count()</a:t>
            </a:r>
            <a:r>
              <a:rPr lang="en-US" sz="1600" dirty="0">
                <a:solidFill>
                  <a:schemeClr val="dk2"/>
                </a:solidFill>
                <a:latin typeface="Libre Franklin"/>
                <a:ea typeface="Libre Franklin"/>
                <a:cs typeface="Libre Franklin"/>
                <a:sym typeface="Libre Franklin"/>
              </a:rPr>
              <a:t> function is used to find the count after the conditions above.</a:t>
            </a:r>
            <a:endParaRPr sz="1600" dirty="0">
              <a:solidFill>
                <a:schemeClr val="dk2"/>
              </a:solidFill>
              <a:latin typeface="Libre Franklin"/>
              <a:ea typeface="Libre Franklin"/>
              <a:cs typeface="Libre Franklin"/>
              <a:sym typeface="Libre Franklin"/>
            </a:endParaRPr>
          </a:p>
          <a:p>
            <a:pPr marL="457200" lvl="0" indent="0" algn="l" rtl="0">
              <a:spcBef>
                <a:spcPts val="0"/>
              </a:spcBef>
              <a:spcAft>
                <a:spcPts val="0"/>
              </a:spcAft>
              <a:buNone/>
            </a:pPr>
            <a:endParaRPr sz="1600" dirty="0">
              <a:solidFill>
                <a:schemeClr val="dk2"/>
              </a:solidFill>
              <a:latin typeface="Libre Franklin"/>
              <a:ea typeface="Libre Franklin"/>
              <a:cs typeface="Libre Franklin"/>
              <a:sym typeface="Libre Franklin"/>
            </a:endParaRPr>
          </a:p>
          <a:p>
            <a:pPr marL="457200" lvl="0" indent="-330200" algn="l" rtl="0">
              <a:spcBef>
                <a:spcPts val="0"/>
              </a:spcBef>
              <a:spcAft>
                <a:spcPts val="0"/>
              </a:spcAft>
              <a:buClr>
                <a:schemeClr val="dk2"/>
              </a:buClr>
              <a:buSzPts val="1600"/>
              <a:buFont typeface="Libre Franklin"/>
              <a:buAutoNum type="arabicPeriod"/>
            </a:pPr>
            <a:r>
              <a:rPr lang="en-US" sz="1600" b="1" dirty="0">
                <a:solidFill>
                  <a:schemeClr val="dk2"/>
                </a:solidFill>
                <a:latin typeface="Libre Franklin"/>
                <a:ea typeface="Libre Franklin"/>
                <a:cs typeface="Libre Franklin"/>
                <a:sym typeface="Libre Franklin"/>
              </a:rPr>
              <a:t>Find the most frequently used Classrooms.</a:t>
            </a:r>
            <a:endParaRPr sz="1600" b="1" dirty="0">
              <a:solidFill>
                <a:schemeClr val="dk2"/>
              </a:solidFill>
              <a:latin typeface="Libre Franklin"/>
              <a:ea typeface="Libre Franklin"/>
              <a:cs typeface="Libre Franklin"/>
              <a:sym typeface="Libre Franklin"/>
            </a:endParaRPr>
          </a:p>
          <a:p>
            <a:pPr marL="0" lvl="0" indent="0" algn="l" rtl="0">
              <a:spcBef>
                <a:spcPts val="0"/>
              </a:spcBef>
              <a:spcAft>
                <a:spcPts val="0"/>
              </a:spcAft>
              <a:buNone/>
            </a:pPr>
            <a:endParaRPr sz="2000" dirty="0">
              <a:solidFill>
                <a:schemeClr val="dk2"/>
              </a:solidFill>
              <a:latin typeface="Libre Franklin"/>
              <a:ea typeface="Libre Franklin"/>
              <a:cs typeface="Libre Franklin"/>
              <a:sym typeface="Libre Frankl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31d13c706e3_1_0"/>
          <p:cNvSpPr txBox="1">
            <a:spLocks noGrp="1"/>
          </p:cNvSpPr>
          <p:nvPr>
            <p:ph type="ctrTitle"/>
          </p:nvPr>
        </p:nvSpPr>
        <p:spPr>
          <a:xfrm>
            <a:off x="1915128" y="1788454"/>
            <a:ext cx="8361300" cy="2098200"/>
          </a:xfrm>
          <a:prstGeom prst="rect">
            <a:avLst/>
          </a:prstGeom>
          <a:noFill/>
          <a:ln>
            <a:noFill/>
          </a:ln>
        </p:spPr>
        <p:txBody>
          <a:bodyPr spcFirstLastPara="1" wrap="square" lIns="91425" tIns="45700" rIns="91425" bIns="45700" anchor="b" anchorCtr="0">
            <a:noAutofit/>
          </a:bodyPr>
          <a:lstStyle/>
          <a:p>
            <a:pPr marL="0" lvl="0" indent="0" algn="ctr" rtl="0">
              <a:lnSpc>
                <a:spcPct val="89000"/>
              </a:lnSpc>
              <a:spcBef>
                <a:spcPts val="0"/>
              </a:spcBef>
              <a:spcAft>
                <a:spcPts val="0"/>
              </a:spcAft>
              <a:buClr>
                <a:schemeClr val="dk2"/>
              </a:buClr>
              <a:buSzPts val="7200"/>
              <a:buFont typeface="Libre Franklin"/>
              <a:buNone/>
            </a:pPr>
            <a:r>
              <a:rPr lang="en-US"/>
              <a:t>Carlos Vega</a:t>
            </a:r>
            <a:endParaRPr/>
          </a:p>
        </p:txBody>
      </p:sp>
      <p:sp>
        <p:nvSpPr>
          <p:cNvPr id="128" name="Google Shape;128;g31d13c706e3_1_0"/>
          <p:cNvSpPr txBox="1">
            <a:spLocks noGrp="1"/>
          </p:cNvSpPr>
          <p:nvPr>
            <p:ph type="subTitle" idx="1"/>
          </p:nvPr>
        </p:nvSpPr>
        <p:spPr>
          <a:xfrm>
            <a:off x="2679906" y="3956279"/>
            <a:ext cx="6831600" cy="1086300"/>
          </a:xfrm>
          <a:prstGeom prst="rect">
            <a:avLst/>
          </a:prstGeom>
          <a:noFill/>
          <a:ln>
            <a:noFill/>
          </a:ln>
        </p:spPr>
        <p:txBody>
          <a:bodyPr spcFirstLastPara="1" wrap="square" lIns="91425" tIns="45700" rIns="91425" bIns="45700" anchor="t" anchorCtr="0">
            <a:normAutofit/>
          </a:bodyPr>
          <a:lstStyle/>
          <a:p>
            <a:pPr marL="0" lvl="0" indent="0" algn="ctr" rtl="0">
              <a:lnSpc>
                <a:spcPct val="112000"/>
              </a:lnSpc>
              <a:spcBef>
                <a:spcPts val="0"/>
              </a:spcBef>
              <a:spcAft>
                <a:spcPts val="0"/>
              </a:spcAft>
              <a:buClr>
                <a:schemeClr val="dk2"/>
              </a:buClr>
              <a:buSzPts val="2300"/>
              <a:buNone/>
            </a:pPr>
            <a:r>
              <a:rPr lang="en-US"/>
              <a:t>Group 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31d13c706e3_1_5"/>
          <p:cNvSpPr txBox="1"/>
          <p:nvPr/>
        </p:nvSpPr>
        <p:spPr>
          <a:xfrm>
            <a:off x="794700" y="231224"/>
            <a:ext cx="10883700" cy="64560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2"/>
              </a:buClr>
              <a:buSzPts val="1600"/>
              <a:buFont typeface="Libre Franklin"/>
              <a:buAutoNum type="arabicPeriod"/>
            </a:pPr>
            <a:r>
              <a:rPr lang="en-US" sz="1600" b="1" dirty="0">
                <a:solidFill>
                  <a:schemeClr val="dk2"/>
                </a:solidFill>
                <a:latin typeface="Libre Franklin"/>
                <a:ea typeface="Libre Franklin"/>
                <a:cs typeface="Libre Franklin"/>
                <a:sym typeface="Libre Franklin"/>
              </a:rPr>
              <a:t>Course Capacity Analytics.</a:t>
            </a:r>
            <a:endParaRPr sz="1600" dirty="0">
              <a:solidFill>
                <a:schemeClr val="dk2"/>
              </a:solidFill>
              <a:latin typeface="Libre Franklin"/>
              <a:ea typeface="Libre Franklin"/>
              <a:cs typeface="Libre Franklin"/>
              <a:sym typeface="Libre Franklin"/>
            </a:endParaRPr>
          </a:p>
          <a:p>
            <a:pPr marL="914400" lvl="1" indent="-330200" algn="l" rtl="0">
              <a:spcBef>
                <a:spcPts val="0"/>
              </a:spcBef>
              <a:spcAft>
                <a:spcPts val="0"/>
              </a:spcAft>
              <a:buClr>
                <a:schemeClr val="dk2"/>
              </a:buClr>
              <a:buSzPts val="1600"/>
              <a:buFont typeface="Libre Franklin"/>
              <a:buAutoNum type="alphaLcPeriod"/>
            </a:pPr>
            <a:r>
              <a:rPr lang="en-US" sz="1600" dirty="0">
                <a:solidFill>
                  <a:schemeClr val="dk2"/>
                </a:solidFill>
                <a:latin typeface="Libre Franklin"/>
                <a:ea typeface="Libre Franklin"/>
                <a:cs typeface="Libre Franklin"/>
                <a:sym typeface="Libre Franklin"/>
              </a:rPr>
              <a:t>Analyze and monitor course enrollment patterns and capacity utilization across all departments at Queens College.</a:t>
            </a:r>
            <a:endParaRPr sz="1600" dirty="0">
              <a:solidFill>
                <a:schemeClr val="dk2"/>
              </a:solidFill>
              <a:latin typeface="Libre Franklin"/>
              <a:ea typeface="Libre Franklin"/>
              <a:cs typeface="Libre Franklin"/>
              <a:sym typeface="Libre Franklin"/>
            </a:endParaRPr>
          </a:p>
          <a:p>
            <a:pPr marL="914400" lvl="1" indent="-330200" algn="l" rtl="0">
              <a:spcBef>
                <a:spcPts val="0"/>
              </a:spcBef>
              <a:spcAft>
                <a:spcPts val="0"/>
              </a:spcAft>
              <a:buClr>
                <a:schemeClr val="dk2"/>
              </a:buClr>
              <a:buSzPts val="1600"/>
              <a:buFont typeface="Libre Franklin"/>
              <a:buAutoNum type="alphaLcPeriod"/>
            </a:pPr>
            <a:r>
              <a:rPr lang="en-US" sz="1600" u="sng" dirty="0">
                <a:solidFill>
                  <a:schemeClr val="dk2"/>
                </a:solidFill>
                <a:latin typeface="Libre Franklin"/>
                <a:ea typeface="Libre Franklin"/>
                <a:cs typeface="Libre Franklin"/>
                <a:sym typeface="Libre Franklin"/>
              </a:rPr>
              <a:t>Core Metrics Calculated</a:t>
            </a:r>
            <a:endParaRPr sz="1600" u="sng" dirty="0">
              <a:solidFill>
                <a:schemeClr val="dk2"/>
              </a:solidFill>
              <a:latin typeface="Libre Franklin"/>
              <a:ea typeface="Libre Franklin"/>
              <a:cs typeface="Libre Franklin"/>
              <a:sym typeface="Libre Franklin"/>
            </a:endParaRPr>
          </a:p>
          <a:p>
            <a:pPr marL="1371600" lvl="2" indent="-330200" algn="l" rtl="0">
              <a:spcBef>
                <a:spcPts val="0"/>
              </a:spcBef>
              <a:spcAft>
                <a:spcPts val="0"/>
              </a:spcAft>
              <a:buClr>
                <a:schemeClr val="dk2"/>
              </a:buClr>
              <a:buSzPts val="1600"/>
              <a:buFont typeface="Libre Franklin"/>
              <a:buAutoNum type="romanLcPeriod"/>
            </a:pPr>
            <a:r>
              <a:rPr lang="en-US" sz="1600" u="sng" dirty="0">
                <a:solidFill>
                  <a:schemeClr val="dk2"/>
                </a:solidFill>
                <a:latin typeface="Libre Franklin"/>
                <a:ea typeface="Libre Franklin"/>
                <a:cs typeface="Libre Franklin"/>
                <a:sym typeface="Libre Franklin"/>
              </a:rPr>
              <a:t>Formula ( Enrollment/limits) * 100</a:t>
            </a:r>
            <a:endParaRPr sz="1600" u="sng" dirty="0">
              <a:solidFill>
                <a:schemeClr val="dk2"/>
              </a:solidFill>
              <a:latin typeface="Libre Franklin"/>
              <a:ea typeface="Libre Franklin"/>
              <a:cs typeface="Libre Franklin"/>
              <a:sym typeface="Libre Franklin"/>
            </a:endParaRPr>
          </a:p>
          <a:p>
            <a:pPr marL="914400" lvl="1" indent="-330200" algn="l" rtl="0">
              <a:spcBef>
                <a:spcPts val="0"/>
              </a:spcBef>
              <a:spcAft>
                <a:spcPts val="0"/>
              </a:spcAft>
              <a:buClr>
                <a:schemeClr val="dk2"/>
              </a:buClr>
              <a:buSzPts val="1600"/>
              <a:buFont typeface="Libre Franklin"/>
              <a:buAutoNum type="alphaLcPeriod"/>
            </a:pPr>
            <a:r>
              <a:rPr lang="en-US" sz="1600" dirty="0">
                <a:solidFill>
                  <a:schemeClr val="dk2"/>
                </a:solidFill>
                <a:latin typeface="Libre Franklin"/>
                <a:ea typeface="Libre Franklin"/>
                <a:cs typeface="Libre Franklin"/>
                <a:sym typeface="Libre Franklin"/>
              </a:rPr>
              <a:t>Categories</a:t>
            </a:r>
            <a:endParaRPr sz="1600" dirty="0">
              <a:solidFill>
                <a:schemeClr val="dk2"/>
              </a:solidFill>
              <a:latin typeface="Libre Franklin"/>
              <a:ea typeface="Libre Franklin"/>
              <a:cs typeface="Libre Franklin"/>
              <a:sym typeface="Libre Franklin"/>
            </a:endParaRPr>
          </a:p>
          <a:p>
            <a:pPr marL="1371600" lvl="2" indent="-330200" algn="l" rtl="0">
              <a:spcBef>
                <a:spcPts val="0"/>
              </a:spcBef>
              <a:spcAft>
                <a:spcPts val="0"/>
              </a:spcAft>
              <a:buClr>
                <a:schemeClr val="dk2"/>
              </a:buClr>
              <a:buSzPts val="1600"/>
              <a:buFont typeface="Libre Franklin"/>
              <a:buAutoNum type="romanLcPeriod"/>
            </a:pPr>
            <a:r>
              <a:rPr lang="en-US" sz="1600" dirty="0">
                <a:solidFill>
                  <a:schemeClr val="dk2"/>
                </a:solidFill>
                <a:latin typeface="Libre Franklin"/>
                <a:ea typeface="Libre Franklin"/>
                <a:cs typeface="Libre Franklin"/>
                <a:sym typeface="Libre Franklin"/>
              </a:rPr>
              <a:t>High &gt;= 90%</a:t>
            </a:r>
            <a:endParaRPr sz="1600" dirty="0">
              <a:solidFill>
                <a:schemeClr val="dk2"/>
              </a:solidFill>
              <a:latin typeface="Libre Franklin"/>
              <a:ea typeface="Libre Franklin"/>
              <a:cs typeface="Libre Franklin"/>
              <a:sym typeface="Libre Franklin"/>
            </a:endParaRPr>
          </a:p>
          <a:p>
            <a:pPr marL="1371600" lvl="2" indent="-330200" algn="l" rtl="0">
              <a:spcBef>
                <a:spcPts val="0"/>
              </a:spcBef>
              <a:spcAft>
                <a:spcPts val="0"/>
              </a:spcAft>
              <a:buClr>
                <a:schemeClr val="dk2"/>
              </a:buClr>
              <a:buSzPts val="1600"/>
              <a:buFont typeface="Libre Franklin"/>
              <a:buAutoNum type="romanLcPeriod"/>
            </a:pPr>
            <a:r>
              <a:rPr lang="en-US" sz="1600" dirty="0">
                <a:solidFill>
                  <a:schemeClr val="dk2"/>
                </a:solidFill>
                <a:latin typeface="Libre Franklin"/>
                <a:ea typeface="Libre Franklin"/>
                <a:cs typeface="Libre Franklin"/>
                <a:sym typeface="Libre Franklin"/>
              </a:rPr>
              <a:t>Medium 70-89%</a:t>
            </a:r>
            <a:endParaRPr sz="1600" dirty="0">
              <a:solidFill>
                <a:schemeClr val="dk2"/>
              </a:solidFill>
              <a:latin typeface="Libre Franklin"/>
              <a:ea typeface="Libre Franklin"/>
              <a:cs typeface="Libre Franklin"/>
              <a:sym typeface="Libre Franklin"/>
            </a:endParaRPr>
          </a:p>
          <a:p>
            <a:pPr marL="1371600" lvl="2" indent="-330200" algn="l" rtl="0">
              <a:spcBef>
                <a:spcPts val="0"/>
              </a:spcBef>
              <a:spcAft>
                <a:spcPts val="0"/>
              </a:spcAft>
              <a:buClr>
                <a:schemeClr val="dk2"/>
              </a:buClr>
              <a:buSzPts val="1600"/>
              <a:buFont typeface="Libre Franklin"/>
              <a:buAutoNum type="romanLcPeriod"/>
            </a:pPr>
            <a:r>
              <a:rPr lang="en-US" sz="1600" dirty="0">
                <a:solidFill>
                  <a:schemeClr val="dk2"/>
                </a:solidFill>
                <a:latin typeface="Libre Franklin"/>
                <a:ea typeface="Libre Franklin"/>
                <a:cs typeface="Libre Franklin"/>
                <a:sym typeface="Libre Franklin"/>
              </a:rPr>
              <a:t>Low &lt;70%	</a:t>
            </a:r>
            <a:endParaRPr sz="1600" dirty="0">
              <a:solidFill>
                <a:schemeClr val="dk2"/>
              </a:solidFill>
              <a:latin typeface="Libre Franklin"/>
              <a:ea typeface="Libre Franklin"/>
              <a:cs typeface="Libre Franklin"/>
              <a:sym typeface="Libre Franklin"/>
            </a:endParaRPr>
          </a:p>
          <a:p>
            <a:pPr marL="457200" lvl="0" indent="0" algn="l" rtl="0">
              <a:spcBef>
                <a:spcPts val="0"/>
              </a:spcBef>
              <a:spcAft>
                <a:spcPts val="0"/>
              </a:spcAft>
              <a:buNone/>
            </a:pPr>
            <a:endParaRPr sz="1600" dirty="0">
              <a:solidFill>
                <a:schemeClr val="dk2"/>
              </a:solidFill>
              <a:latin typeface="Libre Franklin"/>
              <a:ea typeface="Libre Franklin"/>
              <a:cs typeface="Libre Franklin"/>
              <a:sym typeface="Libre Franklin"/>
            </a:endParaRPr>
          </a:p>
          <a:p>
            <a:pPr marL="457200" lvl="0" indent="-330200" algn="l" rtl="0">
              <a:spcBef>
                <a:spcPts val="0"/>
              </a:spcBef>
              <a:spcAft>
                <a:spcPts val="0"/>
              </a:spcAft>
              <a:buClr>
                <a:schemeClr val="dk2"/>
              </a:buClr>
              <a:buSzPts val="1600"/>
              <a:buFont typeface="Libre Franklin"/>
              <a:buAutoNum type="arabicPeriod"/>
            </a:pPr>
            <a:r>
              <a:rPr lang="en-US" sz="1600" b="1" dirty="0">
                <a:solidFill>
                  <a:schemeClr val="dk2"/>
                </a:solidFill>
                <a:latin typeface="Libre Franklin"/>
                <a:ea typeface="Libre Franklin"/>
                <a:cs typeface="Libre Franklin"/>
                <a:sym typeface="Libre Franklin"/>
              </a:rPr>
              <a:t>Department Course Distribution</a:t>
            </a:r>
            <a:endParaRPr sz="1600" b="1" dirty="0">
              <a:solidFill>
                <a:schemeClr val="dk2"/>
              </a:solidFill>
              <a:latin typeface="Libre Franklin"/>
              <a:ea typeface="Libre Franklin"/>
              <a:cs typeface="Libre Franklin"/>
              <a:sym typeface="Libre Franklin"/>
            </a:endParaRPr>
          </a:p>
          <a:p>
            <a:pPr marL="914400" lvl="1" indent="-330200" algn="l" rtl="0">
              <a:spcBef>
                <a:spcPts val="0"/>
              </a:spcBef>
              <a:spcAft>
                <a:spcPts val="0"/>
              </a:spcAft>
              <a:buClr>
                <a:schemeClr val="dk2"/>
              </a:buClr>
              <a:buSzPts val="1600"/>
              <a:buFont typeface="Libre Franklin"/>
              <a:buAutoNum type="alphaLcPeriod"/>
            </a:pPr>
            <a:r>
              <a:rPr lang="en-US" sz="1600" dirty="0">
                <a:solidFill>
                  <a:schemeClr val="dk2"/>
                </a:solidFill>
                <a:latin typeface="Libre Franklin"/>
                <a:ea typeface="Libre Franklin"/>
                <a:cs typeface="Libre Franklin"/>
                <a:sym typeface="Libre Franklin"/>
              </a:rPr>
              <a:t>Analyze the distribution of courses offering different academic levels within each department at Queens College</a:t>
            </a:r>
            <a:endParaRPr sz="1600" dirty="0">
              <a:solidFill>
                <a:schemeClr val="dk2"/>
              </a:solidFill>
              <a:latin typeface="Libre Franklin"/>
              <a:ea typeface="Libre Franklin"/>
              <a:cs typeface="Libre Franklin"/>
              <a:sym typeface="Libre Franklin"/>
            </a:endParaRPr>
          </a:p>
          <a:p>
            <a:pPr marL="914400" lvl="1" indent="-330200" algn="l" rtl="0">
              <a:spcBef>
                <a:spcPts val="0"/>
              </a:spcBef>
              <a:spcAft>
                <a:spcPts val="0"/>
              </a:spcAft>
              <a:buClr>
                <a:schemeClr val="dk2"/>
              </a:buClr>
              <a:buSzPts val="1600"/>
              <a:buFont typeface="Libre Franklin"/>
              <a:buAutoNum type="alphaLcPeriod"/>
            </a:pPr>
            <a:r>
              <a:rPr lang="en-US" sz="1600" dirty="0">
                <a:solidFill>
                  <a:schemeClr val="dk2"/>
                </a:solidFill>
                <a:latin typeface="Libre Franklin"/>
                <a:ea typeface="Libre Franklin"/>
                <a:cs typeface="Libre Franklin"/>
                <a:sym typeface="Libre Franklin"/>
              </a:rPr>
              <a:t>Course Levels</a:t>
            </a:r>
            <a:endParaRPr sz="1600" dirty="0">
              <a:solidFill>
                <a:schemeClr val="dk2"/>
              </a:solidFill>
              <a:latin typeface="Libre Franklin"/>
              <a:ea typeface="Libre Franklin"/>
              <a:cs typeface="Libre Franklin"/>
              <a:sym typeface="Libre Franklin"/>
            </a:endParaRPr>
          </a:p>
          <a:p>
            <a:pPr marL="1371600" lvl="2" indent="-330200" algn="l" rtl="0">
              <a:spcBef>
                <a:spcPts val="0"/>
              </a:spcBef>
              <a:spcAft>
                <a:spcPts val="0"/>
              </a:spcAft>
              <a:buClr>
                <a:schemeClr val="dk2"/>
              </a:buClr>
              <a:buSzPts val="1600"/>
              <a:buFont typeface="Libre Franklin"/>
              <a:buAutoNum type="romanLcPeriod"/>
            </a:pPr>
            <a:r>
              <a:rPr lang="en-US" sz="1600" dirty="0">
                <a:solidFill>
                  <a:schemeClr val="dk2"/>
                </a:solidFill>
                <a:latin typeface="Libre Franklin"/>
                <a:ea typeface="Libre Franklin"/>
                <a:cs typeface="Libre Franklin"/>
                <a:sym typeface="Libre Franklin"/>
              </a:rPr>
              <a:t>100-level</a:t>
            </a:r>
            <a:endParaRPr sz="1600" dirty="0">
              <a:solidFill>
                <a:schemeClr val="dk2"/>
              </a:solidFill>
              <a:latin typeface="Libre Franklin"/>
              <a:ea typeface="Libre Franklin"/>
              <a:cs typeface="Libre Franklin"/>
              <a:sym typeface="Libre Franklin"/>
            </a:endParaRPr>
          </a:p>
          <a:p>
            <a:pPr marL="1371600" lvl="2" indent="-330200" algn="l" rtl="0">
              <a:spcBef>
                <a:spcPts val="0"/>
              </a:spcBef>
              <a:spcAft>
                <a:spcPts val="0"/>
              </a:spcAft>
              <a:buClr>
                <a:schemeClr val="dk2"/>
              </a:buClr>
              <a:buSzPts val="1600"/>
              <a:buFont typeface="Libre Franklin"/>
              <a:buAutoNum type="romanLcPeriod"/>
            </a:pPr>
            <a:r>
              <a:rPr lang="en-US" sz="1600" dirty="0">
                <a:solidFill>
                  <a:schemeClr val="dk2"/>
                </a:solidFill>
                <a:latin typeface="Libre Franklin"/>
                <a:ea typeface="Libre Franklin"/>
                <a:cs typeface="Libre Franklin"/>
                <a:sym typeface="Libre Franklin"/>
              </a:rPr>
              <a:t>200-level</a:t>
            </a:r>
            <a:endParaRPr sz="1600" dirty="0">
              <a:solidFill>
                <a:schemeClr val="dk2"/>
              </a:solidFill>
              <a:latin typeface="Libre Franklin"/>
              <a:ea typeface="Libre Franklin"/>
              <a:cs typeface="Libre Franklin"/>
              <a:sym typeface="Libre Franklin"/>
            </a:endParaRPr>
          </a:p>
          <a:p>
            <a:pPr marL="1371600" lvl="2" indent="-330200" algn="l" rtl="0">
              <a:spcBef>
                <a:spcPts val="0"/>
              </a:spcBef>
              <a:spcAft>
                <a:spcPts val="0"/>
              </a:spcAft>
              <a:buClr>
                <a:schemeClr val="dk2"/>
              </a:buClr>
              <a:buSzPts val="1600"/>
              <a:buFont typeface="Libre Franklin"/>
              <a:buAutoNum type="romanLcPeriod"/>
            </a:pPr>
            <a:r>
              <a:rPr lang="en-US" sz="1600" dirty="0">
                <a:solidFill>
                  <a:schemeClr val="dk2"/>
                </a:solidFill>
                <a:latin typeface="Libre Franklin"/>
                <a:ea typeface="Libre Franklin"/>
                <a:cs typeface="Libre Franklin"/>
                <a:sym typeface="Libre Franklin"/>
              </a:rPr>
              <a:t>300-level</a:t>
            </a:r>
            <a:endParaRPr sz="1600" dirty="0">
              <a:solidFill>
                <a:schemeClr val="dk2"/>
              </a:solidFill>
              <a:latin typeface="Libre Franklin"/>
              <a:ea typeface="Libre Franklin"/>
              <a:cs typeface="Libre Franklin"/>
              <a:sym typeface="Libre Franklin"/>
            </a:endParaRPr>
          </a:p>
          <a:p>
            <a:pPr marL="1371600" lvl="2" indent="-330200" algn="l" rtl="0">
              <a:spcBef>
                <a:spcPts val="0"/>
              </a:spcBef>
              <a:spcAft>
                <a:spcPts val="0"/>
              </a:spcAft>
              <a:buClr>
                <a:schemeClr val="dk2"/>
              </a:buClr>
              <a:buSzPts val="1600"/>
              <a:buFont typeface="Libre Franklin"/>
              <a:buAutoNum type="romanLcPeriod"/>
            </a:pPr>
            <a:r>
              <a:rPr lang="en-US" sz="1600" dirty="0">
                <a:solidFill>
                  <a:schemeClr val="dk2"/>
                </a:solidFill>
                <a:latin typeface="Libre Franklin"/>
                <a:ea typeface="Libre Franklin"/>
                <a:cs typeface="Libre Franklin"/>
                <a:sym typeface="Libre Franklin"/>
              </a:rPr>
              <a:t>400-level</a:t>
            </a:r>
            <a:endParaRPr sz="1600" dirty="0">
              <a:solidFill>
                <a:schemeClr val="dk2"/>
              </a:solidFill>
              <a:latin typeface="Libre Franklin"/>
              <a:ea typeface="Libre Franklin"/>
              <a:cs typeface="Libre Franklin"/>
              <a:sym typeface="Libre Franklin"/>
            </a:endParaRPr>
          </a:p>
          <a:p>
            <a:pPr marL="457200" lvl="0" indent="-330200" algn="l" rtl="0">
              <a:spcBef>
                <a:spcPts val="0"/>
              </a:spcBef>
              <a:spcAft>
                <a:spcPts val="0"/>
              </a:spcAft>
              <a:buClr>
                <a:schemeClr val="dk2"/>
              </a:buClr>
              <a:buSzPts val="1600"/>
              <a:buFont typeface="Libre Franklin"/>
              <a:buAutoNum type="arabicPeriod"/>
            </a:pPr>
            <a:r>
              <a:rPr lang="en-US" sz="1600" b="1" dirty="0">
                <a:solidFill>
                  <a:schemeClr val="dk2"/>
                </a:solidFill>
                <a:latin typeface="Libre Franklin"/>
                <a:ea typeface="Libre Franklin"/>
                <a:cs typeface="Libre Franklin"/>
                <a:sym typeface="Libre Franklin"/>
              </a:rPr>
              <a:t>Instructor Teaching Load</a:t>
            </a:r>
            <a:endParaRPr sz="1600" dirty="0">
              <a:solidFill>
                <a:schemeClr val="dk2"/>
              </a:solidFill>
              <a:latin typeface="Libre Franklin"/>
              <a:ea typeface="Libre Franklin"/>
              <a:cs typeface="Libre Franklin"/>
              <a:sym typeface="Libre Franklin"/>
            </a:endParaRPr>
          </a:p>
          <a:p>
            <a:pPr marL="914400" lvl="1" indent="-330200" algn="l" rtl="0">
              <a:spcBef>
                <a:spcPts val="0"/>
              </a:spcBef>
              <a:spcAft>
                <a:spcPts val="0"/>
              </a:spcAft>
              <a:buClr>
                <a:schemeClr val="dk2"/>
              </a:buClr>
              <a:buSzPts val="1600"/>
              <a:buFont typeface="Libre Franklin"/>
              <a:buAutoNum type="alphaLcPeriod"/>
            </a:pPr>
            <a:r>
              <a:rPr lang="en-US" sz="1600" dirty="0">
                <a:solidFill>
                  <a:schemeClr val="dk2"/>
                </a:solidFill>
                <a:latin typeface="Libre Franklin"/>
                <a:ea typeface="Libre Franklin"/>
                <a:cs typeface="Libre Franklin"/>
                <a:sym typeface="Libre Franklin"/>
              </a:rPr>
              <a:t>Analyze teaching workload distribution across  instructors at Queens College.</a:t>
            </a:r>
            <a:endParaRPr sz="1600" dirty="0">
              <a:solidFill>
                <a:schemeClr val="dk2"/>
              </a:solidFill>
              <a:latin typeface="Libre Franklin"/>
              <a:ea typeface="Libre Franklin"/>
              <a:cs typeface="Libre Franklin"/>
              <a:sym typeface="Libre Franklin"/>
            </a:endParaRPr>
          </a:p>
          <a:p>
            <a:pPr marL="914400" lvl="1" indent="-330200" algn="l" rtl="0">
              <a:spcBef>
                <a:spcPts val="0"/>
              </a:spcBef>
              <a:spcAft>
                <a:spcPts val="0"/>
              </a:spcAft>
              <a:buClr>
                <a:schemeClr val="dk2"/>
              </a:buClr>
              <a:buSzPts val="1600"/>
              <a:buFont typeface="Libre Franklin"/>
              <a:buAutoNum type="alphaLcPeriod"/>
            </a:pPr>
            <a:r>
              <a:rPr lang="en-US" sz="1600" dirty="0">
                <a:solidFill>
                  <a:schemeClr val="dk2"/>
                </a:solidFill>
                <a:latin typeface="Libre Franklin"/>
                <a:ea typeface="Libre Franklin"/>
                <a:cs typeface="Libre Franklin"/>
                <a:sym typeface="Libre Franklin"/>
              </a:rPr>
              <a:t>Course Load Metrics</a:t>
            </a:r>
            <a:endParaRPr sz="1600" dirty="0">
              <a:solidFill>
                <a:schemeClr val="dk2"/>
              </a:solidFill>
              <a:latin typeface="Libre Franklin"/>
              <a:ea typeface="Libre Franklin"/>
              <a:cs typeface="Libre Franklin"/>
              <a:sym typeface="Libre Franklin"/>
            </a:endParaRPr>
          </a:p>
          <a:p>
            <a:pPr marL="1371600" lvl="2" indent="-330200" algn="l" rtl="0">
              <a:spcBef>
                <a:spcPts val="0"/>
              </a:spcBef>
              <a:spcAft>
                <a:spcPts val="0"/>
              </a:spcAft>
              <a:buClr>
                <a:schemeClr val="dk2"/>
              </a:buClr>
              <a:buSzPts val="1600"/>
              <a:buFont typeface="Libre Franklin"/>
              <a:buAutoNum type="romanLcPeriod"/>
            </a:pPr>
            <a:r>
              <a:rPr lang="en-US" sz="1600" dirty="0">
                <a:solidFill>
                  <a:schemeClr val="dk2"/>
                </a:solidFill>
                <a:latin typeface="Libre Franklin"/>
                <a:ea typeface="Libre Franklin"/>
                <a:cs typeface="Libre Franklin"/>
                <a:sym typeface="Libre Franklin"/>
              </a:rPr>
              <a:t>Count total distinct courses taught</a:t>
            </a:r>
            <a:endParaRPr sz="1600" dirty="0">
              <a:solidFill>
                <a:schemeClr val="dk2"/>
              </a:solidFill>
              <a:latin typeface="Libre Franklin"/>
              <a:ea typeface="Libre Franklin"/>
              <a:cs typeface="Libre Franklin"/>
              <a:sym typeface="Libre Franklin"/>
            </a:endParaRPr>
          </a:p>
          <a:p>
            <a:pPr marL="1371600" lvl="2" indent="-330200" algn="l" rtl="0">
              <a:spcBef>
                <a:spcPts val="0"/>
              </a:spcBef>
              <a:spcAft>
                <a:spcPts val="0"/>
              </a:spcAft>
              <a:buClr>
                <a:schemeClr val="dk2"/>
              </a:buClr>
              <a:buSzPts val="1600"/>
              <a:buFont typeface="Libre Franklin"/>
              <a:buAutoNum type="romanLcPeriod"/>
            </a:pPr>
            <a:r>
              <a:rPr lang="en-US" sz="1600" dirty="0">
                <a:solidFill>
                  <a:schemeClr val="dk2"/>
                </a:solidFill>
                <a:latin typeface="Libre Franklin"/>
                <a:ea typeface="Libre Franklin"/>
                <a:cs typeface="Libre Franklin"/>
                <a:sym typeface="Libre Franklin"/>
              </a:rPr>
              <a:t>Number of course sections</a:t>
            </a:r>
            <a:endParaRPr sz="1600" dirty="0">
              <a:solidFill>
                <a:schemeClr val="dk2"/>
              </a:solidFill>
              <a:latin typeface="Libre Franklin"/>
              <a:ea typeface="Libre Franklin"/>
              <a:cs typeface="Libre Franklin"/>
              <a:sym typeface="Libre Franklin"/>
            </a:endParaRPr>
          </a:p>
          <a:p>
            <a:pPr marL="1371600" lvl="2" indent="-330200" algn="l" rtl="0">
              <a:spcBef>
                <a:spcPts val="0"/>
              </a:spcBef>
              <a:spcAft>
                <a:spcPts val="0"/>
              </a:spcAft>
              <a:buClr>
                <a:schemeClr val="dk2"/>
              </a:buClr>
              <a:buSzPts val="1600"/>
              <a:buFont typeface="Libre Franklin"/>
              <a:buAutoNum type="romanLcPeriod"/>
            </a:pPr>
            <a:r>
              <a:rPr lang="en-US" sz="1600" dirty="0">
                <a:solidFill>
                  <a:schemeClr val="dk2"/>
                </a:solidFill>
                <a:latin typeface="Libre Franklin"/>
                <a:ea typeface="Libre Franklin"/>
                <a:cs typeface="Libre Franklin"/>
                <a:sym typeface="Libre Franklin"/>
              </a:rPr>
              <a:t>Sum teaching hours</a:t>
            </a:r>
            <a:endParaRPr sz="1600" dirty="0">
              <a:solidFill>
                <a:schemeClr val="dk2"/>
              </a:solidFill>
              <a:latin typeface="Libre Franklin"/>
              <a:ea typeface="Libre Franklin"/>
              <a:cs typeface="Libre Franklin"/>
              <a:sym typeface="Libre Franklin"/>
            </a:endParaRPr>
          </a:p>
          <a:p>
            <a:pPr marL="1371600" lvl="2" indent="-330200" algn="l" rtl="0">
              <a:spcBef>
                <a:spcPts val="0"/>
              </a:spcBef>
              <a:spcAft>
                <a:spcPts val="0"/>
              </a:spcAft>
              <a:buClr>
                <a:schemeClr val="dk2"/>
              </a:buClr>
              <a:buSzPts val="1600"/>
              <a:buFont typeface="Libre Franklin"/>
              <a:buAutoNum type="romanLcPeriod"/>
            </a:pPr>
            <a:r>
              <a:rPr lang="en-US" sz="1600" dirty="0">
                <a:solidFill>
                  <a:schemeClr val="dk2"/>
                </a:solidFill>
                <a:latin typeface="Libre Franklin"/>
                <a:ea typeface="Libre Franklin"/>
                <a:cs typeface="Libre Franklin"/>
                <a:sym typeface="Libre Franklin"/>
              </a:rPr>
              <a:t>Total credits being taught.</a:t>
            </a:r>
            <a:endParaRPr sz="1600" dirty="0">
              <a:solidFill>
                <a:schemeClr val="dk2"/>
              </a:solidFill>
              <a:latin typeface="Libre Franklin"/>
              <a:ea typeface="Libre Franklin"/>
              <a:cs typeface="Libre Franklin"/>
              <a:sym typeface="Libre Franklin"/>
            </a:endParaRPr>
          </a:p>
          <a:p>
            <a:pPr marL="0" lvl="0" indent="0" algn="l" rtl="0">
              <a:spcBef>
                <a:spcPts val="0"/>
              </a:spcBef>
              <a:spcAft>
                <a:spcPts val="0"/>
              </a:spcAft>
              <a:buNone/>
            </a:pPr>
            <a:endParaRPr sz="2000" dirty="0">
              <a:solidFill>
                <a:schemeClr val="dk2"/>
              </a:solidFill>
              <a:latin typeface="Libre Franklin"/>
              <a:ea typeface="Libre Franklin"/>
              <a:cs typeface="Libre Franklin"/>
              <a:sym typeface="Libre Frankli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FF36-D7DD-C16E-8071-57E568D70E79}"/>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00838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227B-1926-B9DD-B0C1-1EE601417271}"/>
              </a:ext>
            </a:extLst>
          </p:cNvPr>
          <p:cNvSpPr>
            <a:spLocks noGrp="1"/>
          </p:cNvSpPr>
          <p:nvPr>
            <p:ph type="title"/>
          </p:nvPr>
        </p:nvSpPr>
        <p:spPr/>
        <p:txBody>
          <a:bodyPr>
            <a:normAutofit fontScale="90000"/>
          </a:bodyPr>
          <a:lstStyle/>
          <a:p>
            <a:pPr>
              <a:lnSpc>
                <a:spcPct val="100000"/>
              </a:lnSpc>
            </a:pPr>
            <a:r>
              <a:rPr lang="en-US" dirty="0"/>
              <a:t>Naming Standards</a:t>
            </a:r>
            <a:br>
              <a:rPr lang="en-US" dirty="0"/>
            </a:br>
            <a:r>
              <a:rPr lang="en-US" sz="3100" dirty="0"/>
              <a:t>All database objects follow strict naming conventions</a:t>
            </a:r>
            <a:br>
              <a:rPr lang="en-US" dirty="0"/>
            </a:br>
            <a:endParaRPr lang="en-US" dirty="0"/>
          </a:p>
        </p:txBody>
      </p:sp>
      <p:sp>
        <p:nvSpPr>
          <p:cNvPr id="3" name="Text Placeholder 2">
            <a:extLst>
              <a:ext uri="{FF2B5EF4-FFF2-40B4-BE49-F238E27FC236}">
                <a16:creationId xmlns:a16="http://schemas.microsoft.com/office/drawing/2014/main" id="{992FC7B9-D3E7-015A-CD3C-E054BE3F9224}"/>
              </a:ext>
            </a:extLst>
          </p:cNvPr>
          <p:cNvSpPr>
            <a:spLocks noGrp="1"/>
          </p:cNvSpPr>
          <p:nvPr>
            <p:ph type="body" idx="1"/>
          </p:nvPr>
        </p:nvSpPr>
        <p:spPr>
          <a:xfrm>
            <a:off x="2106827" y="2286000"/>
            <a:ext cx="4065373" cy="3581400"/>
          </a:xfrm>
        </p:spPr>
        <p:txBody>
          <a:bodyPr>
            <a:normAutofit/>
          </a:bodyPr>
          <a:lstStyle/>
          <a:p>
            <a:pPr marL="114300" indent="0">
              <a:buNone/>
            </a:pPr>
            <a:r>
              <a:rPr lang="en-US" dirty="0"/>
              <a:t>1. Table Names:</a:t>
            </a:r>
          </a:p>
          <a:p>
            <a:pPr>
              <a:buFont typeface="Wingdings" pitchFamily="2" charset="2"/>
              <a:buChar char="§"/>
            </a:pPr>
            <a:r>
              <a:rPr lang="en-US" dirty="0"/>
              <a:t>Singular nouns</a:t>
            </a:r>
          </a:p>
          <a:p>
            <a:pPr>
              <a:buFont typeface="Wingdings" pitchFamily="2" charset="2"/>
              <a:buChar char="§"/>
            </a:pPr>
            <a:r>
              <a:rPr lang="en-US" dirty="0" err="1"/>
              <a:t>PascalCase</a:t>
            </a:r>
            <a:endParaRPr lang="en-US" dirty="0"/>
          </a:p>
          <a:p>
            <a:pPr>
              <a:buFont typeface="Wingdings" pitchFamily="2" charset="2"/>
              <a:buChar char="§"/>
            </a:pPr>
            <a:r>
              <a:rPr lang="en-US" dirty="0"/>
              <a:t>Prefixed with schema name</a:t>
            </a:r>
          </a:p>
          <a:p>
            <a:pPr marL="114300" indent="0">
              <a:buNone/>
            </a:pPr>
            <a:r>
              <a:rPr lang="en-US" dirty="0"/>
              <a:t>Example:</a:t>
            </a:r>
          </a:p>
          <a:p>
            <a:pPr marL="114300" indent="0">
              <a:buNone/>
            </a:pPr>
            <a:r>
              <a:rPr lang="en-US" dirty="0"/>
              <a:t>[Course].[</a:t>
            </a:r>
            <a:r>
              <a:rPr lang="en-US" dirty="0" err="1"/>
              <a:t>CourseInstructor</a:t>
            </a:r>
            <a:r>
              <a:rPr lang="en-US" dirty="0"/>
              <a:t>]</a:t>
            </a:r>
          </a:p>
          <a:p>
            <a:pPr marL="114300" indent="0">
              <a:buNone/>
            </a:pPr>
            <a:r>
              <a:rPr lang="en-US" dirty="0"/>
              <a:t>[Location].[</a:t>
            </a:r>
            <a:r>
              <a:rPr lang="en-US" dirty="0" err="1"/>
              <a:t>BuildingLocation</a:t>
            </a:r>
            <a:r>
              <a:rPr lang="en-US" dirty="0"/>
              <a:t>]</a:t>
            </a:r>
          </a:p>
        </p:txBody>
      </p:sp>
      <p:sp>
        <p:nvSpPr>
          <p:cNvPr id="4" name="Text Placeholder 2">
            <a:extLst>
              <a:ext uri="{FF2B5EF4-FFF2-40B4-BE49-F238E27FC236}">
                <a16:creationId xmlns:a16="http://schemas.microsoft.com/office/drawing/2014/main" id="{7D0E1903-9478-A6AA-F366-CB708D62BE6D}"/>
              </a:ext>
            </a:extLst>
          </p:cNvPr>
          <p:cNvSpPr txBox="1">
            <a:spLocks/>
          </p:cNvSpPr>
          <p:nvPr/>
        </p:nvSpPr>
        <p:spPr>
          <a:xfrm>
            <a:off x="6755027" y="2208770"/>
            <a:ext cx="4065373" cy="35814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4000"/>
              </a:lnSpc>
              <a:spcBef>
                <a:spcPts val="1000"/>
              </a:spcBef>
              <a:spcAft>
                <a:spcPts val="0"/>
              </a:spcAft>
              <a:buClr>
                <a:schemeClr val="dk2"/>
              </a:buClr>
              <a:buSzPts val="1800"/>
              <a:buFont typeface="Libre Franklin"/>
              <a:buChar char="■"/>
              <a:defRPr sz="2000" b="0" i="0" u="none" strike="noStrike" cap="none">
                <a:solidFill>
                  <a:schemeClr val="dk2"/>
                </a:solidFill>
                <a:latin typeface="Libre Franklin"/>
                <a:ea typeface="Libre Franklin"/>
                <a:cs typeface="Libre Franklin"/>
                <a:sym typeface="Libre Franklin"/>
              </a:defRPr>
            </a:lvl1pPr>
            <a:lvl2pPr marL="914400" marR="0" lvl="1" indent="-342900" algn="l" rtl="0">
              <a:lnSpc>
                <a:spcPct val="94000"/>
              </a:lnSpc>
              <a:spcBef>
                <a:spcPts val="500"/>
              </a:spcBef>
              <a:spcAft>
                <a:spcPts val="0"/>
              </a:spcAft>
              <a:buClr>
                <a:schemeClr val="dk2"/>
              </a:buClr>
              <a:buSzPts val="1800"/>
              <a:buFont typeface="Libre Franklin"/>
              <a:buChar char="–"/>
              <a:defRPr sz="2000" b="0" i="1" u="none" strike="noStrike" cap="none">
                <a:solidFill>
                  <a:schemeClr val="dk2"/>
                </a:solidFill>
                <a:latin typeface="Libre Franklin"/>
                <a:ea typeface="Libre Franklin"/>
                <a:cs typeface="Libre Franklin"/>
                <a:sym typeface="Libre Franklin"/>
              </a:defRPr>
            </a:lvl2pPr>
            <a:lvl3pPr marL="1371600" marR="0" lvl="2" indent="-342900" algn="l" rtl="0">
              <a:lnSpc>
                <a:spcPct val="94000"/>
              </a:lnSpc>
              <a:spcBef>
                <a:spcPts val="500"/>
              </a:spcBef>
              <a:spcAft>
                <a:spcPts val="0"/>
              </a:spcAft>
              <a:buClr>
                <a:schemeClr val="dk2"/>
              </a:buClr>
              <a:buSzPts val="1800"/>
              <a:buFont typeface="Libre Franklin"/>
              <a:buChar char="■"/>
              <a:defRPr sz="1800" b="0" i="0" u="none" strike="noStrike" cap="none">
                <a:solidFill>
                  <a:schemeClr val="dk2"/>
                </a:solidFill>
                <a:latin typeface="Libre Franklin"/>
                <a:ea typeface="Libre Franklin"/>
                <a:cs typeface="Libre Franklin"/>
                <a:sym typeface="Libre Franklin"/>
              </a:defRPr>
            </a:lvl3pPr>
            <a:lvl4pPr marL="1828800" marR="0" lvl="3" indent="-342900" algn="l" rtl="0">
              <a:lnSpc>
                <a:spcPct val="94000"/>
              </a:lnSpc>
              <a:spcBef>
                <a:spcPts val="500"/>
              </a:spcBef>
              <a:spcAft>
                <a:spcPts val="0"/>
              </a:spcAft>
              <a:buClr>
                <a:schemeClr val="dk2"/>
              </a:buClr>
              <a:buSzPts val="1800"/>
              <a:buFont typeface="Libre Franklin"/>
              <a:buChar char="–"/>
              <a:defRPr sz="1800" b="0" i="1" u="none" strike="noStrike" cap="none">
                <a:solidFill>
                  <a:schemeClr val="dk2"/>
                </a:solidFill>
                <a:latin typeface="Libre Franklin"/>
                <a:ea typeface="Libre Franklin"/>
                <a:cs typeface="Libre Franklin"/>
                <a:sym typeface="Libre Franklin"/>
              </a:defRPr>
            </a:lvl4pPr>
            <a:lvl5pPr marL="2286000" marR="0" lvl="4" indent="-342900" algn="l" rtl="0">
              <a:lnSpc>
                <a:spcPct val="94000"/>
              </a:lnSpc>
              <a:spcBef>
                <a:spcPts val="500"/>
              </a:spcBef>
              <a:spcAft>
                <a:spcPts val="0"/>
              </a:spcAft>
              <a:buClr>
                <a:schemeClr val="dk2"/>
              </a:buClr>
              <a:buSzPts val="1800"/>
              <a:buFont typeface="Libre Franklin"/>
              <a:buChar char="■"/>
              <a:defRPr sz="1600" b="0" i="0" u="none" strike="noStrike" cap="none">
                <a:solidFill>
                  <a:schemeClr val="dk2"/>
                </a:solidFill>
                <a:latin typeface="Libre Franklin"/>
                <a:ea typeface="Libre Franklin"/>
                <a:cs typeface="Libre Franklin"/>
                <a:sym typeface="Libre Franklin"/>
              </a:defRPr>
            </a:lvl5pPr>
            <a:lvl6pPr marL="2743200" marR="0" lvl="5" indent="-342900" algn="l" rtl="0">
              <a:lnSpc>
                <a:spcPct val="94000"/>
              </a:lnSpc>
              <a:spcBef>
                <a:spcPts val="500"/>
              </a:spcBef>
              <a:spcAft>
                <a:spcPts val="0"/>
              </a:spcAft>
              <a:buClr>
                <a:schemeClr val="dk2"/>
              </a:buClr>
              <a:buSzPts val="1800"/>
              <a:buFont typeface="Libre Franklin"/>
              <a:buChar char="–"/>
              <a:defRPr sz="1600" b="0" i="1" u="none" strike="noStrike" cap="none">
                <a:solidFill>
                  <a:schemeClr val="dk2"/>
                </a:solidFill>
                <a:latin typeface="Libre Franklin"/>
                <a:ea typeface="Libre Franklin"/>
                <a:cs typeface="Libre Franklin"/>
                <a:sym typeface="Libre Franklin"/>
              </a:defRPr>
            </a:lvl6pPr>
            <a:lvl7pPr marL="3200400" marR="0" lvl="6" indent="-342900" algn="l" rtl="0">
              <a:lnSpc>
                <a:spcPct val="94000"/>
              </a:lnSpc>
              <a:spcBef>
                <a:spcPts val="500"/>
              </a:spcBef>
              <a:spcAft>
                <a:spcPts val="0"/>
              </a:spcAft>
              <a:buClr>
                <a:schemeClr val="dk2"/>
              </a:buClr>
              <a:buSzPts val="1800"/>
              <a:buFont typeface="Libre Franklin"/>
              <a:buChar char="■"/>
              <a:defRPr sz="1400" b="0" i="0" u="none" strike="noStrike" cap="none">
                <a:solidFill>
                  <a:schemeClr val="dk2"/>
                </a:solidFill>
                <a:latin typeface="Libre Franklin"/>
                <a:ea typeface="Libre Franklin"/>
                <a:cs typeface="Libre Franklin"/>
                <a:sym typeface="Libre Franklin"/>
              </a:defRPr>
            </a:lvl7pPr>
            <a:lvl8pPr marL="3657600" marR="0" lvl="7" indent="-342900" algn="l" rtl="0">
              <a:lnSpc>
                <a:spcPct val="94000"/>
              </a:lnSpc>
              <a:spcBef>
                <a:spcPts val="500"/>
              </a:spcBef>
              <a:spcAft>
                <a:spcPts val="0"/>
              </a:spcAft>
              <a:buClr>
                <a:schemeClr val="dk2"/>
              </a:buClr>
              <a:buSzPts val="1800"/>
              <a:buFont typeface="Libre Franklin"/>
              <a:buChar char="–"/>
              <a:defRPr sz="1400" b="0" i="1" u="none" strike="noStrike" cap="none">
                <a:solidFill>
                  <a:schemeClr val="dk2"/>
                </a:solidFill>
                <a:latin typeface="Libre Franklin"/>
                <a:ea typeface="Libre Franklin"/>
                <a:cs typeface="Libre Franklin"/>
                <a:sym typeface="Libre Franklin"/>
              </a:defRPr>
            </a:lvl8pPr>
            <a:lvl9pPr marL="4114800" marR="0" lvl="8" indent="-342900" algn="l" rtl="0">
              <a:lnSpc>
                <a:spcPct val="94000"/>
              </a:lnSpc>
              <a:spcBef>
                <a:spcPts val="500"/>
              </a:spcBef>
              <a:spcAft>
                <a:spcPts val="200"/>
              </a:spcAft>
              <a:buClr>
                <a:schemeClr val="dk2"/>
              </a:buClr>
              <a:buSzPts val="1800"/>
              <a:buFont typeface="Libre Franklin"/>
              <a:buChar char="■"/>
              <a:defRPr sz="1400" b="0" i="0" u="none" strike="noStrike" cap="none">
                <a:solidFill>
                  <a:schemeClr val="dk2"/>
                </a:solidFill>
                <a:latin typeface="Libre Franklin"/>
                <a:ea typeface="Libre Franklin"/>
                <a:cs typeface="Libre Franklin"/>
                <a:sym typeface="Libre Franklin"/>
              </a:defRPr>
            </a:lvl9pPr>
          </a:lstStyle>
          <a:p>
            <a:pPr marL="91440" indent="0">
              <a:buFont typeface="Libre Franklin"/>
              <a:buNone/>
            </a:pPr>
            <a:r>
              <a:rPr lang="en-US" dirty="0"/>
              <a:t>2. Column Names:</a:t>
            </a:r>
          </a:p>
          <a:p>
            <a:pPr marL="434340">
              <a:buFont typeface="Wingdings" pitchFamily="2" charset="2"/>
              <a:buChar char="§"/>
            </a:pPr>
            <a:r>
              <a:rPr lang="en-US" dirty="0" err="1"/>
              <a:t>PascalCase</a:t>
            </a:r>
            <a:endParaRPr lang="en-US" dirty="0"/>
          </a:p>
          <a:p>
            <a:pPr marL="434340">
              <a:buFont typeface="Wingdings" pitchFamily="2" charset="2"/>
              <a:buChar char="§"/>
            </a:pPr>
            <a:r>
              <a:rPr lang="en-US" dirty="0"/>
              <a:t>Meaningful prefixes</a:t>
            </a:r>
          </a:p>
          <a:p>
            <a:pPr marL="434340">
              <a:buFont typeface="Wingdings" pitchFamily="2" charset="2"/>
              <a:buChar char="§"/>
            </a:pPr>
            <a:r>
              <a:rPr lang="en-US" dirty="0"/>
              <a:t>Consistent suffixes</a:t>
            </a:r>
          </a:p>
          <a:p>
            <a:pPr marL="91440" indent="0">
              <a:buFont typeface="Libre Franklin"/>
              <a:buNone/>
            </a:pPr>
            <a:r>
              <a:rPr lang="en-US" dirty="0"/>
              <a:t>Example:</a:t>
            </a:r>
          </a:p>
          <a:p>
            <a:pPr marL="91440" indent="0">
              <a:buFont typeface="Libre Franklin"/>
              <a:buNone/>
            </a:pPr>
            <a:r>
              <a:rPr lang="en-US" dirty="0" err="1"/>
              <a:t>UserAuthorizationKey</a:t>
            </a:r>
            <a:endParaRPr lang="en-US" dirty="0"/>
          </a:p>
          <a:p>
            <a:pPr marL="91440" indent="0">
              <a:buFont typeface="Libre Franklin"/>
              <a:buNone/>
            </a:pPr>
            <a:r>
              <a:rPr lang="en-US" dirty="0" err="1"/>
              <a:t>DateOfLastUpdate</a:t>
            </a:r>
            <a:endParaRPr lang="en-US" dirty="0"/>
          </a:p>
          <a:p>
            <a:pPr marL="91440" indent="0">
              <a:buFont typeface="Libre Franklin"/>
              <a:buNone/>
            </a:pPr>
            <a:r>
              <a:rPr lang="en-US" dirty="0" err="1"/>
              <a:t>BuildingLocationID</a:t>
            </a:r>
            <a:endParaRPr lang="en-US" dirty="0"/>
          </a:p>
          <a:p>
            <a:pPr marL="114300" indent="0">
              <a:buFont typeface="Libre Franklin"/>
              <a:buNone/>
            </a:pPr>
            <a:endParaRPr lang="en-US" dirty="0"/>
          </a:p>
          <a:p>
            <a:pPr marL="114300" indent="0">
              <a:buFont typeface="Libre Franklin"/>
              <a:buNone/>
            </a:pPr>
            <a:endParaRPr lang="en-US" dirty="0"/>
          </a:p>
        </p:txBody>
      </p:sp>
    </p:spTree>
    <p:extLst>
      <p:ext uri="{BB962C8B-B14F-4D97-AF65-F5344CB8AC3E}">
        <p14:creationId xmlns:p14="http://schemas.microsoft.com/office/powerpoint/2010/main" val="3348688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3063-587F-4B56-F31E-92DF3CFE8370}"/>
              </a:ext>
            </a:extLst>
          </p:cNvPr>
          <p:cNvSpPr>
            <a:spLocks noGrp="1"/>
          </p:cNvSpPr>
          <p:nvPr>
            <p:ph type="title"/>
          </p:nvPr>
        </p:nvSpPr>
        <p:spPr>
          <a:xfrm>
            <a:off x="1371600" y="685800"/>
            <a:ext cx="9601200" cy="848710"/>
          </a:xfrm>
        </p:spPr>
        <p:txBody>
          <a:bodyPr wrap="square" anchor="ctr">
            <a:normAutofit/>
          </a:bodyPr>
          <a:lstStyle/>
          <a:p>
            <a:r>
              <a:rPr lang="en-US" dirty="0"/>
              <a:t>2. User Defined Data Types (UDTs)</a:t>
            </a:r>
          </a:p>
        </p:txBody>
      </p:sp>
      <p:pic>
        <p:nvPicPr>
          <p:cNvPr id="5" name="Picture 4" descr="A screenshot of a computer&#10;&#10;Description automatically generated">
            <a:extLst>
              <a:ext uri="{FF2B5EF4-FFF2-40B4-BE49-F238E27FC236}">
                <a16:creationId xmlns:a16="http://schemas.microsoft.com/office/drawing/2014/main" id="{67F7D921-11B0-5D1F-E5D2-80CD0357EA63}"/>
              </a:ext>
            </a:extLst>
          </p:cNvPr>
          <p:cNvPicPr>
            <a:picLocks noChangeAspect="1"/>
          </p:cNvPicPr>
          <p:nvPr/>
        </p:nvPicPr>
        <p:blipFill>
          <a:blip r:embed="rId2"/>
          <a:stretch>
            <a:fillRect/>
          </a:stretch>
        </p:blipFill>
        <p:spPr>
          <a:xfrm>
            <a:off x="1538463" y="2362200"/>
            <a:ext cx="4276373" cy="4352544"/>
          </a:xfrm>
          <a:prstGeom prst="rect">
            <a:avLst/>
          </a:prstGeom>
          <a:noFill/>
          <a:ln>
            <a:noFill/>
          </a:ln>
        </p:spPr>
      </p:pic>
      <p:sp>
        <p:nvSpPr>
          <p:cNvPr id="3" name="Text Placeholder 2">
            <a:extLst>
              <a:ext uri="{FF2B5EF4-FFF2-40B4-BE49-F238E27FC236}">
                <a16:creationId xmlns:a16="http://schemas.microsoft.com/office/drawing/2014/main" id="{E3DEF4AA-9F06-3B53-965B-1D32CCC136D6}"/>
              </a:ext>
            </a:extLst>
          </p:cNvPr>
          <p:cNvSpPr>
            <a:spLocks noGrp="1"/>
          </p:cNvSpPr>
          <p:nvPr>
            <p:ph type="body" idx="4294967295"/>
          </p:nvPr>
        </p:nvSpPr>
        <p:spPr>
          <a:xfrm>
            <a:off x="6362700" y="2362200"/>
            <a:ext cx="4610100" cy="4352544"/>
          </a:xfrm>
        </p:spPr>
        <p:txBody>
          <a:bodyPr anchor="t">
            <a:normAutofit/>
          </a:bodyPr>
          <a:lstStyle/>
          <a:p>
            <a:pPr marL="114300" indent="0">
              <a:spcBef>
                <a:spcPts val="0"/>
              </a:spcBef>
              <a:spcAft>
                <a:spcPts val="600"/>
              </a:spcAft>
              <a:buClr>
                <a:srgbClr val="000000"/>
              </a:buClr>
              <a:buFont typeface="Arial"/>
              <a:buNone/>
            </a:pPr>
            <a:r>
              <a:rPr lang="en-US" b="0" i="0" u="none" strike="noStrike" cap="none" dirty="0"/>
              <a:t>The database implements a comprehensive system of User Defined Data Types (UDTs) under the [</a:t>
            </a:r>
            <a:r>
              <a:rPr lang="en-US" b="0" i="0" u="none" strike="noStrike" cap="none" dirty="0" err="1"/>
              <a:t>Udt</a:t>
            </a:r>
            <a:r>
              <a:rPr lang="en-US" b="0" i="0" u="none" strike="noStrike" cap="none" dirty="0"/>
              <a:t>] schema. This approach provides several key benefits:</a:t>
            </a:r>
          </a:p>
          <a:p>
            <a:pPr>
              <a:spcBef>
                <a:spcPts val="0"/>
              </a:spcBef>
              <a:spcAft>
                <a:spcPts val="600"/>
              </a:spcAft>
              <a:buClr>
                <a:srgbClr val="000000"/>
              </a:buClr>
              <a:buFont typeface="Arial"/>
            </a:pPr>
            <a:r>
              <a:rPr lang="en-US" b="0" i="0" u="none" strike="noStrike" cap="none" dirty="0"/>
              <a:t>Ensures data consistency across tables</a:t>
            </a:r>
          </a:p>
          <a:p>
            <a:pPr>
              <a:spcBef>
                <a:spcPts val="0"/>
              </a:spcBef>
              <a:spcAft>
                <a:spcPts val="600"/>
              </a:spcAft>
              <a:buClr>
                <a:srgbClr val="000000"/>
              </a:buClr>
              <a:buFont typeface="Arial"/>
            </a:pPr>
            <a:r>
              <a:rPr lang="en-US" b="0" i="0" u="none" strike="noStrike" cap="none" dirty="0"/>
              <a:t>Simplifies maintenance by centralizing data type definitions</a:t>
            </a:r>
          </a:p>
          <a:p>
            <a:pPr>
              <a:spcBef>
                <a:spcPts val="0"/>
              </a:spcBef>
              <a:spcAft>
                <a:spcPts val="600"/>
              </a:spcAft>
              <a:buClr>
                <a:srgbClr val="000000"/>
              </a:buClr>
              <a:buFont typeface="Arial"/>
            </a:pPr>
            <a:r>
              <a:rPr lang="en-US" b="0" i="0" u="none" strike="noStrike" cap="none" dirty="0"/>
              <a:t>Makes the database self-documenting</a:t>
            </a:r>
          </a:p>
          <a:p>
            <a:pPr>
              <a:spcBef>
                <a:spcPts val="0"/>
              </a:spcBef>
              <a:spcAft>
                <a:spcPts val="600"/>
              </a:spcAft>
              <a:buClr>
                <a:srgbClr val="000000"/>
              </a:buClr>
              <a:buFont typeface="Arial"/>
            </a:pPr>
            <a:r>
              <a:rPr lang="en-US" b="0" i="0" u="none" strike="noStrike" cap="none" dirty="0"/>
              <a:t>Reduces errors in column definitions</a:t>
            </a:r>
          </a:p>
        </p:txBody>
      </p:sp>
      <p:sp>
        <p:nvSpPr>
          <p:cNvPr id="6" name="TextBox 5">
            <a:extLst>
              <a:ext uri="{FF2B5EF4-FFF2-40B4-BE49-F238E27FC236}">
                <a16:creationId xmlns:a16="http://schemas.microsoft.com/office/drawing/2014/main" id="{D3BA8BB2-B4E0-1CDB-B596-C1AE0FF25D8D}"/>
              </a:ext>
            </a:extLst>
          </p:cNvPr>
          <p:cNvSpPr txBox="1"/>
          <p:nvPr/>
        </p:nvSpPr>
        <p:spPr>
          <a:xfrm>
            <a:off x="1713186" y="1681655"/>
            <a:ext cx="4529959" cy="523220"/>
          </a:xfrm>
          <a:prstGeom prst="rect">
            <a:avLst/>
          </a:prstGeom>
          <a:noFill/>
        </p:spPr>
        <p:txBody>
          <a:bodyPr wrap="square" rtlCol="0">
            <a:spAutoFit/>
          </a:bodyPr>
          <a:lstStyle/>
          <a:p>
            <a:r>
              <a:rPr lang="en-US" dirty="0">
                <a:latin typeface="Libre Franklin" pitchFamily="2" charset="77"/>
              </a:rPr>
              <a:t>These UDTs are used extensively throughout our database.</a:t>
            </a:r>
          </a:p>
        </p:txBody>
      </p:sp>
    </p:spTree>
    <p:extLst>
      <p:ext uri="{BB962C8B-B14F-4D97-AF65-F5344CB8AC3E}">
        <p14:creationId xmlns:p14="http://schemas.microsoft.com/office/powerpoint/2010/main" val="83853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B571-6A96-DB51-1AA5-06326BCADFCD}"/>
              </a:ext>
            </a:extLst>
          </p:cNvPr>
          <p:cNvSpPr>
            <a:spLocks noGrp="1"/>
          </p:cNvSpPr>
          <p:nvPr>
            <p:ph type="title"/>
          </p:nvPr>
        </p:nvSpPr>
        <p:spPr>
          <a:xfrm>
            <a:off x="1371600" y="685800"/>
            <a:ext cx="9916510" cy="1485900"/>
          </a:xfrm>
        </p:spPr>
        <p:txBody>
          <a:bodyPr/>
          <a:lstStyle/>
          <a:p>
            <a:r>
              <a:rPr lang="en-US" dirty="0"/>
              <a:t>Key UDTs and Their Implementation</a:t>
            </a:r>
          </a:p>
        </p:txBody>
      </p:sp>
      <p:sp>
        <p:nvSpPr>
          <p:cNvPr id="3" name="Text Placeholder 2">
            <a:extLst>
              <a:ext uri="{FF2B5EF4-FFF2-40B4-BE49-F238E27FC236}">
                <a16:creationId xmlns:a16="http://schemas.microsoft.com/office/drawing/2014/main" id="{B0D7C81A-6C18-D40B-0800-4D1BC296C0F1}"/>
              </a:ext>
            </a:extLst>
          </p:cNvPr>
          <p:cNvSpPr>
            <a:spLocks noGrp="1"/>
          </p:cNvSpPr>
          <p:nvPr>
            <p:ph type="body" idx="1"/>
          </p:nvPr>
        </p:nvSpPr>
        <p:spPr>
          <a:xfrm>
            <a:off x="1371600" y="1692167"/>
            <a:ext cx="9601200" cy="4175234"/>
          </a:xfrm>
        </p:spPr>
        <p:txBody>
          <a:bodyPr>
            <a:normAutofit fontScale="92500" lnSpcReduction="10000"/>
          </a:bodyPr>
          <a:lstStyle/>
          <a:p>
            <a:pPr marL="114300" indent="0">
              <a:buNone/>
            </a:pPr>
            <a:r>
              <a:rPr lang="en-US" b="1" dirty="0"/>
              <a:t>Basic Data Types</a:t>
            </a:r>
          </a:p>
          <a:p>
            <a:pPr marL="114300" indent="0">
              <a:buNone/>
            </a:pPr>
            <a:r>
              <a:rPr lang="en-US" dirty="0"/>
              <a:t>CREATE TYPE [</a:t>
            </a:r>
            <a:r>
              <a:rPr lang="en-US" dirty="0" err="1"/>
              <a:t>Udt</a:t>
            </a:r>
            <a:r>
              <a:rPr lang="en-US" dirty="0"/>
              <a:t>].[</a:t>
            </a:r>
            <a:r>
              <a:rPr lang="en-US" dirty="0" err="1"/>
              <a:t>SurrogateKeyInt</a:t>
            </a:r>
            <a:r>
              <a:rPr lang="en-US" dirty="0"/>
              <a:t>] FROM [int] NULL</a:t>
            </a:r>
          </a:p>
          <a:p>
            <a:pPr marL="114300" indent="0">
              <a:buNone/>
            </a:pPr>
            <a:r>
              <a:rPr lang="en-US" dirty="0"/>
              <a:t>CREATE TYPE [</a:t>
            </a:r>
            <a:r>
              <a:rPr lang="en-US" dirty="0" err="1"/>
              <a:t>Udt</a:t>
            </a:r>
            <a:r>
              <a:rPr lang="en-US" dirty="0"/>
              <a:t>].[String30] FROM [</a:t>
            </a:r>
            <a:r>
              <a:rPr lang="en-US" dirty="0" err="1"/>
              <a:t>nvarchar</a:t>
            </a:r>
            <a:r>
              <a:rPr lang="en-US" dirty="0"/>
              <a:t>](30) NOT NULL</a:t>
            </a:r>
          </a:p>
          <a:p>
            <a:pPr marL="114300" indent="0">
              <a:buNone/>
            </a:pPr>
            <a:r>
              <a:rPr lang="en-US" dirty="0"/>
              <a:t>CREATE TYPE [</a:t>
            </a:r>
            <a:r>
              <a:rPr lang="en-US" dirty="0" err="1"/>
              <a:t>Udt</a:t>
            </a:r>
            <a:r>
              <a:rPr lang="en-US" dirty="0"/>
              <a:t>].[String100] FROM [</a:t>
            </a:r>
            <a:r>
              <a:rPr lang="en-US" dirty="0" err="1"/>
              <a:t>nvarchar</a:t>
            </a:r>
            <a:r>
              <a:rPr lang="en-US" dirty="0"/>
              <a:t>](100) NOT NULL</a:t>
            </a:r>
          </a:p>
          <a:p>
            <a:pPr marL="114300" indent="0">
              <a:buNone/>
            </a:pPr>
            <a:r>
              <a:rPr lang="en-US" dirty="0"/>
              <a:t>CREATE TYPE [</a:t>
            </a:r>
            <a:r>
              <a:rPr lang="en-US" dirty="0" err="1"/>
              <a:t>Udt</a:t>
            </a:r>
            <a:r>
              <a:rPr lang="en-US" dirty="0"/>
              <a:t>].[</a:t>
            </a:r>
            <a:r>
              <a:rPr lang="en-US" dirty="0" err="1"/>
              <a:t>DateAdded</a:t>
            </a:r>
            <a:r>
              <a:rPr lang="en-US" dirty="0"/>
              <a:t>] FROM [datetime2](7) NOT NULL</a:t>
            </a:r>
          </a:p>
          <a:p>
            <a:pPr marL="114300" indent="0">
              <a:buNone/>
            </a:pPr>
            <a:r>
              <a:rPr lang="en-US" b="1" dirty="0" err="1"/>
              <a:t>SurrogateKeyInt</a:t>
            </a:r>
            <a:r>
              <a:rPr lang="en-US" dirty="0"/>
              <a:t> is used for all primary key columns</a:t>
            </a:r>
          </a:p>
          <a:p>
            <a:pPr marL="114300" indent="0">
              <a:buNone/>
            </a:pPr>
            <a:r>
              <a:rPr lang="en-US" dirty="0"/>
              <a:t>CREATE TABLE [Course].[Class](</a:t>
            </a:r>
          </a:p>
          <a:p>
            <a:pPr marL="114300" indent="0">
              <a:buNone/>
            </a:pPr>
            <a:r>
              <a:rPr lang="en-US" dirty="0"/>
              <a:t>[</a:t>
            </a:r>
            <a:r>
              <a:rPr lang="en-US" dirty="0" err="1"/>
              <a:t>ClassID</a:t>
            </a:r>
            <a:r>
              <a:rPr lang="en-US" dirty="0"/>
              <a:t>] [</a:t>
            </a:r>
            <a:r>
              <a:rPr lang="en-US" dirty="0" err="1"/>
              <a:t>Udt</a:t>
            </a:r>
            <a:r>
              <a:rPr lang="en-US" dirty="0"/>
              <a:t>].[</a:t>
            </a:r>
            <a:r>
              <a:rPr lang="en-US" dirty="0" err="1"/>
              <a:t>SurrogateKeyInt</a:t>
            </a:r>
            <a:r>
              <a:rPr lang="en-US" dirty="0"/>
              <a:t>] IDENTITY(1,1) NOT NULL,</a:t>
            </a:r>
          </a:p>
          <a:p>
            <a:pPr marL="114300" indent="0">
              <a:buNone/>
            </a:pPr>
            <a:r>
              <a:rPr lang="en-US" dirty="0"/>
              <a:t>[Enrollment] [</a:t>
            </a:r>
            <a:r>
              <a:rPr lang="en-US" dirty="0" err="1"/>
              <a:t>Udt</a:t>
            </a:r>
            <a:r>
              <a:rPr lang="en-US" dirty="0"/>
              <a:t>].[</a:t>
            </a:r>
            <a:r>
              <a:rPr lang="en-US" dirty="0" err="1"/>
              <a:t>SurrogateKeyInt</a:t>
            </a:r>
            <a:r>
              <a:rPr lang="en-US" dirty="0"/>
              <a:t>] NULL,</a:t>
            </a:r>
          </a:p>
          <a:p>
            <a:pPr marL="114300" indent="0">
              <a:buNone/>
            </a:pPr>
            <a:r>
              <a:rPr lang="en-US" dirty="0"/>
              <a:t>[Credits] [</a:t>
            </a:r>
            <a:r>
              <a:rPr lang="en-US" dirty="0" err="1"/>
              <a:t>Udt</a:t>
            </a:r>
            <a:r>
              <a:rPr lang="en-US" dirty="0"/>
              <a:t>].[</a:t>
            </a:r>
            <a:r>
              <a:rPr lang="en-US" dirty="0" err="1"/>
              <a:t>SurrogateKeyInt</a:t>
            </a:r>
            <a:r>
              <a:rPr lang="en-US" dirty="0"/>
              <a:t>] NULL,</a:t>
            </a:r>
          </a:p>
          <a:p>
            <a:pPr marL="114300" indent="0">
              <a:buNone/>
            </a:pPr>
            <a:r>
              <a:rPr lang="en-US" dirty="0"/>
              <a:t> -- Other columns...)</a:t>
            </a:r>
          </a:p>
        </p:txBody>
      </p:sp>
    </p:spTree>
    <p:extLst>
      <p:ext uri="{BB962C8B-B14F-4D97-AF65-F5344CB8AC3E}">
        <p14:creationId xmlns:p14="http://schemas.microsoft.com/office/powerpoint/2010/main" val="66917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4245-947A-0F0C-8249-1AA2CC5C7200}"/>
              </a:ext>
            </a:extLst>
          </p:cNvPr>
          <p:cNvSpPr>
            <a:spLocks noGrp="1"/>
          </p:cNvSpPr>
          <p:nvPr>
            <p:ph type="title"/>
          </p:nvPr>
        </p:nvSpPr>
        <p:spPr/>
        <p:txBody>
          <a:bodyPr/>
          <a:lstStyle/>
          <a:p>
            <a:r>
              <a:rPr lang="en-US" dirty="0"/>
              <a:t>Specialized Data Types</a:t>
            </a:r>
          </a:p>
        </p:txBody>
      </p:sp>
      <p:sp>
        <p:nvSpPr>
          <p:cNvPr id="3" name="Text Placeholder 2">
            <a:extLst>
              <a:ext uri="{FF2B5EF4-FFF2-40B4-BE49-F238E27FC236}">
                <a16:creationId xmlns:a16="http://schemas.microsoft.com/office/drawing/2014/main" id="{BA297C6A-D8FA-76CC-6215-0D65E99CFE55}"/>
              </a:ext>
            </a:extLst>
          </p:cNvPr>
          <p:cNvSpPr>
            <a:spLocks noGrp="1"/>
          </p:cNvSpPr>
          <p:nvPr>
            <p:ph type="body" idx="1"/>
          </p:nvPr>
        </p:nvSpPr>
        <p:spPr>
          <a:xfrm>
            <a:off x="1371600" y="1702676"/>
            <a:ext cx="9601200" cy="4164724"/>
          </a:xfrm>
        </p:spPr>
        <p:txBody>
          <a:bodyPr>
            <a:normAutofit/>
          </a:bodyPr>
          <a:lstStyle/>
          <a:p>
            <a:pPr marL="114300" indent="0">
              <a:buNone/>
            </a:pPr>
            <a:r>
              <a:rPr lang="en-US" dirty="0"/>
              <a:t>CREATE TYPE [</a:t>
            </a:r>
            <a:r>
              <a:rPr lang="en-US" dirty="0" err="1"/>
              <a:t>Udt</a:t>
            </a:r>
            <a:r>
              <a:rPr lang="en-US" dirty="0"/>
              <a:t>].[</a:t>
            </a:r>
            <a:r>
              <a:rPr lang="en-US" dirty="0" err="1"/>
              <a:t>ClassLength</a:t>
            </a:r>
            <a:r>
              <a:rPr lang="en-US" dirty="0"/>
              <a:t>] FROM [</a:t>
            </a:r>
            <a:r>
              <a:rPr lang="en-US" dirty="0" err="1"/>
              <a:t>nvarchar</a:t>
            </a:r>
            <a:r>
              <a:rPr lang="en-US" dirty="0"/>
              <a:t>](30) NOT NULL</a:t>
            </a:r>
          </a:p>
          <a:p>
            <a:pPr marL="114300" indent="0">
              <a:buNone/>
            </a:pPr>
            <a:r>
              <a:rPr lang="en-US" dirty="0"/>
              <a:t>CREATE TYPE [</a:t>
            </a:r>
            <a:r>
              <a:rPr lang="en-US" dirty="0" err="1"/>
              <a:t>Udt</a:t>
            </a:r>
            <a:r>
              <a:rPr lang="en-US" dirty="0"/>
              <a:t>].[</a:t>
            </a:r>
            <a:r>
              <a:rPr lang="en-US" dirty="0" err="1"/>
              <a:t>ClassTime</a:t>
            </a:r>
            <a:r>
              <a:rPr lang="en-US" dirty="0"/>
              <a:t>] FROM [</a:t>
            </a:r>
            <a:r>
              <a:rPr lang="en-US" dirty="0" err="1"/>
              <a:t>nchar</a:t>
            </a:r>
            <a:r>
              <a:rPr lang="en-US" dirty="0"/>
              <a:t>](5) NOT NULL</a:t>
            </a:r>
          </a:p>
          <a:p>
            <a:pPr marL="114300" indent="0">
              <a:buNone/>
            </a:pPr>
            <a:r>
              <a:rPr lang="en-US" dirty="0"/>
              <a:t>CREATE TYPE [</a:t>
            </a:r>
            <a:r>
              <a:rPr lang="en-US" dirty="0" err="1"/>
              <a:t>Udt</a:t>
            </a:r>
            <a:r>
              <a:rPr lang="en-US" dirty="0"/>
              <a:t>].[FirstName] FROM [</a:t>
            </a:r>
            <a:r>
              <a:rPr lang="en-US" dirty="0" err="1"/>
              <a:t>nvarchar</a:t>
            </a:r>
            <a:r>
              <a:rPr lang="en-US" dirty="0"/>
              <a:t>](20) NOT NULL</a:t>
            </a:r>
          </a:p>
          <a:p>
            <a:pPr marL="114300" indent="0">
              <a:buNone/>
            </a:pPr>
            <a:r>
              <a:rPr lang="en-US" dirty="0"/>
              <a:t>CREATE TYPE [</a:t>
            </a:r>
            <a:r>
              <a:rPr lang="en-US" dirty="0" err="1"/>
              <a:t>Udt</a:t>
            </a:r>
            <a:r>
              <a:rPr lang="en-US" dirty="0"/>
              <a:t>].[</a:t>
            </a:r>
            <a:r>
              <a:rPr lang="en-US" dirty="0" err="1"/>
              <a:t>LastName</a:t>
            </a:r>
            <a:r>
              <a:rPr lang="en-US" dirty="0"/>
              <a:t>] FROM [</a:t>
            </a:r>
            <a:r>
              <a:rPr lang="en-US" dirty="0" err="1"/>
              <a:t>nvarchar</a:t>
            </a:r>
            <a:r>
              <a:rPr lang="en-US" dirty="0"/>
              <a:t>](35) NOT NULL</a:t>
            </a:r>
          </a:p>
          <a:p>
            <a:pPr marL="114300" indent="0">
              <a:buNone/>
            </a:pPr>
            <a:r>
              <a:rPr lang="en-US" b="1" dirty="0"/>
              <a:t>These domain-specific UDTs enforce business rules and data consistency. For example, the </a:t>
            </a:r>
            <a:r>
              <a:rPr lang="en-US" b="1" dirty="0" err="1"/>
              <a:t>ClassTime</a:t>
            </a:r>
            <a:r>
              <a:rPr lang="en-US" b="1" dirty="0"/>
              <a:t> type is used in:</a:t>
            </a:r>
          </a:p>
          <a:p>
            <a:pPr marL="114300" indent="0">
              <a:buNone/>
            </a:pPr>
            <a:r>
              <a:rPr lang="en-US" dirty="0"/>
              <a:t>CREATE TABLE [</a:t>
            </a:r>
            <a:r>
              <a:rPr lang="en-US" dirty="0" err="1"/>
              <a:t>DbSecurity</a:t>
            </a:r>
            <a:r>
              <a:rPr lang="en-US" dirty="0"/>
              <a:t>].[</a:t>
            </a:r>
            <a:r>
              <a:rPr lang="en-US" dirty="0" err="1"/>
              <a:t>UserAuthorization</a:t>
            </a:r>
            <a:r>
              <a:rPr lang="en-US" dirty="0"/>
              <a:t>](</a:t>
            </a:r>
          </a:p>
          <a:p>
            <a:pPr marL="114300" indent="0">
              <a:buNone/>
            </a:pPr>
            <a:r>
              <a:rPr lang="en-US" dirty="0"/>
              <a:t>[</a:t>
            </a:r>
            <a:r>
              <a:rPr lang="en-US" dirty="0" err="1"/>
              <a:t>UserAuthorizationKey</a:t>
            </a:r>
            <a:r>
              <a:rPr lang="en-US" dirty="0"/>
              <a:t>] [</a:t>
            </a:r>
            <a:r>
              <a:rPr lang="en-US" dirty="0" err="1"/>
              <a:t>Udt</a:t>
            </a:r>
            <a:r>
              <a:rPr lang="en-US" dirty="0"/>
              <a:t>].[</a:t>
            </a:r>
            <a:r>
              <a:rPr lang="en-US" dirty="0" err="1"/>
              <a:t>SurrogateKeyInt</a:t>
            </a:r>
            <a:r>
              <a:rPr lang="en-US" dirty="0"/>
              <a:t>] IDENTITY(1,1) NOT NULL,</a:t>
            </a:r>
          </a:p>
          <a:p>
            <a:pPr marL="114300" indent="0">
              <a:buNone/>
            </a:pPr>
            <a:r>
              <a:rPr lang="en-US" dirty="0"/>
              <a:t>[</a:t>
            </a:r>
            <a:r>
              <a:rPr lang="en-US" dirty="0" err="1"/>
              <a:t>ClassTime</a:t>
            </a:r>
            <a:r>
              <a:rPr lang="en-US" dirty="0"/>
              <a:t>] [</a:t>
            </a:r>
            <a:r>
              <a:rPr lang="en-US" dirty="0" err="1"/>
              <a:t>Udt</a:t>
            </a:r>
            <a:r>
              <a:rPr lang="en-US" dirty="0"/>
              <a:t>].[</a:t>
            </a:r>
            <a:r>
              <a:rPr lang="en-US" dirty="0" err="1"/>
              <a:t>ClassTime</a:t>
            </a:r>
            <a:r>
              <a:rPr lang="en-US" dirty="0"/>
              <a:t>] NULL DEFAULT ('10:45’),</a:t>
            </a:r>
          </a:p>
          <a:p>
            <a:pPr marL="114300" indent="0">
              <a:buNone/>
            </a:pPr>
            <a:r>
              <a:rPr lang="en-US" dirty="0"/>
              <a:t> -- Other columns...)</a:t>
            </a:r>
          </a:p>
        </p:txBody>
      </p:sp>
    </p:spTree>
    <p:extLst>
      <p:ext uri="{BB962C8B-B14F-4D97-AF65-F5344CB8AC3E}">
        <p14:creationId xmlns:p14="http://schemas.microsoft.com/office/powerpoint/2010/main" val="2873745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3A90-E970-4F7E-FF9D-743D831FA98C}"/>
              </a:ext>
            </a:extLst>
          </p:cNvPr>
          <p:cNvSpPr>
            <a:spLocks noGrp="1"/>
          </p:cNvSpPr>
          <p:nvPr>
            <p:ph type="title"/>
          </p:nvPr>
        </p:nvSpPr>
        <p:spPr/>
        <p:txBody>
          <a:bodyPr/>
          <a:lstStyle/>
          <a:p>
            <a:r>
              <a:rPr lang="en-US" dirty="0"/>
              <a:t>Reuse Patterns</a:t>
            </a:r>
          </a:p>
        </p:txBody>
      </p:sp>
      <p:sp>
        <p:nvSpPr>
          <p:cNvPr id="3" name="Text Placeholder 2">
            <a:extLst>
              <a:ext uri="{FF2B5EF4-FFF2-40B4-BE49-F238E27FC236}">
                <a16:creationId xmlns:a16="http://schemas.microsoft.com/office/drawing/2014/main" id="{8D093E39-CE8F-743B-82F9-03B4EF522FC9}"/>
              </a:ext>
            </a:extLst>
          </p:cNvPr>
          <p:cNvSpPr>
            <a:spLocks noGrp="1"/>
          </p:cNvSpPr>
          <p:nvPr>
            <p:ph type="body" idx="1"/>
          </p:nvPr>
        </p:nvSpPr>
        <p:spPr/>
        <p:txBody>
          <a:bodyPr>
            <a:normAutofit lnSpcReduction="10000"/>
          </a:bodyPr>
          <a:lstStyle/>
          <a:p>
            <a:pPr marL="114300" indent="0">
              <a:buNone/>
            </a:pPr>
            <a:r>
              <a:rPr lang="en-US" b="1" dirty="0"/>
              <a:t>1. Audit Trail Pattern:</a:t>
            </a:r>
          </a:p>
          <a:p>
            <a:pPr marL="114300" indent="0">
              <a:buNone/>
            </a:pPr>
            <a:r>
              <a:rPr lang="en-US" dirty="0"/>
              <a:t>[</a:t>
            </a:r>
            <a:r>
              <a:rPr lang="en-US" dirty="0" err="1"/>
              <a:t>DateAdded</a:t>
            </a:r>
            <a:r>
              <a:rPr lang="en-US" dirty="0"/>
              <a:t>] [</a:t>
            </a:r>
            <a:r>
              <a:rPr lang="en-US" dirty="0" err="1"/>
              <a:t>Udt</a:t>
            </a:r>
            <a:r>
              <a:rPr lang="en-US" dirty="0"/>
              <a:t>].[</a:t>
            </a:r>
            <a:r>
              <a:rPr lang="en-US" dirty="0" err="1"/>
              <a:t>DateAdded</a:t>
            </a:r>
            <a:r>
              <a:rPr lang="en-US" dirty="0"/>
              <a:t>] NULL,</a:t>
            </a:r>
          </a:p>
          <a:p>
            <a:pPr marL="114300" indent="0">
              <a:buNone/>
            </a:pPr>
            <a:r>
              <a:rPr lang="en-US" dirty="0"/>
              <a:t>[</a:t>
            </a:r>
            <a:r>
              <a:rPr lang="en-US" dirty="0" err="1"/>
              <a:t>DateOfLastUpdate</a:t>
            </a:r>
            <a:r>
              <a:rPr lang="en-US" dirty="0"/>
              <a:t>] [</a:t>
            </a:r>
            <a:r>
              <a:rPr lang="en-US" dirty="0" err="1"/>
              <a:t>Udt</a:t>
            </a:r>
            <a:r>
              <a:rPr lang="en-US" dirty="0"/>
              <a:t>].[</a:t>
            </a:r>
            <a:r>
              <a:rPr lang="en-US" dirty="0" err="1"/>
              <a:t>DateAdded</a:t>
            </a:r>
            <a:r>
              <a:rPr lang="en-US" dirty="0"/>
              <a:t>] NULL</a:t>
            </a:r>
          </a:p>
          <a:p>
            <a:pPr marL="114300" indent="0">
              <a:buNone/>
            </a:pPr>
            <a:r>
              <a:rPr lang="en-US" dirty="0"/>
              <a:t>This pattern appears in nearly every table, ensuring consistent timestamp handling.</a:t>
            </a:r>
          </a:p>
          <a:p>
            <a:pPr marL="114300" indent="0">
              <a:buNone/>
            </a:pPr>
            <a:r>
              <a:rPr lang="en-US" b="1" dirty="0"/>
              <a:t>2. Name Handling Pattern:</a:t>
            </a:r>
          </a:p>
          <a:p>
            <a:pPr marL="114300" indent="0">
              <a:buNone/>
            </a:pPr>
            <a:r>
              <a:rPr lang="en-US" dirty="0"/>
              <a:t>[FirstName] [</a:t>
            </a:r>
            <a:r>
              <a:rPr lang="en-US" dirty="0" err="1"/>
              <a:t>Udt</a:t>
            </a:r>
            <a:r>
              <a:rPr lang="en-US" dirty="0"/>
              <a:t>].[FirstName] NOT NULL,</a:t>
            </a:r>
          </a:p>
          <a:p>
            <a:pPr marL="114300" indent="0">
              <a:buNone/>
            </a:pPr>
            <a:r>
              <a:rPr lang="en-US" dirty="0"/>
              <a:t>[</a:t>
            </a:r>
            <a:r>
              <a:rPr lang="en-US" dirty="0" err="1"/>
              <a:t>LastName</a:t>
            </a:r>
            <a:r>
              <a:rPr lang="en-US" dirty="0"/>
              <a:t>] [</a:t>
            </a:r>
            <a:r>
              <a:rPr lang="en-US" dirty="0" err="1"/>
              <a:t>Udt</a:t>
            </a:r>
            <a:r>
              <a:rPr lang="en-US" dirty="0"/>
              <a:t>].[</a:t>
            </a:r>
            <a:r>
              <a:rPr lang="en-US" dirty="0" err="1"/>
              <a:t>LastName</a:t>
            </a:r>
            <a:r>
              <a:rPr lang="en-US" dirty="0"/>
              <a:t>] NOT NULL</a:t>
            </a:r>
          </a:p>
          <a:p>
            <a:pPr marL="114300" indent="0">
              <a:buNone/>
            </a:pPr>
            <a:r>
              <a:rPr lang="en-US" dirty="0"/>
              <a:t>Used in both instructor and user tables</a:t>
            </a:r>
          </a:p>
        </p:txBody>
      </p:sp>
    </p:spTree>
    <p:extLst>
      <p:ext uri="{BB962C8B-B14F-4D97-AF65-F5344CB8AC3E}">
        <p14:creationId xmlns:p14="http://schemas.microsoft.com/office/powerpoint/2010/main" val="2369905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4D862-B573-B1F2-51F0-438436AB3DEA}"/>
              </a:ext>
            </a:extLst>
          </p:cNvPr>
          <p:cNvSpPr>
            <a:spLocks noGrp="1"/>
          </p:cNvSpPr>
          <p:nvPr>
            <p:ph type="title"/>
          </p:nvPr>
        </p:nvSpPr>
        <p:spPr/>
        <p:txBody>
          <a:bodyPr>
            <a:normAutofit/>
          </a:bodyPr>
          <a:lstStyle/>
          <a:p>
            <a:pPr>
              <a:lnSpc>
                <a:spcPct val="100000"/>
              </a:lnSpc>
            </a:pPr>
            <a:r>
              <a:rPr lang="en-US" dirty="0"/>
              <a:t>3. Constraints and Data Integrity | Primary Key Constraints</a:t>
            </a:r>
          </a:p>
        </p:txBody>
      </p:sp>
      <p:sp>
        <p:nvSpPr>
          <p:cNvPr id="3" name="Text Placeholder 2">
            <a:extLst>
              <a:ext uri="{FF2B5EF4-FFF2-40B4-BE49-F238E27FC236}">
                <a16:creationId xmlns:a16="http://schemas.microsoft.com/office/drawing/2014/main" id="{6221190E-AB6E-6ECA-BF42-4BF44881D3BF}"/>
              </a:ext>
            </a:extLst>
          </p:cNvPr>
          <p:cNvSpPr>
            <a:spLocks noGrp="1"/>
          </p:cNvSpPr>
          <p:nvPr>
            <p:ph type="body" idx="1"/>
          </p:nvPr>
        </p:nvSpPr>
        <p:spPr>
          <a:xfrm>
            <a:off x="1371600" y="2199501"/>
            <a:ext cx="9601200" cy="1396314"/>
          </a:xfrm>
        </p:spPr>
        <p:txBody>
          <a:bodyPr/>
          <a:lstStyle/>
          <a:p>
            <a:pPr marL="114300" indent="0">
              <a:buNone/>
            </a:pPr>
            <a:r>
              <a:rPr lang="en-US" dirty="0"/>
              <a:t>Every table has a surrogate key with these characteristics:</a:t>
            </a:r>
          </a:p>
          <a:p>
            <a:pPr marL="114300" indent="0">
              <a:buNone/>
            </a:pPr>
            <a:r>
              <a:rPr lang="en-US" dirty="0"/>
              <a:t>[</a:t>
            </a:r>
            <a:r>
              <a:rPr lang="en-US" dirty="0" err="1"/>
              <a:t>ClassID</a:t>
            </a:r>
            <a:r>
              <a:rPr lang="en-US" dirty="0"/>
              <a:t>] [</a:t>
            </a:r>
            <a:r>
              <a:rPr lang="en-US" dirty="0" err="1"/>
              <a:t>Udt</a:t>
            </a:r>
            <a:r>
              <a:rPr lang="en-US" dirty="0"/>
              <a:t>].[</a:t>
            </a:r>
            <a:r>
              <a:rPr lang="en-US" dirty="0" err="1"/>
              <a:t>SurrogateKeyInt</a:t>
            </a:r>
            <a:r>
              <a:rPr lang="en-US" dirty="0"/>
              <a:t>] IDENTITY(1,1) NOT NULL,</a:t>
            </a:r>
          </a:p>
          <a:p>
            <a:pPr marL="114300" indent="0">
              <a:buNone/>
            </a:pPr>
            <a:r>
              <a:rPr lang="en-US" dirty="0"/>
              <a:t>PRIMARY KEY CLUSTERED ([</a:t>
            </a:r>
            <a:r>
              <a:rPr lang="en-US" dirty="0" err="1"/>
              <a:t>ClassID</a:t>
            </a:r>
            <a:r>
              <a:rPr lang="en-US" dirty="0"/>
              <a:t>] ASC)</a:t>
            </a:r>
          </a:p>
        </p:txBody>
      </p:sp>
      <p:pic>
        <p:nvPicPr>
          <p:cNvPr id="5" name="Picture 4" descr="A screenshot of a computer code&#10;&#10;Description automatically generated">
            <a:extLst>
              <a:ext uri="{FF2B5EF4-FFF2-40B4-BE49-F238E27FC236}">
                <a16:creationId xmlns:a16="http://schemas.microsoft.com/office/drawing/2014/main" id="{5CCF7917-C246-DB0A-CFA0-D7304D3A337C}"/>
              </a:ext>
            </a:extLst>
          </p:cNvPr>
          <p:cNvPicPr>
            <a:picLocks noChangeAspect="1"/>
          </p:cNvPicPr>
          <p:nvPr/>
        </p:nvPicPr>
        <p:blipFill>
          <a:blip r:embed="rId2"/>
          <a:srcRect b="19707"/>
          <a:stretch/>
        </p:blipFill>
        <p:spPr>
          <a:xfrm>
            <a:off x="2209800" y="3734829"/>
            <a:ext cx="7772400" cy="2838964"/>
          </a:xfrm>
          <a:prstGeom prst="rect">
            <a:avLst/>
          </a:prstGeom>
        </p:spPr>
      </p:pic>
    </p:spTree>
    <p:extLst>
      <p:ext uri="{BB962C8B-B14F-4D97-AF65-F5344CB8AC3E}">
        <p14:creationId xmlns:p14="http://schemas.microsoft.com/office/powerpoint/2010/main" val="3349179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58CF-A214-059F-C78E-486A463DF96F}"/>
              </a:ext>
            </a:extLst>
          </p:cNvPr>
          <p:cNvSpPr>
            <a:spLocks noGrp="1"/>
          </p:cNvSpPr>
          <p:nvPr>
            <p:ph type="title"/>
          </p:nvPr>
        </p:nvSpPr>
        <p:spPr>
          <a:xfrm>
            <a:off x="1371599" y="685800"/>
            <a:ext cx="10169611" cy="1485900"/>
          </a:xfrm>
        </p:spPr>
        <p:txBody>
          <a:bodyPr>
            <a:normAutofit fontScale="90000"/>
          </a:bodyPr>
          <a:lstStyle/>
          <a:p>
            <a:pPr>
              <a:lnSpc>
                <a:spcPct val="100000"/>
              </a:lnSpc>
            </a:pPr>
            <a:r>
              <a:rPr lang="en-US" dirty="0"/>
              <a:t>Foreign Key Constraints</a:t>
            </a:r>
            <a:br>
              <a:rPr lang="en-US" dirty="0"/>
            </a:br>
            <a:r>
              <a:rPr lang="en-US" sz="2400" dirty="0"/>
              <a:t>Complex relationships are managed through carefully designed foreign keys</a:t>
            </a:r>
          </a:p>
        </p:txBody>
      </p:sp>
      <p:sp>
        <p:nvSpPr>
          <p:cNvPr id="3" name="Text Placeholder 2">
            <a:extLst>
              <a:ext uri="{FF2B5EF4-FFF2-40B4-BE49-F238E27FC236}">
                <a16:creationId xmlns:a16="http://schemas.microsoft.com/office/drawing/2014/main" id="{3A65F737-1A1F-19DD-36A2-17A12B0A0156}"/>
              </a:ext>
            </a:extLst>
          </p:cNvPr>
          <p:cNvSpPr>
            <a:spLocks noGrp="1"/>
          </p:cNvSpPr>
          <p:nvPr>
            <p:ph type="body" idx="1"/>
          </p:nvPr>
        </p:nvSpPr>
        <p:spPr>
          <a:xfrm>
            <a:off x="4386648" y="4782065"/>
            <a:ext cx="4324865" cy="1878227"/>
          </a:xfrm>
        </p:spPr>
        <p:txBody>
          <a:bodyPr/>
          <a:lstStyle/>
          <a:p>
            <a:pPr marL="114300" indent="0">
              <a:buNone/>
            </a:pPr>
            <a:r>
              <a:rPr lang="en-US" dirty="0"/>
              <a:t>These constraints:</a:t>
            </a:r>
          </a:p>
          <a:p>
            <a:pPr>
              <a:buFont typeface="Wingdings" pitchFamily="2" charset="2"/>
              <a:buChar char="§"/>
            </a:pPr>
            <a:r>
              <a:rPr lang="en-US" dirty="0"/>
              <a:t>Ensure referential integrity</a:t>
            </a:r>
          </a:p>
          <a:p>
            <a:pPr>
              <a:buFont typeface="Wingdings" pitchFamily="2" charset="2"/>
              <a:buChar char="§"/>
            </a:pPr>
            <a:r>
              <a:rPr lang="en-US" dirty="0"/>
              <a:t>Prevent orphaned records</a:t>
            </a:r>
          </a:p>
          <a:p>
            <a:pPr>
              <a:buFont typeface="Wingdings" pitchFamily="2" charset="2"/>
              <a:buChar char="§"/>
            </a:pPr>
            <a:r>
              <a:rPr lang="en-US" dirty="0"/>
              <a:t>Maintain data consistency</a:t>
            </a:r>
          </a:p>
        </p:txBody>
      </p:sp>
      <p:pic>
        <p:nvPicPr>
          <p:cNvPr id="7" name="Picture 6" descr="A screenshot of a computer program&#10;&#10;Description automatically generated">
            <a:extLst>
              <a:ext uri="{FF2B5EF4-FFF2-40B4-BE49-F238E27FC236}">
                <a16:creationId xmlns:a16="http://schemas.microsoft.com/office/drawing/2014/main" id="{386EC95A-631F-4F23-A87A-0B5B469EC83A}"/>
              </a:ext>
            </a:extLst>
          </p:cNvPr>
          <p:cNvPicPr>
            <a:picLocks noChangeAspect="1"/>
          </p:cNvPicPr>
          <p:nvPr/>
        </p:nvPicPr>
        <p:blipFill>
          <a:blip r:embed="rId2"/>
          <a:stretch>
            <a:fillRect/>
          </a:stretch>
        </p:blipFill>
        <p:spPr>
          <a:xfrm>
            <a:off x="2570204" y="2171700"/>
            <a:ext cx="7772400" cy="2363315"/>
          </a:xfrm>
          <a:prstGeom prst="rect">
            <a:avLst/>
          </a:prstGeom>
        </p:spPr>
      </p:pic>
    </p:spTree>
    <p:extLst>
      <p:ext uri="{BB962C8B-B14F-4D97-AF65-F5344CB8AC3E}">
        <p14:creationId xmlns:p14="http://schemas.microsoft.com/office/powerpoint/2010/main" val="4115193437"/>
      </p:ext>
    </p:extLst>
  </p:cSld>
  <p:clrMapOvr>
    <a:masterClrMapping/>
  </p:clrMapOvr>
</p:sld>
</file>

<file path=ppt/theme/theme1.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2087</Words>
  <Application>Microsoft Macintosh PowerPoint</Application>
  <PresentationFormat>Widescreen</PresentationFormat>
  <Paragraphs>252</Paragraphs>
  <Slides>26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Wingdings</vt:lpstr>
      <vt:lpstr>Libre Franklin</vt:lpstr>
      <vt:lpstr>Arial</vt:lpstr>
      <vt:lpstr>Menlo</vt:lpstr>
      <vt:lpstr>Crop</vt:lpstr>
      <vt:lpstr>Final Project Group 2 Overview | Design| Execution</vt:lpstr>
      <vt:lpstr> 1. Naming Conventions and Schema Organization </vt:lpstr>
      <vt:lpstr>Naming Standards All database objects follow strict naming conventions </vt:lpstr>
      <vt:lpstr>2. User Defined Data Types (UDTs)</vt:lpstr>
      <vt:lpstr>Key UDTs and Their Implementation</vt:lpstr>
      <vt:lpstr>Specialized Data Types</vt:lpstr>
      <vt:lpstr>Reuse Patterns</vt:lpstr>
      <vt:lpstr>3. Constraints and Data Integrity | Primary Key Constraints</vt:lpstr>
      <vt:lpstr>Foreign Key Constraints Complex relationships are managed through carefully designed foreign keys</vt:lpstr>
      <vt:lpstr>Default Constraints Automatic value population for audit fields</vt:lpstr>
      <vt:lpstr>4. Database Design Models</vt:lpstr>
      <vt:lpstr>PowerPoint Presentation</vt:lpstr>
      <vt:lpstr>PowerPoint Presentation</vt:lpstr>
      <vt:lpstr>5. Stored Procedures</vt:lpstr>
      <vt:lpstr>6. Data Cleansing Strategy </vt:lpstr>
      <vt:lpstr>PowerPoint Presentation</vt:lpstr>
      <vt:lpstr>Name Formatting</vt:lpstr>
      <vt:lpstr>SARMAD ALI QUERIES</vt:lpstr>
      <vt:lpstr>PowerPoint Presentation</vt:lpstr>
      <vt:lpstr>Jascharan Singh</vt:lpstr>
      <vt:lpstr>PowerPoint Presentation</vt:lpstr>
      <vt:lpstr>Augusta Na’S QUERIES</vt:lpstr>
      <vt:lpstr>PowerPoint Presentation</vt:lpstr>
      <vt:lpstr>Carlos Vega</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Oksana Weigand-Suminski</dc:creator>
  <cp:lastModifiedBy>Oksana Weigand-Suminski</cp:lastModifiedBy>
  <cp:revision>2</cp:revision>
  <dcterms:created xsi:type="dcterms:W3CDTF">2024-12-08T01:55:41Z</dcterms:created>
  <dcterms:modified xsi:type="dcterms:W3CDTF">2024-12-09T06:19:36Z</dcterms:modified>
</cp:coreProperties>
</file>