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95" r:id="rId2"/>
    <p:sldId id="296" r:id="rId3"/>
    <p:sldId id="299" r:id="rId4"/>
    <p:sldId id="298" r:id="rId5"/>
    <p:sldId id="300" r:id="rId6"/>
    <p:sldId id="301" r:id="rId7"/>
    <p:sldId id="302" r:id="rId8"/>
    <p:sldId id="303" r:id="rId9"/>
    <p:sldId id="304" r:id="rId10"/>
    <p:sldId id="306" r:id="rId11"/>
    <p:sldId id="305" r:id="rId12"/>
    <p:sldId id="307" r:id="rId13"/>
    <p:sldId id="308" r:id="rId14"/>
    <p:sldId id="309" r:id="rId15"/>
    <p:sldId id="310" r:id="rId16"/>
    <p:sldId id="312" r:id="rId17"/>
    <p:sldId id="314" r:id="rId18"/>
    <p:sldId id="31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34D9D"/>
    <a:srgbClr val="DF1E2C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10937" y="2578390"/>
            <a:ext cx="4118263" cy="1325563"/>
          </a:xfrm>
        </p:spPr>
        <p:txBody>
          <a:bodyPr/>
          <a:lstStyle>
            <a:lvl1pPr algn="l">
              <a:defRPr b="1" i="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7200900" y="1018165"/>
            <a:ext cx="4353648" cy="5143644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="1">
                <a:latin typeface="Montserrat" panose="000005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>
                <a:latin typeface="Montserrat" panose="00000500000000000000" pitchFamily="2" charset="-52"/>
              </a:defRPr>
            </a:lvl1pPr>
            <a:lvl2pPr algn="r">
              <a:defRPr>
                <a:latin typeface="Montserrat" panose="00000500000000000000" pitchFamily="2" charset="-52"/>
              </a:defRPr>
            </a:lvl2pPr>
            <a:lvl3pPr algn="r">
              <a:defRPr>
                <a:latin typeface="Montserrat" panose="00000500000000000000" pitchFamily="2" charset="-52"/>
              </a:defRPr>
            </a:lvl3pPr>
            <a:lvl4pPr algn="r">
              <a:defRPr>
                <a:latin typeface="Montserrat" panose="00000500000000000000" pitchFamily="2" charset="-52"/>
              </a:defRPr>
            </a:lvl4pPr>
            <a:lvl5pPr algn="r">
              <a:defRPr>
                <a:latin typeface="Montserrat" panose="00000500000000000000" pitchFamily="2" charset="-52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1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9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6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6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02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2481" y="987424"/>
            <a:ext cx="3932237" cy="10620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369626" y="987425"/>
            <a:ext cx="498576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72481" y="2544762"/>
            <a:ext cx="3932237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4BBB-647C-4132-992E-C05D224D0D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3224131" y="1018553"/>
            <a:ext cx="6616700" cy="4854575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0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4BBB-647C-4132-992E-C05D224D0D22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7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9" r:id="rId7"/>
    <p:sldLayoutId id="2147483715" r:id="rId8"/>
    <p:sldLayoutId id="2147483718" r:id="rId9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09674" y="4819650"/>
            <a:ext cx="4029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Подготовили: </a:t>
            </a:r>
          </a:p>
          <a:p>
            <a:r>
              <a:rPr lang="ru-RU" dirty="0" smtClean="0"/>
              <a:t>Мамбетов К.</a:t>
            </a:r>
          </a:p>
          <a:p>
            <a:r>
              <a:rPr lang="ru-RU" dirty="0" err="1" smtClean="0"/>
              <a:t>Фахритдинова</a:t>
            </a:r>
            <a:r>
              <a:rPr lang="ru-RU" dirty="0" smtClean="0"/>
              <a:t> Э.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37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Добавление элемента с конца</a:t>
            </a:r>
            <a:endParaRPr lang="ru-RU" sz="4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844" y="3110182"/>
            <a:ext cx="4133850" cy="723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138" y="2264254"/>
            <a:ext cx="3971925" cy="3295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40244" y="4021063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408777" y="5764138"/>
            <a:ext cx="11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63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Удаление всей </a:t>
            </a:r>
            <a:r>
              <a:rPr lang="ru-RU" sz="4200" dirty="0" smtClean="0"/>
              <a:t>структуры</a:t>
            </a:r>
            <a:endParaRPr lang="ru-RU" sz="4200" dirty="0"/>
          </a:p>
        </p:txBody>
      </p:sp>
      <p:sp>
        <p:nvSpPr>
          <p:cNvPr id="4" name="TextBox 3"/>
          <p:cNvSpPr txBox="1"/>
          <p:nvPr/>
        </p:nvSpPr>
        <p:spPr>
          <a:xfrm>
            <a:off x="2955019" y="5000625"/>
            <a:ext cx="29562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StackDestroy</a:t>
            </a:r>
            <a:r>
              <a:rPr lang="en-US" dirty="0" smtClean="0">
                <a:latin typeface="Montserrat Medium" panose="00000600000000000000" pitchFamily="2" charset="-52"/>
              </a:rPr>
              <a:t>(STACK* s)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2547938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647690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0041" y="5000625"/>
            <a:ext cx="1340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delete[] a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8138" y="3313330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</a:t>
            </a:r>
            <a:r>
              <a:rPr lang="en-US" sz="2800" b="1" dirty="0">
                <a:latin typeface="Montserrat ExtraBold" panose="00000900000000000000" pitchFamily="2" charset="-52"/>
              </a:rPr>
              <a:t>n</a:t>
            </a:r>
            <a:r>
              <a:rPr lang="en-US" sz="2800" b="1" dirty="0" smtClean="0">
                <a:latin typeface="Montserrat ExtraBold" panose="00000900000000000000" pitchFamily="2" charset="-52"/>
              </a:rPr>
              <a:t>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9328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Удаление всей структуры</a:t>
            </a:r>
            <a:endParaRPr lang="ru-RU" sz="4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3380027"/>
            <a:ext cx="3952875" cy="581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86" y="3246677"/>
            <a:ext cx="3924300" cy="714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29037" y="4648199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154658" y="4648199"/>
            <a:ext cx="11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9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Взятие </a:t>
            </a:r>
            <a:r>
              <a:rPr lang="en-US" sz="4200" dirty="0" err="1" smtClean="0"/>
              <a:t>i</a:t>
            </a:r>
            <a:r>
              <a:rPr lang="en-US" sz="4200" dirty="0" smtClean="0"/>
              <a:t>-</a:t>
            </a:r>
            <a:r>
              <a:rPr lang="ru-RU" sz="4200" dirty="0" smtClean="0"/>
              <a:t>того элемента</a:t>
            </a:r>
            <a:endParaRPr lang="ru-RU" sz="4200" dirty="0"/>
          </a:p>
        </p:txBody>
      </p:sp>
      <p:sp>
        <p:nvSpPr>
          <p:cNvPr id="4" name="TextBox 3"/>
          <p:cNvSpPr txBox="1"/>
          <p:nvPr/>
        </p:nvSpPr>
        <p:spPr>
          <a:xfrm>
            <a:off x="2140774" y="3994656"/>
            <a:ext cx="44037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повторять </a:t>
            </a:r>
            <a:r>
              <a:rPr lang="en-US" dirty="0" err="1" smtClean="0">
                <a:latin typeface="Montserrat Medium" panose="00000600000000000000" pitchFamily="2" charset="-52"/>
              </a:rPr>
              <a:t>StackPop</a:t>
            </a:r>
            <a:r>
              <a:rPr lang="en-US" dirty="0" smtClean="0">
                <a:latin typeface="Montserrat Medium" panose="00000600000000000000" pitchFamily="2" charset="-52"/>
              </a:rPr>
              <a:t/>
            </a:r>
            <a:br>
              <a:rPr lang="en-US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до </a:t>
            </a:r>
            <a:r>
              <a:rPr lang="en-US" dirty="0" smtClean="0">
                <a:latin typeface="Montserrat Medium" panose="00000600000000000000" pitchFamily="2" charset="-52"/>
              </a:rPr>
              <a:t>counter-</a:t>
            </a:r>
            <a:r>
              <a:rPr lang="en-US" dirty="0" err="1" smtClean="0">
                <a:latin typeface="Montserrat Medium" panose="00000600000000000000" pitchFamily="2" charset="-52"/>
              </a:rPr>
              <a:t>i</a:t>
            </a:r>
            <a:r>
              <a:rPr lang="ru-RU" dirty="0" smtClean="0">
                <a:latin typeface="Montserrat Medium" panose="00000600000000000000" pitchFamily="2" charset="-52"/>
              </a:rPr>
              <a:t> элемента</a:t>
            </a:r>
            <a:r>
              <a:rPr lang="en-US" dirty="0" smtClean="0">
                <a:latin typeface="Montserrat Medium" panose="00000600000000000000" pitchFamily="2" charset="-52"/>
              </a:rPr>
              <a:t/>
            </a:r>
            <a:br>
              <a:rPr lang="en-US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сохраняя элементы в другом 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стеке, сделать копию, и </a:t>
            </a:r>
            <a:r>
              <a:rPr lang="en-US" dirty="0" err="1" smtClean="0">
                <a:latin typeface="Montserrat Medium" panose="00000600000000000000" pitchFamily="2" charset="-52"/>
              </a:rPr>
              <a:t>StackPush</a:t>
            </a:r>
            <a:r>
              <a:rPr lang="en-US" dirty="0" smtClean="0">
                <a:latin typeface="Montserrat Medium" panose="00000600000000000000" pitchFamily="2" charset="-52"/>
              </a:rPr>
              <a:t/>
            </a:r>
            <a:br>
              <a:rPr lang="en-US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обратно из резервного стека в ос-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err="1" smtClean="0">
                <a:latin typeface="Montserrat Medium" panose="00000600000000000000" pitchFamily="2" charset="-52"/>
              </a:rPr>
              <a:t>новной</a:t>
            </a:r>
            <a:endParaRPr lang="en-US" dirty="0" smtClean="0">
              <a:latin typeface="Montserrat Medium" panose="000006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0041" y="4381500"/>
            <a:ext cx="13409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return a[</a:t>
            </a:r>
            <a:r>
              <a:rPr lang="en-US" dirty="0" err="1" smtClean="0">
                <a:latin typeface="Montserrat Medium" panose="00000600000000000000" pitchFamily="2" charset="-52"/>
              </a:rPr>
              <a:t>i</a:t>
            </a:r>
            <a:r>
              <a:rPr lang="en-US" dirty="0" smtClean="0">
                <a:latin typeface="Montserrat Medium" panose="00000600000000000000" pitchFamily="2" charset="-52"/>
              </a:rPr>
              <a:t>]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74" y="5906819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1" y="5834165"/>
            <a:ext cx="797919" cy="7979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06690" y="5971514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7485" y="5971514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0192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Взятие </a:t>
            </a:r>
            <a:r>
              <a:rPr lang="en-US" sz="4200" dirty="0" err="1" smtClean="0"/>
              <a:t>i</a:t>
            </a:r>
            <a:r>
              <a:rPr lang="en-US" sz="4200" dirty="0" smtClean="0"/>
              <a:t>-</a:t>
            </a:r>
            <a:r>
              <a:rPr lang="ru-RU" sz="4200" dirty="0" smtClean="0"/>
              <a:t>того элемента</a:t>
            </a:r>
            <a:endParaRPr lang="ru-RU" sz="4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228165"/>
            <a:ext cx="4114800" cy="8953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333" y="3228165"/>
            <a:ext cx="2918964" cy="850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8075" y="4648199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351537" y="4648199"/>
            <a:ext cx="11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404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9907" y="4399487"/>
            <a:ext cx="27655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StackCount</a:t>
            </a:r>
            <a:r>
              <a:rPr lang="en-US" dirty="0" smtClean="0">
                <a:latin typeface="Montserrat Medium" panose="00000600000000000000" pitchFamily="2" charset="-52"/>
              </a:rPr>
              <a:t>(STACK *s)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0041" y="4381500"/>
            <a:ext cx="24382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дополнительная </a:t>
            </a:r>
          </a:p>
          <a:p>
            <a:r>
              <a:rPr lang="ru-RU" dirty="0" smtClean="0">
                <a:latin typeface="Montserrat Medium" panose="00000600000000000000" pitchFamily="2" charset="-52"/>
              </a:rPr>
              <a:t>переменная или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подсчёт в цикле </a:t>
            </a:r>
            <a:r>
              <a:rPr lang="en-US" dirty="0" smtClean="0">
                <a:latin typeface="Montserrat Medium" panose="00000600000000000000" pitchFamily="2" charset="-52"/>
              </a:rPr>
              <a:t>for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41" y="5753957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907" y="5717631"/>
            <a:ext cx="797919" cy="797919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Подсчёт кол-ва элементов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765211" y="5854979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6974" y="5854979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6018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Подсчёт кол-ва элементов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449" y="3284763"/>
            <a:ext cx="4067175" cy="742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961" y="2976683"/>
            <a:ext cx="5207839" cy="130196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449" y="4078618"/>
            <a:ext cx="4177030" cy="340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5126" y="4648199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151602" y="4648199"/>
            <a:ext cx="11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542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42997"/>
              </p:ext>
            </p:extLst>
          </p:nvPr>
        </p:nvGraphicFramePr>
        <p:xfrm>
          <a:off x="2032000" y="2176991"/>
          <a:ext cx="8127999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732587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858824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8722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Операция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Стек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Массив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56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Ввод данных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5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Занимаемая</a:t>
                      </a:r>
                      <a:r>
                        <a:rPr lang="ru-RU" baseline="0" dirty="0" smtClean="0">
                          <a:effectLst/>
                        </a:rPr>
                        <a:t> память</a:t>
                      </a:r>
                    </a:p>
                    <a:p>
                      <a:r>
                        <a:rPr lang="ru-RU" baseline="0" dirty="0" smtClean="0">
                          <a:effectLst/>
                        </a:rPr>
                        <a:t>(один элемент)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16 </a:t>
                      </a:r>
                      <a:r>
                        <a:rPr lang="ru-RU" dirty="0" smtClean="0">
                          <a:effectLst/>
                        </a:rPr>
                        <a:t>байт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4 байта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80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Добавить элемент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</a:t>
                      </a:r>
                      <a:r>
                        <a:rPr lang="ru-RU" dirty="0" smtClean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43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Удалить элемент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</a:t>
                      </a:r>
                      <a:r>
                        <a:rPr lang="ru-RU" dirty="0" smtClean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97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Доступ к элементу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</a:t>
                      </a:r>
                      <a:r>
                        <a:rPr lang="ru-RU" dirty="0" smtClean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03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Подсчёт кол-ва</a:t>
                      </a:r>
                      <a:r>
                        <a:rPr lang="ru-RU" baseline="0" dirty="0" smtClean="0">
                          <a:effectLst/>
                        </a:rPr>
                        <a:t> элементов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</a:t>
                      </a:r>
                      <a:r>
                        <a:rPr lang="ru-RU" dirty="0" smtClean="0">
                          <a:effectLst/>
                        </a:rPr>
                        <a:t>1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2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Удалить всю</a:t>
                      </a:r>
                      <a:r>
                        <a:rPr lang="ru-RU" baseline="0" dirty="0" smtClean="0">
                          <a:effectLst/>
                        </a:rPr>
                        <a:t> структуру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O(n)</a:t>
                      </a:r>
                      <a:endParaRPr lang="ru-RU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5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383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9650" y="28035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96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709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830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0449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955019" y="4381500"/>
            <a:ext cx="27799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StackPush</a:t>
            </a:r>
            <a:r>
              <a:rPr lang="en-US" dirty="0" smtClean="0">
                <a:latin typeface="Montserrat Medium" panose="00000600000000000000" pitchFamily="2" charset="-52"/>
              </a:rPr>
              <a:t>(STACK* s,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</a:t>
            </a:r>
            <a:r>
              <a:rPr lang="en-US" dirty="0" err="1" smtClean="0">
                <a:latin typeface="Montserrat Medium" panose="00000600000000000000" pitchFamily="2" charset="-52"/>
              </a:rPr>
              <a:t>int</a:t>
            </a:r>
            <a:r>
              <a:rPr lang="en-US" dirty="0" smtClean="0">
                <a:latin typeface="Montserrat Medium" panose="00000600000000000000" pitchFamily="2" charset="-52"/>
              </a:rPr>
              <a:t> Tag, 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void* </a:t>
            </a:r>
            <a:r>
              <a:rPr lang="en-US" dirty="0" err="1" smtClean="0">
                <a:latin typeface="Montserrat Medium" panose="00000600000000000000" pitchFamily="2" charset="-52"/>
              </a:rPr>
              <a:t>Obj</a:t>
            </a:r>
            <a:r>
              <a:rPr lang="en-US" dirty="0" smtClean="0">
                <a:latin typeface="Montserrat Medium" panose="00000600000000000000" pitchFamily="2" charset="-52"/>
              </a:rPr>
              <a:t>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	 </a:t>
            </a:r>
            <a:r>
              <a:rPr lang="en-US" dirty="0" smtClean="0">
                <a:latin typeface="Montserrat Medium" panose="00000600000000000000" pitchFamily="2" charset="-52"/>
              </a:rPr>
              <a:t>     </a:t>
            </a:r>
            <a:r>
              <a:rPr lang="en-US" dirty="0" err="1" smtClean="0">
                <a:latin typeface="Montserrat Medium" panose="00000600000000000000" pitchFamily="2" charset="-52"/>
              </a:rPr>
              <a:t>size_t</a:t>
            </a:r>
            <a:r>
              <a:rPr lang="en-US" dirty="0" smtClean="0">
                <a:latin typeface="Montserrat Medium" panose="00000600000000000000" pitchFamily="2" charset="-52"/>
              </a:rPr>
              <a:t> size)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832299" y="4796998"/>
            <a:ext cx="1204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a[</a:t>
            </a:r>
            <a:r>
              <a:rPr lang="en-US" dirty="0" err="1" smtClean="0">
                <a:latin typeface="Montserrat Medium" panose="00000600000000000000" pitchFamily="2" charset="-52"/>
              </a:rPr>
              <a:t>i</a:t>
            </a:r>
            <a:r>
              <a:rPr lang="en-US" dirty="0" smtClean="0">
                <a:latin typeface="Montserrat Medium" panose="00000600000000000000" pitchFamily="2" charset="-52"/>
              </a:rPr>
              <a:t>]=data</a:t>
            </a:r>
            <a:endParaRPr lang="ru-RU" dirty="0">
              <a:latin typeface="Montserrat Medium" panose="00000600000000000000" pitchFamily="2" charset="-5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4947" y="269420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111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данных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18" y="2704020"/>
            <a:ext cx="3810000" cy="14192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529" y="3273181"/>
            <a:ext cx="4643550" cy="6087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3493" y="4278867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023026" y="4278867"/>
            <a:ext cx="11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4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элемента с конца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55019" y="4381500"/>
            <a:ext cx="25042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StackPop</a:t>
            </a:r>
            <a:r>
              <a:rPr lang="en-US" dirty="0" smtClean="0">
                <a:latin typeface="Montserrat Medium" panose="00000600000000000000" pitchFamily="2" charset="-52"/>
              </a:rPr>
              <a:t>(STACK* s,</a:t>
            </a:r>
            <a:endParaRPr lang="ru-RU" dirty="0" smtClean="0">
              <a:latin typeface="Montserrat Medium" panose="00000600000000000000" pitchFamily="2" charset="-52"/>
            </a:endParaRPr>
          </a:p>
          <a:p>
            <a:r>
              <a:rPr lang="ru-RU" dirty="0">
                <a:latin typeface="Montserrat Medium" panose="00000600000000000000" pitchFamily="2" charset="-52"/>
              </a:rPr>
              <a:t>	</a:t>
            </a:r>
            <a:r>
              <a:rPr lang="ru-RU" dirty="0" smtClean="0">
                <a:latin typeface="Montserrat Medium" panose="00000600000000000000" pitchFamily="2" charset="-52"/>
              </a:rPr>
              <a:t>    </a:t>
            </a:r>
            <a:r>
              <a:rPr lang="en-US" dirty="0" smtClean="0">
                <a:latin typeface="Montserrat Medium" panose="00000600000000000000" pitchFamily="2" charset="-52"/>
              </a:rPr>
              <a:t>void* </a:t>
            </a:r>
            <a:r>
              <a:rPr lang="en-US" dirty="0" err="1" smtClean="0">
                <a:latin typeface="Montserrat Medium" panose="00000600000000000000" pitchFamily="2" charset="-52"/>
              </a:rPr>
              <a:t>Obj</a:t>
            </a:r>
            <a:r>
              <a:rPr lang="en-US" dirty="0" smtClean="0">
                <a:latin typeface="Montserrat Medium" panose="00000600000000000000" pitchFamily="2" charset="-52"/>
              </a:rPr>
              <a:t>)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90347" y="4381500"/>
            <a:ext cx="32880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создать новый массив 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 </a:t>
            </a:r>
            <a:r>
              <a:rPr lang="en-US" dirty="0" smtClean="0">
                <a:latin typeface="Montserrat Medium" panose="00000600000000000000" pitchFamily="2" charset="-52"/>
              </a:rPr>
              <a:t>n</a:t>
            </a:r>
            <a:r>
              <a:rPr lang="ru-RU" dirty="0" smtClean="0">
                <a:latin typeface="Montserrat Medium" panose="00000600000000000000" pitchFamily="2" charset="-52"/>
              </a:rPr>
              <a:t>-</a:t>
            </a:r>
            <a:r>
              <a:rPr lang="en-US" dirty="0" smtClean="0">
                <a:latin typeface="Montserrat Medium" panose="00000600000000000000" pitchFamily="2" charset="-52"/>
              </a:rPr>
              <a:t>1 </a:t>
            </a:r>
            <a:r>
              <a:rPr lang="ru-RU" dirty="0" smtClean="0">
                <a:latin typeface="Montserrat Medium" panose="00000600000000000000" pitchFamily="2" charset="-52"/>
              </a:rPr>
              <a:t>элементами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перекопировать все до </a:t>
            </a:r>
          </a:p>
          <a:p>
            <a:r>
              <a:rPr lang="en-US" dirty="0" smtClean="0">
                <a:latin typeface="Montserrat Medium" panose="00000600000000000000" pitchFamily="2" charset="-52"/>
              </a:rPr>
              <a:t>n-1 </a:t>
            </a:r>
            <a:r>
              <a:rPr lang="ru-RU" dirty="0" smtClean="0">
                <a:latin typeface="Montserrat Medium" panose="00000600000000000000" pitchFamily="2" charset="-52"/>
              </a:rPr>
              <a:t>элемента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347" y="5855591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19" y="5855475"/>
            <a:ext cx="725381" cy="725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83085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7873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3241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элемента с конца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59" y="3390720"/>
            <a:ext cx="3990975" cy="628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907" y="2138182"/>
            <a:ext cx="3924300" cy="3133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2221" y="4181474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128779" y="5419724"/>
            <a:ext cx="11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49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Добавление элемента с конца</a:t>
            </a:r>
            <a:endParaRPr lang="ru-RU" sz="4200" dirty="0"/>
          </a:p>
        </p:txBody>
      </p:sp>
      <p:sp>
        <p:nvSpPr>
          <p:cNvPr id="4" name="TextBox 3"/>
          <p:cNvSpPr txBox="1"/>
          <p:nvPr/>
        </p:nvSpPr>
        <p:spPr>
          <a:xfrm>
            <a:off x="2955019" y="4381500"/>
            <a:ext cx="27799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Montserrat Medium" panose="00000600000000000000" pitchFamily="2" charset="-52"/>
              </a:rPr>
              <a:t>StackPush</a:t>
            </a:r>
            <a:r>
              <a:rPr lang="en-US" dirty="0" smtClean="0">
                <a:latin typeface="Montserrat Medium" panose="00000600000000000000" pitchFamily="2" charset="-52"/>
              </a:rPr>
              <a:t>(STACK* s,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</a:t>
            </a:r>
            <a:r>
              <a:rPr lang="en-US" dirty="0" err="1" smtClean="0">
                <a:latin typeface="Montserrat Medium" panose="00000600000000000000" pitchFamily="2" charset="-52"/>
              </a:rPr>
              <a:t>int</a:t>
            </a:r>
            <a:r>
              <a:rPr lang="en-US" dirty="0" smtClean="0">
                <a:latin typeface="Montserrat Medium" panose="00000600000000000000" pitchFamily="2" charset="-52"/>
              </a:rPr>
              <a:t> Tag, 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 </a:t>
            </a:r>
            <a:r>
              <a:rPr lang="en-US" dirty="0" smtClean="0">
                <a:latin typeface="Montserrat Medium" panose="00000600000000000000" pitchFamily="2" charset="-52"/>
              </a:rPr>
              <a:t>                    void* </a:t>
            </a:r>
            <a:r>
              <a:rPr lang="en-US" dirty="0" err="1" smtClean="0">
                <a:latin typeface="Montserrat Medium" panose="00000600000000000000" pitchFamily="2" charset="-52"/>
              </a:rPr>
              <a:t>Obj</a:t>
            </a:r>
            <a:r>
              <a:rPr lang="en-US" dirty="0" smtClean="0">
                <a:latin typeface="Montserrat Medium" panose="00000600000000000000" pitchFamily="2" charset="-52"/>
              </a:rPr>
              <a:t>,</a:t>
            </a:r>
          </a:p>
          <a:p>
            <a:r>
              <a:rPr lang="en-US" dirty="0">
                <a:latin typeface="Montserrat Medium" panose="00000600000000000000" pitchFamily="2" charset="-52"/>
              </a:rPr>
              <a:t>	 </a:t>
            </a:r>
            <a:r>
              <a:rPr lang="en-US" dirty="0" smtClean="0">
                <a:latin typeface="Montserrat Medium" panose="00000600000000000000" pitchFamily="2" charset="-52"/>
              </a:rPr>
              <a:t>     </a:t>
            </a:r>
            <a:r>
              <a:rPr lang="en-US" dirty="0" err="1" smtClean="0">
                <a:latin typeface="Montserrat Medium" panose="00000600000000000000" pitchFamily="2" charset="-52"/>
              </a:rPr>
              <a:t>size_t</a:t>
            </a:r>
            <a:r>
              <a:rPr lang="en-US" dirty="0" smtClean="0">
                <a:latin typeface="Montserrat Medium" panose="00000600000000000000" pitchFamily="2" charset="-52"/>
              </a:rPr>
              <a:t> size)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84" y="1928813"/>
            <a:ext cx="1171599" cy="20540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92" y="2028565"/>
            <a:ext cx="917591" cy="185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7915" y="4381500"/>
            <a:ext cx="38382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создать новый массив 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ru-RU" dirty="0" smtClean="0">
                <a:latin typeface="Montserrat Medium" panose="00000600000000000000" pitchFamily="2" charset="-52"/>
              </a:rPr>
              <a:t>с </a:t>
            </a:r>
            <a:r>
              <a:rPr lang="en-US" dirty="0" smtClean="0">
                <a:latin typeface="Montserrat Medium" panose="00000600000000000000" pitchFamily="2" charset="-52"/>
              </a:rPr>
              <a:t>n+1 </a:t>
            </a:r>
            <a:r>
              <a:rPr lang="ru-RU" dirty="0" smtClean="0">
                <a:latin typeface="Montserrat Medium" panose="00000600000000000000" pitchFamily="2" charset="-52"/>
              </a:rPr>
              <a:t>элементами</a:t>
            </a:r>
            <a:br>
              <a:rPr lang="ru-RU" dirty="0" smtClean="0">
                <a:latin typeface="Montserrat Medium" panose="00000600000000000000" pitchFamily="2" charset="-52"/>
              </a:rPr>
            </a:br>
            <a:r>
              <a:rPr lang="en-US" dirty="0" smtClean="0">
                <a:latin typeface="Montserrat Medium" panose="00000600000000000000" pitchFamily="2" charset="-52"/>
              </a:rPr>
              <a:t>//</a:t>
            </a:r>
            <a:r>
              <a:rPr lang="ru-RU" dirty="0" smtClean="0">
                <a:latin typeface="Montserrat Medium" panose="00000600000000000000" pitchFamily="2" charset="-52"/>
              </a:rPr>
              <a:t>перекопировать все до </a:t>
            </a:r>
          </a:p>
          <a:p>
            <a:r>
              <a:rPr lang="en-US" dirty="0" smtClean="0">
                <a:latin typeface="Montserrat Medium" panose="00000600000000000000" pitchFamily="2" charset="-52"/>
              </a:rPr>
              <a:t>n </a:t>
            </a:r>
            <a:r>
              <a:rPr lang="ru-RU" dirty="0" smtClean="0">
                <a:latin typeface="Montserrat Medium" panose="00000600000000000000" pitchFamily="2" charset="-52"/>
              </a:rPr>
              <a:t>элемента</a:t>
            </a:r>
            <a:r>
              <a:rPr lang="en-US" dirty="0" smtClean="0">
                <a:latin typeface="Montserrat Medium" panose="00000600000000000000" pitchFamily="2" charset="-52"/>
              </a:rPr>
              <a:t> </a:t>
            </a:r>
            <a:r>
              <a:rPr lang="ru-RU" dirty="0" smtClean="0">
                <a:latin typeface="Montserrat Medium" panose="00000600000000000000" pitchFamily="2" charset="-52"/>
              </a:rPr>
              <a:t>и добавить новый</a:t>
            </a:r>
            <a:endParaRPr lang="ru-RU" dirty="0">
              <a:latin typeface="Montserrat Medium" panose="00000600000000000000" pitchFamily="2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915" y="5941536"/>
            <a:ext cx="725265" cy="72526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19" y="5855475"/>
            <a:ext cx="725381" cy="7253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83085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O(n)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7873" y="5956555"/>
            <a:ext cx="101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Montserrat ExtraBold" panose="00000900000000000000" pitchFamily="2" charset="-52"/>
              </a:rPr>
              <a:t>O(1)</a:t>
            </a:r>
            <a:endParaRPr lang="ru-RU" b="1" dirty="0"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17852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монсератик">
      <a:majorFont>
        <a:latin typeface="Montserrat"/>
        <a:ea typeface=""/>
        <a:cs typeface=""/>
      </a:majorFont>
      <a:minorFont>
        <a:latin typeface="Montserrat Medium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4289</TotalTime>
  <Words>203</Words>
  <Application>Microsoft Office PowerPoint</Application>
  <PresentationFormat>Широкоэкранный</PresentationFormat>
  <Paragraphs>86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Montserrat</vt:lpstr>
      <vt:lpstr>Montserrat ExtraBold</vt:lpstr>
      <vt:lpstr>Montserrat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Ввод данных</vt:lpstr>
      <vt:lpstr>Ввод данных</vt:lpstr>
      <vt:lpstr>Удаление элемента с конца</vt:lpstr>
      <vt:lpstr>Удаление элемента с конца</vt:lpstr>
      <vt:lpstr>Добавление элемента с конца</vt:lpstr>
      <vt:lpstr>Добавление элемента с конца</vt:lpstr>
      <vt:lpstr>Удаление всей структуры</vt:lpstr>
      <vt:lpstr>Удаление всей структуры</vt:lpstr>
      <vt:lpstr>Взятие i-того элемента</vt:lpstr>
      <vt:lpstr>Взятие i-того элемента</vt:lpstr>
      <vt:lpstr>Подсчёт кол-ва элементов</vt:lpstr>
      <vt:lpstr>Подсчёт кол-ва элементов</vt:lpstr>
      <vt:lpstr>Итоги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Dracarys</dc:creator>
  <cp:lastModifiedBy>Мамбетов Камиль</cp:lastModifiedBy>
  <cp:revision>155</cp:revision>
  <dcterms:created xsi:type="dcterms:W3CDTF">2018-11-06T13:28:40Z</dcterms:created>
  <dcterms:modified xsi:type="dcterms:W3CDTF">2020-05-21T07:02:54Z</dcterms:modified>
</cp:coreProperties>
</file>