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sldIdLst>
    <p:sldId id="256" r:id="rId2"/>
    <p:sldId id="266" r:id="rId3"/>
    <p:sldId id="260" r:id="rId4"/>
    <p:sldId id="259" r:id="rId5"/>
    <p:sldId id="269" r:id="rId6"/>
    <p:sldId id="268" r:id="rId7"/>
    <p:sldId id="262" r:id="rId8"/>
    <p:sldId id="263" r:id="rId9"/>
    <p:sldId id="265" r:id="rId10"/>
    <p:sldId id="264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el, Savan" initials="PS" lastIdx="1" clrIdx="0">
    <p:extLst>
      <p:ext uri="{19B8F6BF-5375-455C-9EA6-DF929625EA0E}">
        <p15:presenceInfo xmlns:p15="http://schemas.microsoft.com/office/powerpoint/2012/main" userId="S::savanp@upenn.edu::93eed23c-11a1-4ab0-8ba5-d268268c87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35"/>
  </p:normalViewPr>
  <p:slideViewPr>
    <p:cSldViewPr snapToGrid="0" snapToObjects="1">
      <p:cViewPr>
        <p:scale>
          <a:sx n="83" d="100"/>
          <a:sy n="83" d="100"/>
        </p:scale>
        <p:origin x="16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3T04:17:43.763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383E-1D88-414A-8EEA-EA2F4FA73149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29DE2-E793-7A4B-84E6-18BAA3CE6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7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383E-1D88-414A-8EEA-EA2F4FA73149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29DE2-E793-7A4B-84E6-18BAA3CE6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5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383E-1D88-414A-8EEA-EA2F4FA73149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29DE2-E793-7A4B-84E6-18BAA3CE62B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5379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383E-1D88-414A-8EEA-EA2F4FA73149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29DE2-E793-7A4B-84E6-18BAA3CE6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37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383E-1D88-414A-8EEA-EA2F4FA73149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29DE2-E793-7A4B-84E6-18BAA3CE62B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056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383E-1D88-414A-8EEA-EA2F4FA73149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29DE2-E793-7A4B-84E6-18BAA3CE6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98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383E-1D88-414A-8EEA-EA2F4FA73149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29DE2-E793-7A4B-84E6-18BAA3CE6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25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383E-1D88-414A-8EEA-EA2F4FA73149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29DE2-E793-7A4B-84E6-18BAA3CE6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4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383E-1D88-414A-8EEA-EA2F4FA73149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29DE2-E793-7A4B-84E6-18BAA3CE6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0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383E-1D88-414A-8EEA-EA2F4FA73149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29DE2-E793-7A4B-84E6-18BAA3CE6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383E-1D88-414A-8EEA-EA2F4FA73149}" type="datetimeFigureOut">
              <a:rPr lang="en-US" smtClean="0"/>
              <a:t>1/17/21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29DE2-E793-7A4B-84E6-18BAA3CE6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383E-1D88-414A-8EEA-EA2F4FA73149}" type="datetimeFigureOut">
              <a:rPr lang="en-US" smtClean="0"/>
              <a:t>1/17/21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29DE2-E793-7A4B-84E6-18BAA3CE6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8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383E-1D88-414A-8EEA-EA2F4FA73149}" type="datetimeFigureOut">
              <a:rPr lang="en-US" smtClean="0"/>
              <a:t>1/17/21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29DE2-E793-7A4B-84E6-18BAA3CE6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6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383E-1D88-414A-8EEA-EA2F4FA73149}" type="datetimeFigureOut">
              <a:rPr lang="en-US" smtClean="0"/>
              <a:t>1/17/21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29DE2-E793-7A4B-84E6-18BAA3CE6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9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383E-1D88-414A-8EEA-EA2F4FA73149}" type="datetimeFigureOut">
              <a:rPr lang="en-US" smtClean="0"/>
              <a:t>1/17/21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29DE2-E793-7A4B-84E6-18BAA3CE6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4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29DE2-E793-7A4B-84E6-18BAA3CE62B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383E-1D88-414A-8EEA-EA2F4FA73149}" type="datetimeFigureOut">
              <a:rPr lang="en-US" smtClean="0"/>
              <a:t>1/17/21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1383E-1D88-414A-8EEA-EA2F4FA73149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229DE2-E793-7A4B-84E6-18BAA3CE6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7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9652-3A25-6E4D-B1FD-7F76B502B6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ClinicConnect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87C4D-70F3-154E-BF22-DF5AE2F0C0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Bridging the gap between patients and institutions in healthcare</a:t>
            </a:r>
          </a:p>
        </p:txBody>
      </p:sp>
    </p:spTree>
    <p:extLst>
      <p:ext uri="{BB962C8B-B14F-4D97-AF65-F5344CB8AC3E}">
        <p14:creationId xmlns:p14="http://schemas.microsoft.com/office/powerpoint/2010/main" val="2771743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B79B4E3-80C4-AB4D-A199-9CDEC75B06DF}"/>
              </a:ext>
            </a:extLst>
          </p:cNvPr>
          <p:cNvSpPr txBox="1"/>
          <p:nvPr/>
        </p:nvSpPr>
        <p:spPr>
          <a:xfrm>
            <a:off x="728663" y="728663"/>
            <a:ext cx="4926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Stage 4: Information and Contact</a:t>
            </a:r>
          </a:p>
        </p:txBody>
      </p:sp>
    </p:spTree>
    <p:extLst>
      <p:ext uri="{BB962C8B-B14F-4D97-AF65-F5344CB8AC3E}">
        <p14:creationId xmlns:p14="http://schemas.microsoft.com/office/powerpoint/2010/main" val="827394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FBE0C-4700-DC47-87F7-5D21A8999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of Capabilities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0287A9-E83E-BF40-BD60-27304EE5E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33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55312C-E96E-9B44-9D72-8E5E7EB6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AC2CB4-4910-E741-887B-13C6D0B4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Automatic updates to the database and platform based on newly instituted clinical studies.</a:t>
            </a:r>
          </a:p>
          <a:p>
            <a:pPr>
              <a:lnSpc>
                <a:spcPct val="150000"/>
              </a:lnSpc>
            </a:pPr>
            <a:r>
              <a:rPr lang="en-US" dirty="0"/>
              <a:t>Integration of more logic control on inclusion and exclusion criteria to further improve the user experience.</a:t>
            </a:r>
          </a:p>
          <a:p>
            <a:pPr>
              <a:lnSpc>
                <a:spcPct val="150000"/>
              </a:lnSpc>
            </a:pPr>
            <a:r>
              <a:rPr lang="en-US" dirty="0"/>
              <a:t>Approach governmental bodies to support the platform and increase its uptake amongst the general population.</a:t>
            </a:r>
          </a:p>
        </p:txBody>
      </p:sp>
    </p:spTree>
    <p:extLst>
      <p:ext uri="{BB962C8B-B14F-4D97-AF65-F5344CB8AC3E}">
        <p14:creationId xmlns:p14="http://schemas.microsoft.com/office/powerpoint/2010/main" val="122505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83A7-EF5D-7249-8614-2FF7A4C54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Goals/Overview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EA13A-7387-1143-8200-E9BE705F5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third-party, </a:t>
            </a:r>
            <a:r>
              <a:rPr lang="en-US" sz="2800" u="sng" dirty="0"/>
              <a:t>patient-facing</a:t>
            </a:r>
            <a:r>
              <a:rPr lang="en-US" sz="2800" dirty="0"/>
              <a:t> platform that enables patients to find clinical trials to participate in.</a:t>
            </a:r>
          </a:p>
          <a:p>
            <a:r>
              <a:rPr lang="en-US" sz="2800" dirty="0"/>
              <a:t>Motivation: COVID-19 Vaccine Trials</a:t>
            </a:r>
          </a:p>
          <a:p>
            <a:r>
              <a:rPr lang="en-US" sz="2800" dirty="0"/>
              <a:t>End goal of </a:t>
            </a:r>
            <a:r>
              <a:rPr lang="en-US" sz="2800" b="1" dirty="0"/>
              <a:t>increasing enrollment in clinical studies</a:t>
            </a:r>
            <a:r>
              <a:rPr lang="en-US" sz="2800" dirty="0"/>
              <a:t>, with the hope of progressing scientific development.</a:t>
            </a:r>
          </a:p>
        </p:txBody>
      </p:sp>
    </p:spTree>
    <p:extLst>
      <p:ext uri="{BB962C8B-B14F-4D97-AF65-F5344CB8AC3E}">
        <p14:creationId xmlns:p14="http://schemas.microsoft.com/office/powerpoint/2010/main" val="141356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8183-467E-414B-BF89-164AA273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48A70-D776-4941-A464-A7011A2EF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What We Do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Workflow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Demonstration of Capabilities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Further Work</a:t>
            </a:r>
          </a:p>
        </p:txBody>
      </p:sp>
    </p:spTree>
    <p:extLst>
      <p:ext uri="{BB962C8B-B14F-4D97-AF65-F5344CB8AC3E}">
        <p14:creationId xmlns:p14="http://schemas.microsoft.com/office/powerpoint/2010/main" val="88622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FBE0C-4700-DC47-87F7-5D21A8999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0287A9-E83E-BF40-BD60-27304EE5E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5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C98CD1-0F23-2E46-BD42-035AE6F6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Functionalities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05B75B-42FF-B046-A461-95B8FA574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6841"/>
            <a:ext cx="8596668" cy="458452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Processes demographic data to filter for relevant studies.</a:t>
            </a:r>
          </a:p>
          <a:p>
            <a:r>
              <a:rPr lang="en-US" sz="2400" dirty="0"/>
              <a:t>Processes input about individual level of risk.</a:t>
            </a:r>
          </a:p>
          <a:p>
            <a:r>
              <a:rPr lang="en-US" sz="2400" dirty="0"/>
              <a:t>Provides map view of studies based on the user’s location. </a:t>
            </a:r>
          </a:p>
          <a:p>
            <a:r>
              <a:rPr lang="en-US" sz="2400" dirty="0"/>
              <a:t>Provides information regarding important study parameters.</a:t>
            </a:r>
          </a:p>
          <a:p>
            <a:pPr lvl="1"/>
            <a:r>
              <a:rPr lang="en-US" sz="2000" dirty="0"/>
              <a:t>Study type, clinical condition, full description, inclusion/exclusion criteria, phase of development, enrollment figures, contact information</a:t>
            </a:r>
          </a:p>
          <a:p>
            <a:r>
              <a:rPr lang="en-US" sz="2400" dirty="0"/>
              <a:t>Enable filtering and searching of these trials.</a:t>
            </a:r>
          </a:p>
          <a:p>
            <a:r>
              <a:rPr lang="en-US" sz="2400" dirty="0"/>
              <a:t>Allow easy contact of study leads through native email client.</a:t>
            </a:r>
          </a:p>
        </p:txBody>
      </p:sp>
    </p:spTree>
    <p:extLst>
      <p:ext uri="{BB962C8B-B14F-4D97-AF65-F5344CB8AC3E}">
        <p14:creationId xmlns:p14="http://schemas.microsoft.com/office/powerpoint/2010/main" val="314287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FBE0C-4700-DC47-87F7-5D21A8999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Workflow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0287A9-E83E-BF40-BD60-27304EE5E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7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Arrow 17">
            <a:extLst>
              <a:ext uri="{FF2B5EF4-FFF2-40B4-BE49-F238E27FC236}">
                <a16:creationId xmlns:a16="http://schemas.microsoft.com/office/drawing/2014/main" id="{8C596EDB-2C6F-314E-92CA-0F86BB2FED96}"/>
              </a:ext>
            </a:extLst>
          </p:cNvPr>
          <p:cNvSpPr/>
          <p:nvPr/>
        </p:nvSpPr>
        <p:spPr>
          <a:xfrm>
            <a:off x="5502949" y="3200400"/>
            <a:ext cx="1000125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79B4E3-80C4-AB4D-A199-9CDEC75B06DF}"/>
              </a:ext>
            </a:extLst>
          </p:cNvPr>
          <p:cNvSpPr txBox="1"/>
          <p:nvPr/>
        </p:nvSpPr>
        <p:spPr>
          <a:xfrm>
            <a:off x="728663" y="728663"/>
            <a:ext cx="57744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Stage 1: </a:t>
            </a:r>
            <a:r>
              <a:rPr lang="en-US" sz="3200" dirty="0" err="1"/>
              <a:t>Dropbase</a:t>
            </a:r>
            <a:r>
              <a:rPr lang="en-US" sz="3200" dirty="0"/>
              <a:t> Database Population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5957C1-141A-5442-A0FE-E200419A8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87" y="2057400"/>
            <a:ext cx="4829105" cy="274320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243E9B-5FF4-6A48-AA5C-5526A49CFD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974"/>
          <a:stretch/>
        </p:blipFill>
        <p:spPr>
          <a:xfrm>
            <a:off x="6716487" y="1190328"/>
            <a:ext cx="5126826" cy="49157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795286-9957-F340-83B5-CBE685860ED6}"/>
              </a:ext>
            </a:extLst>
          </p:cNvPr>
          <p:cNvSpPr/>
          <p:nvPr/>
        </p:nvSpPr>
        <p:spPr>
          <a:xfrm>
            <a:off x="1775500" y="4995642"/>
            <a:ext cx="1975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ClinicalTrials.Gov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414EFC-46E2-A848-89D1-7BCA1990EEDD}"/>
              </a:ext>
            </a:extLst>
          </p:cNvPr>
          <p:cNvSpPr/>
          <p:nvPr/>
        </p:nvSpPr>
        <p:spPr>
          <a:xfrm>
            <a:off x="9691762" y="6226161"/>
            <a:ext cx="2151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Dropbase</a:t>
            </a:r>
            <a:r>
              <a:rPr lang="en-US" dirty="0">
                <a:solidFill>
                  <a:schemeClr val="bg1"/>
                </a:solidFill>
              </a:rPr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269457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E7C6FB2-8D54-49F6-AD99-A87D2F9F3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5B78F7DD-4E31-4D90-A237-C5FA3FF01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A3D78EB-B8AB-4890-ACB5-626E6E7BE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A4F4A4B-F440-4349-B8D1-38D37838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7E064F14-13AA-4DD6-BDD4-8BF234A00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3D1524CF-30E5-4311-8FBF-6345A3E94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B3165A77-5FB0-4E9A-853A-D3349DD75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538B3FC4-8BCC-417E-BAC3-6E67F3BC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843B7FC9-43EB-439E-ACC6-EF2819C58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4D6E9D09-8AAF-4A1E-B186-878965EB6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5F2191CB-1129-4C0F-BCBE-ADCFF12A6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0835C60-3DD2-5445-8F0E-3A235282E1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38" b="2784"/>
          <a:stretch/>
        </p:blipFill>
        <p:spPr>
          <a:xfrm>
            <a:off x="3078396" y="10"/>
            <a:ext cx="3030396" cy="2618824"/>
          </a:xfrm>
          <a:custGeom>
            <a:avLst/>
            <a:gdLst/>
            <a:ahLst/>
            <a:cxnLst/>
            <a:rect l="l" t="t" r="r" b="b"/>
            <a:pathLst>
              <a:path w="3030396" h="2618834">
                <a:moveTo>
                  <a:pt x="398252" y="0"/>
                </a:moveTo>
                <a:lnTo>
                  <a:pt x="1887012" y="0"/>
                </a:lnTo>
                <a:lnTo>
                  <a:pt x="1887012" y="1"/>
                </a:lnTo>
                <a:lnTo>
                  <a:pt x="3030396" y="1"/>
                </a:lnTo>
                <a:lnTo>
                  <a:pt x="2639222" y="2618834"/>
                </a:lnTo>
                <a:lnTo>
                  <a:pt x="0" y="2618834"/>
                </a:lnTo>
                <a:close/>
              </a:path>
            </a:pathLst>
          </a:cu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B79B4E3-80C4-AB4D-A199-9CDEC75B06DF}"/>
              </a:ext>
            </a:extLst>
          </p:cNvPr>
          <p:cNvSpPr txBox="1"/>
          <p:nvPr/>
        </p:nvSpPr>
        <p:spPr>
          <a:xfrm>
            <a:off x="6108790" y="2232539"/>
            <a:ext cx="3165212" cy="2339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ea typeface="+mj-ea"/>
                <a:cs typeface="+mj-cs"/>
              </a:rPr>
              <a:t>Stage 2: </a:t>
            </a:r>
            <a:r>
              <a:rPr lang="en-US" sz="3200" dirty="0" err="1">
                <a:ea typeface="+mj-ea"/>
                <a:cs typeface="+mj-cs"/>
              </a:rPr>
              <a:t>Dropbase</a:t>
            </a:r>
            <a:r>
              <a:rPr lang="en-US" sz="3200" dirty="0">
                <a:ea typeface="+mj-ea"/>
                <a:cs typeface="+mj-cs"/>
              </a:rPr>
              <a:t> Cleaning, Processing, Computation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6FDD02-6998-BB43-82DA-272E9F8B54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09" t="45291" r="806" b="4281"/>
          <a:stretch/>
        </p:blipFill>
        <p:spPr>
          <a:xfrm>
            <a:off x="440943" y="10"/>
            <a:ext cx="3038117" cy="2618824"/>
          </a:xfrm>
          <a:custGeom>
            <a:avLst/>
            <a:gdLst/>
            <a:ahLst/>
            <a:cxnLst/>
            <a:rect l="l" t="t" r="r" b="b"/>
            <a:pathLst>
              <a:path w="3038117" h="2618834">
                <a:moveTo>
                  <a:pt x="389438" y="0"/>
                </a:moveTo>
                <a:lnTo>
                  <a:pt x="3038117" y="0"/>
                </a:lnTo>
                <a:lnTo>
                  <a:pt x="2639865" y="2618834"/>
                </a:lnTo>
                <a:lnTo>
                  <a:pt x="0" y="2618834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6833F5-7243-2043-B621-E5A4022464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867" r="-1" b="41759"/>
          <a:stretch/>
        </p:blipFill>
        <p:spPr>
          <a:xfrm>
            <a:off x="1" y="2618834"/>
            <a:ext cx="5717617" cy="4239166"/>
          </a:xfrm>
          <a:custGeom>
            <a:avLst/>
            <a:gdLst/>
            <a:ahLst/>
            <a:cxnLst/>
            <a:rect l="l" t="t" r="r" b="b"/>
            <a:pathLst>
              <a:path w="5717617" h="4239166">
                <a:moveTo>
                  <a:pt x="440944" y="0"/>
                </a:moveTo>
                <a:lnTo>
                  <a:pt x="5717617" y="0"/>
                </a:lnTo>
                <a:lnTo>
                  <a:pt x="5084413" y="4239166"/>
                </a:lnTo>
                <a:lnTo>
                  <a:pt x="0" y="4239166"/>
                </a:lnTo>
                <a:lnTo>
                  <a:pt x="0" y="2965186"/>
                </a:lnTo>
                <a:close/>
              </a:path>
            </a:pathLst>
          </a:cu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DCCDECC-5B71-40E1-B6AD-CDF74F75D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0943" y="2618834"/>
            <a:ext cx="52838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141C3B-6F2D-477B-A89E-8C6586248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078396" y="0"/>
            <a:ext cx="400664" cy="26188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60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B79B4E3-80C4-AB4D-A199-9CDEC75B06DF}"/>
              </a:ext>
            </a:extLst>
          </p:cNvPr>
          <p:cNvSpPr txBox="1"/>
          <p:nvPr/>
        </p:nvSpPr>
        <p:spPr>
          <a:xfrm>
            <a:off x="728662" y="728663"/>
            <a:ext cx="81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Stage 3: User Query and Map View</a:t>
            </a:r>
          </a:p>
        </p:txBody>
      </p:sp>
    </p:spTree>
    <p:extLst>
      <p:ext uri="{BB962C8B-B14F-4D97-AF65-F5344CB8AC3E}">
        <p14:creationId xmlns:p14="http://schemas.microsoft.com/office/powerpoint/2010/main" val="7902730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{809DE2ED-BACD-D544-8DDC-148EA824D408}tf10001060</Template>
  <TotalTime>62</TotalTime>
  <Words>231</Words>
  <Application>Microsoft Macintosh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ClinicConnect</vt:lpstr>
      <vt:lpstr>Goals/Overview</vt:lpstr>
      <vt:lpstr>Roadmap</vt:lpstr>
      <vt:lpstr>What We Do</vt:lpstr>
      <vt:lpstr>Core Functionalities</vt:lpstr>
      <vt:lpstr>Platform Workflow</vt:lpstr>
      <vt:lpstr>PowerPoint Presentation</vt:lpstr>
      <vt:lpstr>PowerPoint Presentation</vt:lpstr>
      <vt:lpstr>PowerPoint Presentation</vt:lpstr>
      <vt:lpstr>PowerPoint Presentation</vt:lpstr>
      <vt:lpstr>Demonstration of Capabilities</vt:lpstr>
      <vt:lpstr>Further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</dc:title>
  <dc:creator>Patel, Savan</dc:creator>
  <cp:lastModifiedBy>Patel, Savan</cp:lastModifiedBy>
  <cp:revision>26</cp:revision>
  <dcterms:created xsi:type="dcterms:W3CDTF">2020-09-12T06:55:46Z</dcterms:created>
  <dcterms:modified xsi:type="dcterms:W3CDTF">2021-01-17T10:28:37Z</dcterms:modified>
</cp:coreProperties>
</file>