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5" r:id="rId4"/>
    <p:sldId id="276" r:id="rId5"/>
    <p:sldId id="277" r:id="rId6"/>
    <p:sldId id="278" r:id="rId7"/>
    <p:sldId id="257" r:id="rId8"/>
    <p:sldId id="259" r:id="rId9"/>
    <p:sldId id="260" r:id="rId10"/>
    <p:sldId id="263" r:id="rId11"/>
    <p:sldId id="264" r:id="rId12"/>
    <p:sldId id="271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4"/>
    <p:restoredTop sz="95814"/>
  </p:normalViewPr>
  <p:slideViewPr>
    <p:cSldViewPr snapToGrid="0" snapToObjects="1">
      <p:cViewPr varScale="1">
        <p:scale>
          <a:sx n="118" d="100"/>
          <a:sy n="118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50AE4-394B-E44A-9917-3B30ACCE1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568AA-7902-154F-9FBD-4CE0F5658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8A5DD-A2FB-524C-9ECD-6895BE33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F188A-BECC-5042-8D0B-DCBC8D22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84C6C-98E2-184E-9F87-7942E12B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4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8BE46-1325-3544-ACF2-131C981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E59F2-DF55-7A4E-A371-B3945CD8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04703-4FA0-2F43-B1F6-984870A9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51FCD-B686-B745-9CAC-3210804A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CB7F2-F868-B742-A1C9-CA6E4968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18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ACB7AA-8FB1-0942-9635-09CEB172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0090F-4593-8B44-910B-87DF7785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9F078-1C0C-5547-81EE-506CF17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56F68-11B3-2643-8B8A-543EBA4B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FBCD7-31C2-6F4F-B93B-19481BDB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40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7164C-3A15-CA4D-8811-0282C51B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BE123-DF31-664F-AD6C-C451EEC4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4218F-5650-604E-A786-A2831211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BA608-8C88-BB42-9E17-0D251FC3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E310B-A8D2-6C42-9913-78868EC1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48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4F25E-F9B2-474A-989C-0A69D6BD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41AF-44E6-C840-AFE8-BA8BA70F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8B14A-DC8E-3A43-9166-63007D33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A98FF-3955-DA48-9084-36F4187E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02664-F405-5041-BB00-3B2C30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18AED-88C6-5C48-8D9B-766EBC8D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A9CE-E4DA-5E4D-9437-A7976F8B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C67E6-8D23-8740-A81B-6D99E257A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1D7ED-7EE3-734C-8809-2885B6D7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9A3AC-E352-9D4C-AF9D-361F0107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F7CE3-58D1-ED48-8403-C7306B3F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96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16F28-DD5E-1D47-AE4F-47E5373C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D89EA-D551-5849-9C66-CB3807C7D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6EC2A-29B0-C64D-B237-5440A3CA2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5E4311-BB4A-A84A-A34B-B1602C07A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FB8FB-CAD4-3E42-8111-9013FE080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B655B-E200-E741-A3FC-025433BE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3E1638-C304-2746-B9E1-4F0C81B7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83573-36EC-8C48-9EC3-6410AE66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73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1B84F-CE47-3741-A974-BDEA7323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CCBF3-2745-D248-AC0B-F8E363FC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64DBF-36AD-0642-AC22-653DC25E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01080-DEDF-384D-8704-D2D1EDB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0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96B8D0-BBDD-A44B-8BBF-82262C21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6BD94C-8D6D-BE43-8CCE-CA6CAB31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FAA22-3A10-6B4B-8821-DF25CCD2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74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7EC82-EDA9-5641-B3EE-938E40CF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E357D-5BFC-9544-8B26-1AC28D21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E44B9-3D3A-FF4F-969A-F20AE46FB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57244-55DC-0A4A-B399-61C0793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FD4D2-2327-644F-99DF-48D03A30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BA0DB-6AA5-9447-B0B0-E3969BE2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8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F8FBA-0548-9041-9FE3-2F5209B8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F6517F-901F-E74E-8CDC-DCCB19FCC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A4A566-85B8-3F49-8ADC-E795A7AC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F5DD8-C517-0C4B-B216-0F835A99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1143-C1D1-704C-85F9-D92317AE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816F3-D693-DA4A-ABDF-53B7DD57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4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692A0-2052-E446-9942-C5A90325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11CD2-A30E-7748-883F-8D668C22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5F8DD-7139-FF45-BD67-AF1D34067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5774-6F99-8043-970A-EEC0FD0F1C84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95C1D-D065-2542-8DBE-9E2B7825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FAECD-ABD1-2E48-AA0C-96B72B7B7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72DD-EC9D-B24D-BD84-E64C3A367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31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sea-msigdb.org/gsea/msigdb/compute_overlaps.j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sea-msigdb.org/gsea/msigdb/compute_overlaps.j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sea-msigdb.org/gsea/msigdb/mouse_geneset_resources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yingzhou@xmu.edu.cn" TargetMode="External"/><Relationship Id="rId2" Type="http://schemas.openxmlformats.org/officeDocument/2006/relationships/hyperlink" Target="http://www.gsea-msigdb.org/gsea/msigdb/compute_overlaps.j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sea-msigdb.org/gsea/msigdb/compute_overlaps.j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6615A-8B98-0544-AAA8-E8328B0E7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MS4A4A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598C0-4F57-5148-B74D-E6A2428B0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厦门大学医学院统计支持办公室</a:t>
            </a:r>
            <a:endParaRPr kumimoji="1" lang="en-US" altLang="zh-CN" dirty="0"/>
          </a:p>
          <a:p>
            <a:r>
              <a:rPr lang="en-US" altLang="zh-CN" b="1" dirty="0"/>
              <a:t>The Consultant Program of the Medical Statistics</a:t>
            </a:r>
          </a:p>
          <a:p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96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0156-9F5A-0947-BC9D-6ED7992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MS4A4A vs WT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upregulated</a:t>
            </a:r>
            <a:r>
              <a:rPr kumimoji="1" lang="en-US" altLang="zh-CN" dirty="0">
                <a:solidFill>
                  <a:schemeClr val="accent1"/>
                </a:solidFill>
              </a:rPr>
              <a:t> (log2foldchange &gt; 0, Q&lt;0.05), 73 genes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0CF1A-A126-8B47-8AEA-5DB63611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http://www.gsea-msigdb.org/gsea/msigdb/compute_overlaps.jsp</a:t>
            </a:r>
            <a:endParaRPr kumimoji="1" lang="en-US" altLang="zh-CN" dirty="0"/>
          </a:p>
          <a:p>
            <a:r>
              <a:rPr kumimoji="1" lang="en-US" altLang="zh-CN" dirty="0"/>
              <a:t>Username: </a:t>
            </a:r>
            <a:r>
              <a:rPr kumimoji="1" lang="en-US" altLang="zh-CN" dirty="0" err="1"/>
              <a:t>yingzhou@xmu.edu.cn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/>
              <a:t>Reactome</a:t>
            </a:r>
            <a:r>
              <a:rPr kumimoji="1" lang="en-US" altLang="zh-CN" dirty="0"/>
              <a:t> pathway analysis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26F142-FC26-294E-BE79-18EEA13F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30" y="2706904"/>
            <a:ext cx="5869850" cy="41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0156-9F5A-0947-BC9D-6ED7992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MS4A4A vs WT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upregulated</a:t>
            </a:r>
            <a:r>
              <a:rPr kumimoji="1" lang="en-US" altLang="zh-CN" dirty="0">
                <a:solidFill>
                  <a:schemeClr val="accent1"/>
                </a:solidFill>
              </a:rPr>
              <a:t> (log2foldchange &gt; 0, Q&lt;0.05), 73 genes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0CF1A-A126-8B47-8AEA-5DB63611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http://www.gsea-msigdb.org/gsea/msigdb/compute_overlaps.jsp</a:t>
            </a:r>
            <a:endParaRPr kumimoji="1" lang="en-US" altLang="zh-CN" dirty="0"/>
          </a:p>
          <a:p>
            <a:r>
              <a:rPr kumimoji="1" lang="en-US" altLang="zh-CN" dirty="0"/>
              <a:t>Username: </a:t>
            </a:r>
            <a:r>
              <a:rPr kumimoji="1" lang="en-US" altLang="zh-CN" dirty="0" err="1"/>
              <a:t>yingzhou@xmu.edu.cn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err="1"/>
              <a:t>Reactome</a:t>
            </a:r>
            <a:r>
              <a:rPr kumimoji="1" lang="en-US" altLang="zh-CN" dirty="0"/>
              <a:t> pathway analysis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23DDA7-2954-C44A-9B79-9A5FEE94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23" y="2814638"/>
            <a:ext cx="6952610" cy="40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6FED8-39BB-D04D-A73F-4CCB09F0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MS4A4A vs WT </a:t>
            </a:r>
            <a:r>
              <a:rPr kumimoji="1" lang="en-US" altLang="zh-CN" dirty="0">
                <a:solidFill>
                  <a:srgbClr val="FF0000"/>
                </a:solidFill>
              </a:rPr>
              <a:t>upregulated</a:t>
            </a:r>
            <a:r>
              <a:rPr kumimoji="1" lang="en-US" altLang="zh-CN" dirty="0">
                <a:solidFill>
                  <a:schemeClr val="accent1"/>
                </a:solidFill>
              </a:rPr>
              <a:t> (log2foldchange &gt; 0, Q&lt;0.05), 73 genes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411473-40F7-8A45-B624-D9A1B568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 function analysis</a:t>
            </a:r>
          </a:p>
          <a:p>
            <a:r>
              <a:rPr kumimoji="1" lang="en-US" altLang="zh-CN" dirty="0"/>
              <a:t>Example</a:t>
            </a:r>
            <a:r>
              <a:rPr kumimoji="1" lang="zh-CN" altLang="en-US" dirty="0"/>
              <a:t>：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5B6F8-75BF-3845-B796-DBB868B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55" y="1690688"/>
            <a:ext cx="5359549" cy="50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1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E61C-9724-8444-824F-5A8CF41D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若发表文献请致谢：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B69F2-26E4-4A45-9311-A35226EB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11049000" cy="4351338"/>
          </a:xfrm>
        </p:spPr>
        <p:txBody>
          <a:bodyPr/>
          <a:lstStyle/>
          <a:p>
            <a:r>
              <a:rPr kumimoji="1" lang="zh-CN" altLang="en-US" dirty="0"/>
              <a:t>厦门大学医学院、健康医疗大数据国家研究院医学统计支持办公室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en" altLang="zh-CN" dirty="0"/>
              <a:t>The Consultant Program of the Medical Statistics, National Institute for Data Science in Health and Medicine, School of Medicine, Xiamen 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5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34B491C-112A-3040-925E-BDFEA3C20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344343"/>
              </p:ext>
            </p:extLst>
          </p:nvPr>
        </p:nvGraphicFramePr>
        <p:xfrm>
          <a:off x="557561" y="1589048"/>
          <a:ext cx="10861287" cy="421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3189">
                  <a:extLst>
                    <a:ext uri="{9D8B030D-6E8A-4147-A177-3AD203B41FA5}">
                      <a16:colId xmlns:a16="http://schemas.microsoft.com/office/drawing/2014/main" val="2272681636"/>
                    </a:ext>
                  </a:extLst>
                </a:gridCol>
                <a:gridCol w="2499616">
                  <a:extLst>
                    <a:ext uri="{9D8B030D-6E8A-4147-A177-3AD203B41FA5}">
                      <a16:colId xmlns:a16="http://schemas.microsoft.com/office/drawing/2014/main" val="3567806471"/>
                    </a:ext>
                  </a:extLst>
                </a:gridCol>
                <a:gridCol w="2374241">
                  <a:extLst>
                    <a:ext uri="{9D8B030D-6E8A-4147-A177-3AD203B41FA5}">
                      <a16:colId xmlns:a16="http://schemas.microsoft.com/office/drawing/2014/main" val="3000509167"/>
                    </a:ext>
                  </a:extLst>
                </a:gridCol>
                <a:gridCol w="2374241">
                  <a:extLst>
                    <a:ext uri="{9D8B030D-6E8A-4147-A177-3AD203B41FA5}">
                      <a16:colId xmlns:a16="http://schemas.microsoft.com/office/drawing/2014/main" val="1018772847"/>
                    </a:ext>
                  </a:extLst>
                </a:gridCol>
              </a:tblGrid>
              <a:tr h="1115776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label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FDR&lt;=0.05(up+down)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FDR&lt;=0.1(up+down)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FDR&lt;=0.2(up+down)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400475"/>
                  </a:ext>
                </a:extLst>
              </a:tr>
              <a:tr h="619877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MS4A4A-vs-WT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90(73+17)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146(109+37)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374(255+119)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281731"/>
                  </a:ext>
                </a:extLst>
              </a:tr>
              <a:tr h="619877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WT_F-vs-WT_M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26(18+8)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37(27+10)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60(47+13)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693652"/>
                  </a:ext>
                </a:extLst>
              </a:tr>
              <a:tr h="619877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MS4A4A_F-vs-WT_F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116(105+11)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156(134+22)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218(179+39)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161073"/>
                  </a:ext>
                </a:extLst>
              </a:tr>
              <a:tr h="619877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MS4A4A_F-vs-MS4A4A_M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12(5+7)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17(9+8)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43(30+13)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2375461"/>
                  </a:ext>
                </a:extLst>
              </a:tr>
              <a:tr h="619877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MS4A4A_M -vs-WT_M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145(95+50)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>
                          <a:effectLst/>
                        </a:rPr>
                        <a:t>423(279+144)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1164(734+431)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287710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32EA86A7-C37D-BA42-B302-57A8E7F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61" y="14210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DEGs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D5F76-8D5D-774E-B92D-E57BC2CF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46C95-BE40-C74A-B5D9-8754E984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用了</a:t>
            </a:r>
            <a:r>
              <a:rPr kumimoji="1" lang="en" altLang="zh-CN" dirty="0"/>
              <a:t>r</a:t>
            </a:r>
            <a:r>
              <a:rPr kumimoji="1" lang="zh-CN" altLang="en-US" dirty="0"/>
              <a:t>包</a:t>
            </a:r>
            <a:r>
              <a:rPr kumimoji="1" lang="en" altLang="zh-CN" dirty="0" err="1"/>
              <a:t>clusterProfiler</a:t>
            </a:r>
            <a:r>
              <a:rPr kumimoji="1" lang="en" altLang="zh-CN" dirty="0"/>
              <a:t>, </a:t>
            </a:r>
            <a:r>
              <a:rPr kumimoji="1" lang="zh-CN" altLang="en-US" dirty="0"/>
              <a:t>分析了三个数据库的</a:t>
            </a:r>
            <a:r>
              <a:rPr kumimoji="1" lang="en" altLang="zh-CN" dirty="0"/>
              <a:t>pathway, </a:t>
            </a:r>
            <a:r>
              <a:rPr kumimoji="1" lang="zh-CN" altLang="en-US" dirty="0"/>
              <a:t>分别是</a:t>
            </a:r>
            <a:r>
              <a:rPr kumimoji="1" lang="en" altLang="zh-CN" dirty="0"/>
              <a:t>hallmark, </a:t>
            </a:r>
            <a:r>
              <a:rPr kumimoji="1" lang="en" altLang="zh-CN" dirty="0" err="1"/>
              <a:t>reactome</a:t>
            </a:r>
            <a:r>
              <a:rPr kumimoji="1" lang="en" altLang="zh-CN" dirty="0"/>
              <a:t>, GO</a:t>
            </a:r>
            <a:r>
              <a:rPr kumimoji="1" lang="en-US" altLang="zh-CN" dirty="0"/>
              <a:t>.BP</a:t>
            </a:r>
            <a:r>
              <a:rPr kumimoji="1" lang="zh-CN" altLang="en-US" dirty="0"/>
              <a:t>。</a:t>
            </a:r>
            <a:endParaRPr kumimoji="1" lang="en" altLang="zh-CN" dirty="0"/>
          </a:p>
          <a:p>
            <a:r>
              <a:rPr kumimoji="1" lang="zh-CN" altLang="en" dirty="0"/>
              <a:t>其中</a:t>
            </a:r>
            <a:r>
              <a:rPr kumimoji="1" lang="en" altLang="zh-CN" dirty="0"/>
              <a:t>hallmark, </a:t>
            </a:r>
            <a:r>
              <a:rPr kumimoji="1" lang="en" altLang="zh-CN" dirty="0" err="1"/>
              <a:t>reactome</a:t>
            </a:r>
            <a:r>
              <a:rPr kumimoji="1" lang="zh-CN" altLang="en" dirty="0"/>
              <a:t>两个</a:t>
            </a:r>
            <a:r>
              <a:rPr kumimoji="1" lang="zh-CN" altLang="en-US" dirty="0"/>
              <a:t>数据库使用的是</a:t>
            </a:r>
            <a:r>
              <a:rPr kumimoji="1" lang="en-US" altLang="zh-CN" dirty="0"/>
              <a:t>GSEA()</a:t>
            </a:r>
            <a:r>
              <a:rPr kumimoji="1" lang="zh-CN" altLang="en-US" dirty="0"/>
              <a:t>函数，</a:t>
            </a:r>
            <a:r>
              <a:rPr kumimoji="1" lang="en" altLang="zh-CN" dirty="0"/>
              <a:t> </a:t>
            </a:r>
            <a:r>
              <a:rPr kumimoji="1" lang="en" altLang="zh-CN" dirty="0" err="1"/>
              <a:t>pvalueCutoff</a:t>
            </a:r>
            <a:r>
              <a:rPr kumimoji="1" lang="zh-CN" altLang="en" dirty="0"/>
              <a:t>的</a:t>
            </a:r>
            <a:r>
              <a:rPr kumimoji="1" lang="zh-CN" altLang="en-US" dirty="0"/>
              <a:t>阈值设定为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，数据库的文件下载来源于</a:t>
            </a:r>
            <a:r>
              <a:rPr kumimoji="1" lang="en" altLang="zh-CN" dirty="0">
                <a:hlinkClick r:id="rId2"/>
              </a:rPr>
              <a:t>https://www.gsea-msigdb.org/gsea/msigdb/mouse_geneset_resources.jsp</a:t>
            </a:r>
            <a:endParaRPr kumimoji="1" lang="en" altLang="zh-CN"/>
          </a:p>
          <a:p>
            <a:r>
              <a:rPr kumimoji="1" lang="en" altLang="zh-CN"/>
              <a:t>GO</a:t>
            </a:r>
            <a:r>
              <a:rPr kumimoji="1" lang="en-US" altLang="zh-CN" dirty="0"/>
              <a:t>.BP</a:t>
            </a:r>
            <a:r>
              <a:rPr kumimoji="1" lang="zh-CN" altLang="en-US" dirty="0"/>
              <a:t>使用的是</a:t>
            </a:r>
            <a:r>
              <a:rPr kumimoji="1" lang="en" altLang="zh-CN" dirty="0" err="1"/>
              <a:t>enrichGO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函数，按照官方手册设定</a:t>
            </a:r>
            <a:r>
              <a:rPr kumimoji="1" lang="en" altLang="zh-CN" dirty="0" err="1"/>
              <a:t>pvalueCutoff</a:t>
            </a:r>
            <a:r>
              <a:rPr kumimoji="1" lang="en" altLang="zh-CN" dirty="0"/>
              <a:t> = 0.05, </a:t>
            </a:r>
            <a:r>
              <a:rPr kumimoji="1" lang="en" altLang="zh-CN" dirty="0" err="1"/>
              <a:t>qvalueCutoff</a:t>
            </a:r>
            <a:r>
              <a:rPr kumimoji="1" lang="en" altLang="zh-CN" dirty="0"/>
              <a:t> = 0.2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33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83FA-D2DE-354D-AD69-B19956BE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结果储存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65CF-95F6-DC46-8139-3585278D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DEGs</a:t>
            </a:r>
            <a:r>
              <a:rPr kumimoji="1" lang="zh-CN" altLang="en-US" dirty="0"/>
              <a:t>分别储存于</a:t>
            </a:r>
            <a:r>
              <a:rPr kumimoji="1" lang="en-US" altLang="zh-CN" dirty="0"/>
              <a:t>0.05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0.1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0.2</a:t>
            </a:r>
            <a:r>
              <a:rPr kumimoji="1" lang="zh-CN" altLang="en-US" dirty="0"/>
              <a:t>的文件夹中，相应的三类富集分析结果的图片也同样储存于相应的分组。</a:t>
            </a:r>
            <a:endParaRPr kumimoji="1" lang="en-US" altLang="zh-CN" dirty="0"/>
          </a:p>
          <a:p>
            <a:r>
              <a:rPr kumimoji="1" lang="en" altLang="zh-CN" dirty="0"/>
              <a:t>hallmark, </a:t>
            </a:r>
            <a:r>
              <a:rPr kumimoji="1" lang="en" altLang="zh-CN" dirty="0" err="1"/>
              <a:t>reactome</a:t>
            </a:r>
            <a:r>
              <a:rPr kumimoji="1" lang="en" altLang="zh-CN" dirty="0"/>
              <a:t>, GO</a:t>
            </a:r>
            <a:r>
              <a:rPr kumimoji="1" lang="en-US" altLang="zh-CN" dirty="0"/>
              <a:t>.BP</a:t>
            </a:r>
            <a:r>
              <a:rPr kumimoji="1" lang="zh-CN" altLang="en-US" dirty="0"/>
              <a:t>的分类相应体现在文件</a:t>
            </a:r>
            <a:r>
              <a:rPr kumimoji="1" lang="en-US" altLang="zh-CN" dirty="0"/>
              <a:t>pdf/</a:t>
            </a:r>
            <a:r>
              <a:rPr kumimoji="1" lang="en-US" altLang="zh-CN" dirty="0" err="1"/>
              <a:t>png</a:t>
            </a:r>
            <a:r>
              <a:rPr kumimoji="1" lang="zh-CN" altLang="en-US" dirty="0"/>
              <a:t>的名字。</a:t>
            </a:r>
            <a:endParaRPr kumimoji="1" lang="en-US" altLang="zh-CN" dirty="0"/>
          </a:p>
          <a:p>
            <a:r>
              <a:rPr kumimoji="1" lang="zh-CN" altLang="en-US" dirty="0"/>
              <a:t>若无相应分组的富集结果，则说明无富集结果。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887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DB19-E6A9-ED42-BEAC-BE89BA0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GSEA</a:t>
            </a:r>
            <a:r>
              <a:rPr kumimoji="1" lang="zh-CN" altLang="en-US" dirty="0"/>
              <a:t>网站分析方法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F8C0C-415C-9B46-959D-E56FA9F5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使用方法：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http://www.gsea-msigdb.org/gsea/msigdb/compute_overlaps.jsp</a:t>
            </a:r>
            <a:endParaRPr kumimoji="1" lang="en-US" altLang="zh-CN" dirty="0"/>
          </a:p>
          <a:p>
            <a:r>
              <a:rPr kumimoji="1" lang="en-US" altLang="zh-CN" dirty="0"/>
              <a:t>Username: </a:t>
            </a:r>
            <a:r>
              <a:rPr kumimoji="1" lang="en-US" altLang="zh-CN" dirty="0">
                <a:hlinkClick r:id="rId3"/>
              </a:rPr>
              <a:t>yingzhou@xmu.edu.cn</a:t>
            </a:r>
            <a:endParaRPr kumimoji="1" lang="en-US" altLang="zh-CN" dirty="0"/>
          </a:p>
          <a:p>
            <a:r>
              <a:rPr kumimoji="1" lang="zh-CN" altLang="en-US" dirty="0"/>
              <a:t>（根据需求进行选择以下数据库的分析）</a:t>
            </a:r>
            <a:endParaRPr kumimoji="1" lang="en-US" altLang="zh-CN" dirty="0"/>
          </a:p>
          <a:p>
            <a:r>
              <a:rPr kumimoji="1" lang="en-US" altLang="zh-CN" dirty="0"/>
              <a:t>Hallmark pathway analysis</a:t>
            </a:r>
            <a:endParaRPr kumimoji="1" lang="zh-CN" altLang="en-US" dirty="0"/>
          </a:p>
          <a:p>
            <a:r>
              <a:rPr kumimoji="1" lang="en-US" altLang="zh-CN" dirty="0" err="1"/>
              <a:t>Reactome</a:t>
            </a:r>
            <a:r>
              <a:rPr kumimoji="1" lang="en-US" altLang="zh-CN" dirty="0"/>
              <a:t> pathway analysis</a:t>
            </a:r>
          </a:p>
          <a:p>
            <a:r>
              <a:rPr kumimoji="1" lang="en-US" altLang="zh-CN" dirty="0"/>
              <a:t>Go function analysis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91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DB19-E6A9-ED42-BEAC-BE89BA0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GSEA</a:t>
            </a:r>
            <a:r>
              <a:rPr kumimoji="1" lang="zh-CN" altLang="en-US" dirty="0"/>
              <a:t>网站分析方法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F8C0C-415C-9B46-959D-E56FA9F5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使用方法：</a:t>
            </a:r>
            <a:endParaRPr kumimoji="1" lang="en-US" altLang="zh-CN" dirty="0"/>
          </a:p>
          <a:p>
            <a:r>
              <a:rPr kumimoji="1" lang="zh-CN" altLang="en-US" dirty="0"/>
              <a:t>接下来展示网站的部分结果。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5AE8B6-D033-2E49-A0D1-B5D2654E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02" y="182562"/>
            <a:ext cx="556093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0156-9F5A-0947-BC9D-6ED79925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MS4A4A vs WT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upregulated</a:t>
            </a:r>
            <a:r>
              <a:rPr kumimoji="1" lang="en-US" altLang="zh-CN" dirty="0">
                <a:solidFill>
                  <a:schemeClr val="accent1"/>
                </a:solidFill>
              </a:rPr>
              <a:t> (log2foldchange &gt; 0, Q&lt;0.05), 73 genes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0CF1A-A126-8B47-8AEA-5DB63611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http://www.gsea-msigdb.org/gsea/msigdb/compute_overlaps.jsp</a:t>
            </a:r>
            <a:endParaRPr kumimoji="1" lang="en-US" altLang="zh-CN" dirty="0"/>
          </a:p>
          <a:p>
            <a:r>
              <a:rPr kumimoji="1" lang="en-US" altLang="zh-CN" dirty="0"/>
              <a:t>Username: </a:t>
            </a:r>
            <a:r>
              <a:rPr kumimoji="1" lang="en-US" altLang="zh-CN" dirty="0" err="1"/>
              <a:t>yingzhou@xmu.edu.cn</a:t>
            </a:r>
            <a:endParaRPr kumimoji="1" lang="en-US" altLang="zh-CN" dirty="0"/>
          </a:p>
          <a:p>
            <a:r>
              <a:rPr kumimoji="1" lang="en-US" altLang="zh-CN" dirty="0"/>
              <a:t>Hallmark pathway analysis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5F11CD-9969-BD43-9FD7-CB335285E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10" y="2864866"/>
            <a:ext cx="5044440" cy="3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159F-34F0-0944-A10B-5F54B52D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MS4A4A vs WT (log2foldchange &gt; 0, Q&lt;0.05), 73 genes,</a:t>
            </a:r>
            <a:r>
              <a:rPr kumimoji="1" lang="en-US" altLang="zh-CN" dirty="0">
                <a:solidFill>
                  <a:srgbClr val="FF0000"/>
                </a:solidFill>
              </a:rPr>
              <a:t> upregulated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FE5BE-B93F-5B4A-97A3-FE15E923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www.gsea-msigdb.org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gsea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msigdb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compute_overlaps.jsp</a:t>
            </a:r>
            <a:endParaRPr kumimoji="1" lang="en-US" altLang="zh-CN" dirty="0"/>
          </a:p>
          <a:p>
            <a:r>
              <a:rPr kumimoji="1" lang="en-US" altLang="zh-CN" dirty="0"/>
              <a:t>hallmark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EE7B5-32F0-C84E-A95E-DD70F3E1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0" y="2227948"/>
            <a:ext cx="8484870" cy="46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5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2F541-0207-444C-AF43-894BD5F1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www.gsea-msigdb.org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gsea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msigdb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compute_overlaps.jsp</a:t>
            </a:r>
            <a:endParaRPr kumimoji="1" lang="en-US" altLang="zh-CN" dirty="0"/>
          </a:p>
          <a:p>
            <a:r>
              <a:rPr kumimoji="1" lang="en-US" altLang="zh-CN" dirty="0"/>
              <a:t>hallmark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581DC-31C2-814B-B42A-FD33B705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3018944"/>
            <a:ext cx="9368790" cy="315801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3899893-A15C-C943-BC60-28A48715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MS4A4A vs WT (log2foldchange &gt; 0, Q&lt;0.05), 73 genes,</a:t>
            </a:r>
            <a:r>
              <a:rPr kumimoji="1" lang="en-US" altLang="zh-CN" dirty="0">
                <a:solidFill>
                  <a:srgbClr val="FF0000"/>
                </a:solidFill>
              </a:rPr>
              <a:t> upregulated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64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590</Words>
  <Application>Microsoft Macintosh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DengXian</vt:lpstr>
      <vt:lpstr>DengXian</vt:lpstr>
      <vt:lpstr>等线 Light</vt:lpstr>
      <vt:lpstr>Arial</vt:lpstr>
      <vt:lpstr>Office 主题​​</vt:lpstr>
      <vt:lpstr>MS4A4A Project</vt:lpstr>
      <vt:lpstr>DEGs</vt:lpstr>
      <vt:lpstr>分析方法</vt:lpstr>
      <vt:lpstr>结果储存</vt:lpstr>
      <vt:lpstr>GSEA网站分析方法</vt:lpstr>
      <vt:lpstr>GSEA网站分析方法</vt:lpstr>
      <vt:lpstr>MS4A4A vs WT upregulated (log2foldchange &gt; 0, Q&lt;0.05), 73 genes</vt:lpstr>
      <vt:lpstr>MS4A4A vs WT (log2foldchange &gt; 0, Q&lt;0.05), 73 genes, upregulated </vt:lpstr>
      <vt:lpstr>MS4A4A vs WT (log2foldchange &gt; 0, Q&lt;0.05), 73 genes, upregulated </vt:lpstr>
      <vt:lpstr>MS4A4A vs WT upregulated (log2foldchange &gt; 0, Q&lt;0.05), 73 genes</vt:lpstr>
      <vt:lpstr>MS4A4A vs WT upregulated (log2foldchange &gt; 0, Q&lt;0.05), 73 genes</vt:lpstr>
      <vt:lpstr>MS4A4A vs WT upregulated (log2foldchange &gt; 0, Q&lt;0.05), 73 genes</vt:lpstr>
      <vt:lpstr>若发表文献请致谢：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MS4A4A Project</dc:title>
  <dc:creator>Zhou Ying</dc:creator>
  <cp:lastModifiedBy>Li Hecate</cp:lastModifiedBy>
  <cp:revision>34</cp:revision>
  <dcterms:created xsi:type="dcterms:W3CDTF">2021-12-06T06:24:49Z</dcterms:created>
  <dcterms:modified xsi:type="dcterms:W3CDTF">2021-12-09T13:39:54Z</dcterms:modified>
</cp:coreProperties>
</file>