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8"/>
  </p:notesMasterIdLst>
  <p:handoutMasterIdLst>
    <p:handoutMasterId r:id="rId139"/>
  </p:handoutMasterIdLst>
  <p:sldIdLst>
    <p:sldId id="446" r:id="rId2"/>
    <p:sldId id="569" r:id="rId3"/>
    <p:sldId id="539" r:id="rId4"/>
    <p:sldId id="602" r:id="rId5"/>
    <p:sldId id="258" r:id="rId6"/>
    <p:sldId id="259" r:id="rId7"/>
    <p:sldId id="530" r:id="rId8"/>
    <p:sldId id="390" r:id="rId9"/>
    <p:sldId id="396" r:id="rId10"/>
    <p:sldId id="260" r:id="rId11"/>
    <p:sldId id="391" r:id="rId12"/>
    <p:sldId id="393" r:id="rId13"/>
    <p:sldId id="541" r:id="rId14"/>
    <p:sldId id="265" r:id="rId15"/>
    <p:sldId id="397" r:id="rId16"/>
    <p:sldId id="267" r:id="rId17"/>
    <p:sldId id="603" r:id="rId18"/>
    <p:sldId id="268" r:id="rId19"/>
    <p:sldId id="287" r:id="rId20"/>
    <p:sldId id="604" r:id="rId21"/>
    <p:sldId id="447" r:id="rId22"/>
    <p:sldId id="531" r:id="rId23"/>
    <p:sldId id="532" r:id="rId24"/>
    <p:sldId id="450" r:id="rId25"/>
    <p:sldId id="451" r:id="rId26"/>
    <p:sldId id="455" r:id="rId27"/>
    <p:sldId id="572" r:id="rId28"/>
    <p:sldId id="573" r:id="rId29"/>
    <p:sldId id="574" r:id="rId30"/>
    <p:sldId id="575" r:id="rId31"/>
    <p:sldId id="576" r:id="rId32"/>
    <p:sldId id="577" r:id="rId33"/>
    <p:sldId id="605" r:id="rId34"/>
    <p:sldId id="617" r:id="rId35"/>
    <p:sldId id="618" r:id="rId36"/>
    <p:sldId id="619" r:id="rId37"/>
    <p:sldId id="620" r:id="rId38"/>
    <p:sldId id="621" r:id="rId39"/>
    <p:sldId id="616" r:id="rId40"/>
    <p:sldId id="622" r:id="rId41"/>
    <p:sldId id="623" r:id="rId42"/>
    <p:sldId id="584" r:id="rId43"/>
    <p:sldId id="644" r:id="rId44"/>
    <p:sldId id="645" r:id="rId45"/>
    <p:sldId id="646" r:id="rId46"/>
    <p:sldId id="583" r:id="rId47"/>
    <p:sldId id="686" r:id="rId48"/>
    <p:sldId id="687" r:id="rId49"/>
    <p:sldId id="688" r:id="rId50"/>
    <p:sldId id="585" r:id="rId51"/>
    <p:sldId id="586" r:id="rId52"/>
    <p:sldId id="588" r:id="rId53"/>
    <p:sldId id="693" r:id="rId54"/>
    <p:sldId id="694" r:id="rId55"/>
    <p:sldId id="589" r:id="rId56"/>
    <p:sldId id="578" r:id="rId57"/>
    <p:sldId id="590" r:id="rId58"/>
    <p:sldId id="591" r:id="rId59"/>
    <p:sldId id="592" r:id="rId60"/>
    <p:sldId id="593" r:id="rId61"/>
    <p:sldId id="594" r:id="rId62"/>
    <p:sldId id="675" r:id="rId63"/>
    <p:sldId id="676" r:id="rId64"/>
    <p:sldId id="677" r:id="rId65"/>
    <p:sldId id="678" r:id="rId66"/>
    <p:sldId id="679" r:id="rId67"/>
    <p:sldId id="680" r:id="rId68"/>
    <p:sldId id="681" r:id="rId69"/>
    <p:sldId id="595" r:id="rId70"/>
    <p:sldId id="596" r:id="rId71"/>
    <p:sldId id="597" r:id="rId72"/>
    <p:sldId id="598" r:id="rId73"/>
    <p:sldId id="599" r:id="rId74"/>
    <p:sldId id="600" r:id="rId75"/>
    <p:sldId id="601" r:id="rId76"/>
    <p:sldId id="624" r:id="rId77"/>
    <p:sldId id="625" r:id="rId78"/>
    <p:sldId id="626" r:id="rId79"/>
    <p:sldId id="627" r:id="rId80"/>
    <p:sldId id="628" r:id="rId81"/>
    <p:sldId id="629" r:id="rId82"/>
    <p:sldId id="630" r:id="rId83"/>
    <p:sldId id="641" r:id="rId84"/>
    <p:sldId id="642" r:id="rId85"/>
    <p:sldId id="632" r:id="rId86"/>
    <p:sldId id="633" r:id="rId87"/>
    <p:sldId id="606" r:id="rId88"/>
    <p:sldId id="607" r:id="rId89"/>
    <p:sldId id="608" r:id="rId90"/>
    <p:sldId id="609" r:id="rId91"/>
    <p:sldId id="610" r:id="rId92"/>
    <p:sldId id="611" r:id="rId93"/>
    <p:sldId id="612" r:id="rId94"/>
    <p:sldId id="613" r:id="rId95"/>
    <p:sldId id="615" r:id="rId96"/>
    <p:sldId id="614" r:id="rId97"/>
    <p:sldId id="456" r:id="rId98"/>
    <p:sldId id="695" r:id="rId99"/>
    <p:sldId id="696" r:id="rId100"/>
    <p:sldId id="697" r:id="rId101"/>
    <p:sldId id="647" r:id="rId102"/>
    <p:sldId id="648" r:id="rId103"/>
    <p:sldId id="649" r:id="rId104"/>
    <p:sldId id="650" r:id="rId105"/>
    <p:sldId id="651" r:id="rId106"/>
    <p:sldId id="652" r:id="rId107"/>
    <p:sldId id="653" r:id="rId108"/>
    <p:sldId id="654" r:id="rId109"/>
    <p:sldId id="655" r:id="rId110"/>
    <p:sldId id="656" r:id="rId111"/>
    <p:sldId id="657" r:id="rId112"/>
    <p:sldId id="658" r:id="rId113"/>
    <p:sldId id="659" r:id="rId114"/>
    <p:sldId id="660" r:id="rId115"/>
    <p:sldId id="661" r:id="rId116"/>
    <p:sldId id="662" r:id="rId117"/>
    <p:sldId id="691" r:id="rId118"/>
    <p:sldId id="692" r:id="rId119"/>
    <p:sldId id="663" r:id="rId120"/>
    <p:sldId id="664" r:id="rId121"/>
    <p:sldId id="665" r:id="rId122"/>
    <p:sldId id="666" r:id="rId123"/>
    <p:sldId id="667" r:id="rId124"/>
    <p:sldId id="668" r:id="rId125"/>
    <p:sldId id="669" r:id="rId126"/>
    <p:sldId id="670" r:id="rId127"/>
    <p:sldId id="671" r:id="rId128"/>
    <p:sldId id="672" r:id="rId129"/>
    <p:sldId id="673" r:id="rId130"/>
    <p:sldId id="674" r:id="rId131"/>
    <p:sldId id="682" r:id="rId132"/>
    <p:sldId id="683" r:id="rId133"/>
    <p:sldId id="684" r:id="rId134"/>
    <p:sldId id="685" r:id="rId135"/>
    <p:sldId id="689" r:id="rId136"/>
    <p:sldId id="690" r:id="rId137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00FF"/>
    <a:srgbClr val="FFCF01"/>
    <a:srgbClr val="996633"/>
    <a:srgbClr val="009900"/>
    <a:srgbClr val="CC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3" autoAdjust="0"/>
    <p:restoredTop sz="90929"/>
  </p:normalViewPr>
  <p:slideViewPr>
    <p:cSldViewPr>
      <p:cViewPr varScale="1">
        <p:scale>
          <a:sx n="115" d="100"/>
          <a:sy n="115" d="100"/>
        </p:scale>
        <p:origin x="12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09A9E7FC-5B5A-4AEA-BC11-C223D8C57D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E376E0D2-2F7C-40BC-99F4-E306E115EC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08854616-6EED-4E82-A181-9F90FC444B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E0E76AB4-41E4-4B73-93A3-59DB157E49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BFB58C-CF5A-4CB9-B69B-F698F031B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3F10880-CF6C-46D6-B991-BDD36D414A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F38EE91-604E-4ACF-84AB-F2BD139A2C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2A43AE-5DD6-41D1-AC2C-7292AA7994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28CAED9-EC8F-4BB8-BFB6-144E16B6EF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95111612-3A71-4C23-9F93-C912A729AF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6704DDD5-770D-414D-97C1-EB7D45835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344300-ECED-4A98-9759-26EF486AF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930F6D02-6B8C-47FC-BF96-FCF7D6934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DA86FFF-CD47-43A2-B48E-C217450D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F196789-C05E-400D-8C93-AF1846A07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A2BA09-C8A8-4285-9E0B-BA0A59B41AAC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A0D1997-5D47-4FEB-B9AB-9BFFF12D5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A2B7C559-B60B-4BA5-BF07-C77F8E68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B2DE1662-E51C-47A1-8E2F-CBB4B7381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142CCE-8388-4FB4-95C9-D18A408C5888}" type="slidenum">
              <a:rPr lang="en-US" altLang="zh-CN" sz="1200" smtClean="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A401681D-C11C-4224-9D9F-95C101B43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8183735F-8991-45D5-A034-96C49966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D7F4A60-446D-4501-A3F2-ECC5C2850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68C1672-CBAD-497B-A926-09B01F5FC734}" type="slidenum">
              <a:rPr lang="en-US" altLang="zh-CN" sz="1200" smtClean="0"/>
              <a:pPr/>
              <a:t>46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344300-ECED-4A98-9759-26EF486AF3E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97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E323827-FA2D-4F8A-8459-338982A6138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54D3D55-74E2-4A8A-97AD-E098F4F87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93863F4-0D9D-43E5-8847-281EDD0D3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91CE5B12-1D10-466E-9152-0659462A7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2788669-9F16-48CA-8EF0-3DD91FA91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06DF5A6-1BFC-4C0A-9FAE-30B81BCE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2C5AA65-7BB3-416F-8608-FFD22C0D5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08E27D4-8E18-418F-A215-CC3019C4D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9417353-3A9B-420B-B4B0-A29D9A69C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03E7869-C926-423F-9FEC-AF016CCC6B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A5BBB73-DCC2-4B58-8638-7BC7F5DAD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EEBB730-04B1-4CDE-8CFB-36BC9C138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8196063-0E5A-4405-9BAE-189AA1271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49D22D-38BD-4222-9BCA-CC762BEA8EC0}" type="slidenum">
              <a:rPr lang="en-US" altLang="zh-CN"/>
              <a:pPr>
                <a:defRPr/>
              </a:pPr>
              <a:t>‹#›</a:t>
            </a:fld>
            <a:fld id="{5FE657F2-0A4D-4176-B344-04D4900E0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01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CF06FE2-9B2B-4309-8E02-8D6F3D1C7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210489-1BCD-4264-B585-89CF909CF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5DA7548-894C-41B3-9930-A557E041A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6E65-38BA-4381-8289-430C5959A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6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28B821-6DE8-4658-BFBF-67410453CF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E8F1F8-F241-4020-9876-E8C0074FE5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ACD68E3-E4D8-4E66-ACAB-39407C74A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8B9A2-0B77-4FD2-9BE6-3BED1BDDE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9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5433471-5A5A-4FDD-B3DE-E9323C0ED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4C97B38-0AE3-4502-A28A-916E53BFE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C0D0E0-37FA-41F1-B19D-807071D61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CE0E6-3F92-4317-BBBA-20C243F40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27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682C928-46EC-4088-B3A9-57EF31510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9EACDCE-F761-470C-B9A0-0A22E14C3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FD9B29-0DEB-4D7E-96E7-4AD67F017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6AC5F-F0E3-4055-9C55-F61999E23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CC77FC1-D55A-42C2-8800-567C3DAA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44A4526-9A04-495A-98CE-8BB0AD23A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6886B5-48DF-4BE6-8FFA-49F9A678F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A408F-462D-44D4-8F3B-F438D10A2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8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93ADE55-011A-4491-8687-913F545057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9C6C3F7-CF3A-45C8-83D6-2165FF820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02AD61B-94A9-40EB-BD27-7D941D6A5B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9748E-64D4-44E5-93FD-061C055A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7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35AB55E-F568-4BE2-B297-417497646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A4A3AA0-515B-44F5-871F-31722C4B5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7FADAEA-2DBD-4A41-B6EA-27DDA1D8A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1DDE2-33BC-47E7-8ACB-B8B841A18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4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C409146-1B2D-4B5D-A421-35B450FBB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A6CDB44-3636-4978-9819-E5A469EF27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66CC93-C48D-4995-975D-229DEA575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8A7C-2641-4CEF-8276-27070587F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2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D1BFA5-1ACA-432F-AD91-7AB3328F48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60B1FAE-1D15-41DA-9DB1-C34FF6287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4DF67EC-02EA-408D-88F9-B7D2B3672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26863-01FA-46CF-9100-2A507086F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3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EF849B-812F-4335-B9DE-95DF98E5B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0A0E89C-8E71-41C0-BB84-DA8DEB903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1A2494-058F-45FD-9796-EAB7F268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CCE8E-A3F5-4468-AC5C-C5121E39C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E5D6B2-6AEB-448D-AB46-C02458B147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66EA65-BB6F-43FF-9F0A-656B966B63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D29BA6-D87A-417E-8F3C-348D8F8C49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3DFC71-05AE-4617-8F36-6C271BCBE7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D778A1-89DA-4F6F-A925-4354E74E37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D0489D1-009C-40DB-890B-42C326C6FC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E7F181-98C5-465B-A713-25BD862CD5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5C87B5C-A089-4DE1-9AE3-700ADF71A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ECD8D0F-F0FE-4752-9FB9-D7E066B68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0A80D26A-824E-4BF1-B56E-A93E71AE94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51AF314F-9D00-45E8-B19E-FADF280F7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EA647ADC-9F19-408F-B957-C6F64CFF47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CA985BA-8F81-4FEB-B860-005608940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6F09BE-904C-4AC9-8CD0-7984DDCC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 eaLnBrk="1" hangingPunct="1"/>
            <a:r>
              <a:rPr lang="zh-CN" altLang="en-US"/>
              <a:t>多线程</a:t>
            </a:r>
            <a:r>
              <a:rPr lang="en-US" altLang="zh-CN"/>
              <a:t>Pthread</a:t>
            </a:r>
            <a:r>
              <a:rPr lang="zh-CN" altLang="en-US"/>
              <a:t>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464D7F5-220A-4DA2-9306-8ECC4797B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伪共享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DB1D86D-5A85-4A64-92B1-C9966E581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116888" cy="4876800"/>
          </a:xfrm>
        </p:spPr>
        <p:txBody>
          <a:bodyPr/>
          <a:lstStyle/>
          <a:p>
            <a:pPr eaLnBrk="1" hangingPunct="1"/>
            <a:r>
              <a:rPr lang="zh-CN" altLang="en-US"/>
              <a:t>一个</a:t>
            </a:r>
            <a:r>
              <a:rPr lang="en-US" altLang="zh-CN"/>
              <a:t>cache line</a:t>
            </a:r>
            <a:r>
              <a:rPr lang="zh-CN" altLang="en-US"/>
              <a:t>包含多个机器字</a:t>
            </a:r>
            <a:endParaRPr lang="en-US" altLang="zh-CN"/>
          </a:p>
          <a:p>
            <a:pPr eaLnBrk="1" hangingPunct="1"/>
            <a:r>
              <a:rPr lang="zh-CN" altLang="en-US"/>
              <a:t>当多个处理器访问同一个</a:t>
            </a:r>
            <a:r>
              <a:rPr lang="en-US" altLang="zh-CN"/>
              <a:t>cache line</a:t>
            </a:r>
            <a:r>
              <a:rPr lang="zh-CN" altLang="en-US"/>
              <a:t>时，即使访问的是不同的机器字，看起来也有潜在的竞争条件</a:t>
            </a:r>
            <a:endParaRPr lang="en-US" altLang="zh-CN"/>
          </a:p>
          <a:p>
            <a:pPr eaLnBrk="1" hangingPunct="1"/>
            <a:r>
              <a:rPr lang="zh-CN" altLang="en-US"/>
              <a:t>会产生不必要的协同开销</a:t>
            </a:r>
            <a:endParaRPr lang="en-US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C8E6-B49C-41E8-9F27-DA8F2DF6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zh-CN" altLang="en-US" dirty="0"/>
              <a:t>编程风格例</a:t>
            </a:r>
            <a:r>
              <a:rPr lang="en-US" altLang="zh-CN" dirty="0"/>
              <a:t>——</a:t>
            </a:r>
            <a:r>
              <a:rPr lang="zh-CN" altLang="en-US" dirty="0"/>
              <a:t>粗粒度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B869-6783-41DE-BF18-28EAC0B9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9" y="1371600"/>
            <a:ext cx="7709792" cy="4724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void *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matrix_multiply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thread_func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(void *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parm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…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for (int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= 0;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&lt; n;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for (int j =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my_first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; j &lt;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my_last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j++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    c[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][j] = 0.0;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  for (int k =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0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; k &lt; n; k++)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   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c[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][j] += 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a[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][k] * b[k][j];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  }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…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35647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456D0ED-E308-45D6-82FD-84AA06A5D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517C258-2F50-4D02-9312-15028CF7D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共享内存和分布式内存模型回顾</a:t>
            </a:r>
            <a:endParaRPr lang="en-US" altLang="zh-CN"/>
          </a:p>
          <a:p>
            <a:pPr eaLnBrk="1" hangingPunct="1"/>
            <a:r>
              <a:rPr lang="en-US" altLang="zh-CN"/>
              <a:t>POSIX Threads (Pthreads)</a:t>
            </a:r>
            <a:r>
              <a:rPr lang="zh-CN" altLang="en-US"/>
              <a:t>编程简介</a:t>
            </a:r>
            <a:endParaRPr lang="en-US" altLang="zh-CN"/>
          </a:p>
          <a:p>
            <a:pPr lvl="1" eaLnBrk="1" hangingPunct="1"/>
            <a:r>
              <a:rPr lang="zh-CN" altLang="en-US"/>
              <a:t>基本概念</a:t>
            </a:r>
            <a:endParaRPr lang="en-US" altLang="zh-CN"/>
          </a:p>
          <a:p>
            <a:pPr lvl="1" eaLnBrk="1" hangingPunct="1"/>
            <a:r>
              <a:rPr lang="zh-CN" altLang="en-US"/>
              <a:t>基础</a:t>
            </a:r>
            <a:r>
              <a:rPr lang="en-US" altLang="zh-CN"/>
              <a:t>API</a:t>
            </a:r>
          </a:p>
          <a:p>
            <a:pPr lvl="1" eaLnBrk="1" hangingPunct="1"/>
            <a:r>
              <a:rPr lang="zh-CN" altLang="en-US"/>
              <a:t>同步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深入同步机制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5EF113AE-5823-43B9-A2D5-5BCF7255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需要同步机制的原因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A1BFA-BBDA-43E6-8ABC-5AA3D132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想像你编写如下代码：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number[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max(number[0], number[1], ...) + 1;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dirty="0"/>
              <a:t>想像发送到内存总线的是：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number[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11;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dirty="0"/>
              <a:t>实际情况是这样吗？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BDBC5871-5514-4C66-9352-A3CBC1642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需要同步机制的原因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A1BFA-BBDA-43E6-8ABC-5AA3D132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想像你编写如下代码：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number[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max(number[0], number[1], ...) + 1;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dirty="0"/>
              <a:t>如果是这样呢？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number[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11;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dirty="0"/>
              <a:t>并非计算机出现故障了</a:t>
            </a:r>
            <a:endParaRPr lang="en-US" altLang="zh-CN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267DA5DC-2229-4265-B125-59398670C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需要同步机制的原因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719C5835-15B3-4D95-A56C-3EDB85340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现代计算机内存操作特点所致</a:t>
            </a:r>
            <a:endParaRPr lang="en-US" altLang="zh-CN"/>
          </a:p>
          <a:p>
            <a:pPr lvl="1"/>
            <a:r>
              <a:rPr lang="zh-CN" altLang="en-US"/>
              <a:t>处理器将内存写操作</a:t>
            </a:r>
            <a:br>
              <a:rPr lang="en-US" altLang="zh-CN"/>
            </a:br>
            <a:r>
              <a:rPr lang="zh-CN" altLang="en-US"/>
              <a:t>放入“写管道”队列</a:t>
            </a:r>
            <a:endParaRPr lang="en-US" altLang="zh-CN"/>
          </a:p>
          <a:p>
            <a:pPr lvl="1"/>
            <a:r>
              <a:rPr lang="zh-CN" altLang="en-US"/>
              <a:t>而且合并“冗余”写</a:t>
            </a:r>
            <a:br>
              <a:rPr lang="en-US" altLang="zh-CN"/>
            </a:br>
            <a:r>
              <a:rPr lang="zh-CN" altLang="en-US"/>
              <a:t>操作！</a:t>
            </a:r>
            <a:r>
              <a:rPr lang="en-US" altLang="zh-CN"/>
              <a:t>	</a:t>
            </a:r>
          </a:p>
          <a:p>
            <a:r>
              <a:rPr lang="zh-CN" altLang="en-US"/>
              <a:t>存在“内存屏障”指令</a:t>
            </a:r>
            <a:endParaRPr lang="en-US" altLang="zh-CN"/>
          </a:p>
          <a:p>
            <a:pPr lvl="1"/>
            <a:r>
              <a:rPr lang="zh-CN" altLang="en-US"/>
              <a:t>阻塞处理器直至写管道空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Double-Checked Locking is Broken</a:t>
            </a:r>
            <a:r>
              <a:rPr lang="zh-CN" altLang="en-US"/>
              <a:t>”</a:t>
            </a:r>
          </a:p>
        </p:txBody>
      </p:sp>
      <p:pic>
        <p:nvPicPr>
          <p:cNvPr id="109572" name="图片 3">
            <a:extLst>
              <a:ext uri="{FF2B5EF4-FFF2-40B4-BE49-F238E27FC236}">
                <a16:creationId xmlns:a16="http://schemas.microsoft.com/office/drawing/2014/main" id="{8C69C981-D14A-4782-AF79-36B8CEC1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2351088"/>
            <a:ext cx="226853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017E3DE5-7EA9-4976-9D5C-2EE4C6136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同步基础</a:t>
            </a:r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A7A5F0B7-8B2E-4A1A-AE8D-0349A881D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两个基本操作</a:t>
            </a:r>
            <a:endParaRPr lang="en-US" altLang="zh-CN"/>
          </a:p>
          <a:p>
            <a:pPr lvl="1"/>
            <a:r>
              <a:rPr lang="zh-CN" altLang="en-US"/>
              <a:t>原子指令序列</a:t>
            </a:r>
            <a:endParaRPr lang="en-US" altLang="zh-CN"/>
          </a:p>
          <a:p>
            <a:pPr lvl="1"/>
            <a:r>
              <a:rPr lang="zh-CN" altLang="en-US"/>
              <a:t>自愿释放执行</a:t>
            </a:r>
            <a:endParaRPr lang="en-US" altLang="zh-CN"/>
          </a:p>
          <a:p>
            <a:r>
              <a:rPr lang="zh-CN" altLang="en-US"/>
              <a:t>多种实现</a:t>
            </a:r>
            <a:endParaRPr lang="en-US" altLang="zh-CN"/>
          </a:p>
          <a:p>
            <a:pPr lvl="1"/>
            <a:r>
              <a:rPr lang="zh-CN" altLang="en-US"/>
              <a:t>单处理器 </a:t>
            </a:r>
            <a:r>
              <a:rPr lang="en-US" altLang="zh-CN"/>
              <a:t>vs. </a:t>
            </a:r>
            <a:r>
              <a:rPr lang="zh-CN" altLang="en-US"/>
              <a:t>多处理器</a:t>
            </a:r>
            <a:endParaRPr lang="en-US" altLang="zh-CN"/>
          </a:p>
          <a:p>
            <a:pPr lvl="1"/>
            <a:r>
              <a:rPr lang="zh-CN" altLang="en-US"/>
              <a:t>特殊硬件 </a:t>
            </a:r>
            <a:r>
              <a:rPr lang="en-US" altLang="zh-CN"/>
              <a:t>vs. </a:t>
            </a:r>
            <a:r>
              <a:rPr lang="zh-CN" altLang="en-US"/>
              <a:t>特殊算法</a:t>
            </a:r>
            <a:endParaRPr lang="en-US" altLang="zh-CN"/>
          </a:p>
          <a:p>
            <a:pPr lvl="1"/>
            <a:r>
              <a:rPr lang="zh-CN" altLang="en-US"/>
              <a:t>不同操作系统技术</a:t>
            </a:r>
            <a:endParaRPr lang="en-US" altLang="zh-CN"/>
          </a:p>
          <a:p>
            <a:pPr lvl="1"/>
            <a:r>
              <a:rPr lang="zh-CN" altLang="en-US"/>
              <a:t>对特殊情况的性能调优</a:t>
            </a:r>
            <a:endParaRPr lang="en-US" altLang="zh-CN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>
            <a:extLst>
              <a:ext uri="{FF2B5EF4-FFF2-40B4-BE49-F238E27FC236}">
                <a16:creationId xmlns:a16="http://schemas.microsoft.com/office/drawing/2014/main" id="{88E3FEA5-C50F-42AD-9A2E-9B1355EC2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原子指令序列</a:t>
            </a:r>
          </a:p>
        </p:txBody>
      </p:sp>
      <p:sp>
        <p:nvSpPr>
          <p:cNvPr id="111619" name="内容占位符 2">
            <a:extLst>
              <a:ext uri="{FF2B5EF4-FFF2-40B4-BE49-F238E27FC236}">
                <a16:creationId xmlns:a16="http://schemas.microsoft.com/office/drawing/2014/main" id="{B40B0838-7A94-4B9A-B6C0-6442C0A8A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短指令序列</a:t>
            </a:r>
            <a:endParaRPr lang="en-US" altLang="zh-CN"/>
          </a:p>
          <a:p>
            <a:pPr lvl="1"/>
            <a:r>
              <a:rPr lang="zh-CN" altLang="en-US"/>
              <a:t>“互斥”竞争者（令其等待）是可行的</a:t>
            </a:r>
            <a:endParaRPr lang="en-US" altLang="zh-CN"/>
          </a:p>
          <a:p>
            <a:r>
              <a:rPr lang="zh-CN" altLang="en-US"/>
              <a:t>没有其他线程可以交错执行相同序列</a:t>
            </a:r>
            <a:endParaRPr lang="en-US" altLang="zh-CN"/>
          </a:p>
          <a:p>
            <a:pPr lvl="1"/>
            <a:r>
              <a:rPr lang="zh-CN" altLang="en-US"/>
              <a:t>或“相关”序列</a:t>
            </a:r>
            <a:endParaRPr lang="en-US" altLang="zh-CN"/>
          </a:p>
          <a:p>
            <a:r>
              <a:rPr lang="zh-CN" altLang="en-US"/>
              <a:t>冲突概率“低”</a:t>
            </a:r>
            <a:endParaRPr lang="en-US" altLang="zh-CN"/>
          </a:p>
          <a:p>
            <a:pPr lvl="1"/>
            <a:r>
              <a:rPr lang="zh-CN" altLang="en-US"/>
              <a:t>每秒很多无冲突的执行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不能</a:t>
            </a:r>
            <a:r>
              <a:rPr lang="zh-CN" altLang="en-US"/>
              <a:t>使用代价高的防冲突机制</a:t>
            </a:r>
            <a:endParaRPr lang="en-US" altLang="zh-CN"/>
          </a:p>
          <a:p>
            <a:pPr lvl="2"/>
            <a:r>
              <a:rPr lang="zh-CN" altLang="en-US"/>
              <a:t>比如“只需进行一个系统调用”是不可接受的</a:t>
            </a:r>
            <a:endParaRPr lang="en-US" altLang="zh-CN"/>
          </a:p>
          <a:p>
            <a:pPr lvl="1"/>
            <a:r>
              <a:rPr lang="zh-CN" altLang="en-US"/>
              <a:t>常见（无冲突）情况必须很快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>
            <a:extLst>
              <a:ext uri="{FF2B5EF4-FFF2-40B4-BE49-F238E27FC236}">
                <a16:creationId xmlns:a16="http://schemas.microsoft.com/office/drawing/2014/main" id="{5E7D090B-77F3-4FDC-BD11-2465CD171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自愿放弃执行</a:t>
            </a:r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ECF69BD9-9891-478C-AB38-0051F1E71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反原子化的</a:t>
            </a:r>
            <a:endParaRPr lang="en-US" altLang="zh-CN"/>
          </a:p>
          <a:p>
            <a:pPr lvl="1"/>
            <a:r>
              <a:rPr lang="zh-CN" altLang="en-US"/>
              <a:t>我们希望最大限度的交错执行</a:t>
            </a:r>
            <a:endParaRPr lang="en-US" altLang="zh-CN"/>
          </a:p>
          <a:p>
            <a:r>
              <a:rPr lang="zh-CN" altLang="en-US"/>
              <a:t>我们执行令其他线程等待是</a:t>
            </a:r>
            <a:r>
              <a:rPr lang="zh-CN" altLang="en-US">
                <a:solidFill>
                  <a:srgbClr val="FF0000"/>
                </a:solidFill>
              </a:rPr>
              <a:t>错误的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对它们是错误的</a:t>
            </a:r>
            <a:r>
              <a:rPr lang="en-US" altLang="zh-CN"/>
              <a:t>——</a:t>
            </a:r>
            <a:r>
              <a:rPr lang="zh-CN" altLang="en-US"/>
              <a:t>我们过一会儿才能就绪</a:t>
            </a:r>
            <a:endParaRPr lang="en-US" altLang="zh-CN"/>
          </a:p>
          <a:p>
            <a:pPr lvl="1"/>
            <a:r>
              <a:rPr lang="zh-CN" altLang="en-US"/>
              <a:t>对我们是错误的</a:t>
            </a:r>
            <a:r>
              <a:rPr lang="en-US" altLang="zh-CN"/>
              <a:t>——</a:t>
            </a:r>
            <a:r>
              <a:rPr lang="zh-CN" altLang="en-US"/>
              <a:t>它们前进我们才能就绪</a:t>
            </a:r>
            <a:endParaRPr lang="en-US" altLang="zh-CN"/>
          </a:p>
          <a:p>
            <a:r>
              <a:rPr lang="zh-CN" altLang="en-US"/>
              <a:t>我们不希望被排斥</a:t>
            </a:r>
            <a:endParaRPr lang="en-US" altLang="zh-CN"/>
          </a:p>
          <a:p>
            <a:r>
              <a:rPr lang="zh-CN" altLang="en-US"/>
              <a:t>我们希望其他线程运行</a:t>
            </a:r>
            <a:r>
              <a:rPr lang="en-US" altLang="zh-CN"/>
              <a:t>——</a:t>
            </a:r>
            <a:r>
              <a:rPr lang="zh-CN" altLang="en-US"/>
              <a:t>它们也允许我们运行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>
            <a:extLst>
              <a:ext uri="{FF2B5EF4-FFF2-40B4-BE49-F238E27FC236}">
                <a16:creationId xmlns:a16="http://schemas.microsoft.com/office/drawing/2014/main" id="{774FC6D1-8189-4C9B-8DF4-E70C6D145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4A28F-C137-4B62-84BA-6AF6EFAA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“传统临界区”程序框架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do {</a:t>
            </a:r>
          </a:p>
          <a:p>
            <a:pPr marL="800100" lvl="2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entry section</a:t>
            </a:r>
          </a:p>
          <a:p>
            <a:pPr marL="800100" lvl="2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critical section:</a:t>
            </a:r>
          </a:p>
          <a:p>
            <a:pPr marL="800100" lvl="2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   ...computation on shared state...</a:t>
            </a:r>
          </a:p>
          <a:p>
            <a:pPr marL="800100" lvl="2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exit section</a:t>
            </a:r>
          </a:p>
          <a:p>
            <a:pPr marL="800100" lvl="2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remainder section:</a:t>
            </a:r>
          </a:p>
          <a:p>
            <a:pPr marL="800100" lvl="2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   ...private computation...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 while (1);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假定临界区中是简短原子序列，我们关注进入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离开临界区的方法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>
            <a:extLst>
              <a:ext uri="{FF2B5EF4-FFF2-40B4-BE49-F238E27FC236}">
                <a16:creationId xmlns:a16="http://schemas.microsoft.com/office/drawing/2014/main" id="{587485A5-178B-4205-A7EF-547EAA257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临界区三个要求</a:t>
            </a:r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155D1117-4AEF-409A-A769-C1D1EC62F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互斥（</a:t>
            </a:r>
            <a:r>
              <a:rPr lang="en-US" altLang="zh-CN"/>
              <a:t>Mutual Exclusion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任何时刻至多有一个线程在执行一个临界区</a:t>
            </a:r>
            <a:endParaRPr lang="en-US" altLang="zh-CN"/>
          </a:p>
          <a:p>
            <a:r>
              <a:rPr lang="zh-CN" altLang="en-US"/>
              <a:t>前进（</a:t>
            </a:r>
            <a:r>
              <a:rPr lang="en-US" altLang="zh-CN"/>
              <a:t>Progress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线程选择协议的时间必须是有界的</a:t>
            </a:r>
            <a:endParaRPr lang="en-US" altLang="zh-CN"/>
          </a:p>
          <a:p>
            <a:pPr lvl="2"/>
            <a:r>
              <a:rPr lang="zh-CN" altLang="en-US"/>
              <a:t>常失败：选择下一个进入者却需要等待非参与者</a:t>
            </a:r>
            <a:endParaRPr lang="en-US" altLang="zh-CN"/>
          </a:p>
          <a:p>
            <a:r>
              <a:rPr lang="zh-CN" altLang="en-US"/>
              <a:t>等待时间有界（</a:t>
            </a:r>
            <a:r>
              <a:rPr lang="en-US" altLang="zh-CN"/>
              <a:t>Bounded waiting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一旦开始进入，不能永远等待</a:t>
            </a:r>
            <a:endParaRPr lang="en-US" altLang="zh-CN"/>
          </a:p>
          <a:p>
            <a:pPr lvl="1"/>
            <a:r>
              <a:rPr lang="zh-CN" altLang="en-US"/>
              <a:t>等待有限个其他进入者</a:t>
            </a:r>
            <a:endParaRPr lang="en-US" altLang="zh-CN"/>
          </a:p>
          <a:p>
            <a:pPr lvl="2"/>
            <a:r>
              <a:rPr lang="zh-CN" altLang="en-US"/>
              <a:t>不必等待有限个指令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66620F8-D18C-4B46-803E-59582F1C9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共享内存互联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F499E4-7C88-4003-9D09-3DDC5A4E7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总线</a:t>
            </a:r>
            <a:endParaRPr lang="en-US" altLang="zh-CN"/>
          </a:p>
          <a:p>
            <a:pPr lvl="1" eaLnBrk="1" hangingPunct="1"/>
            <a:r>
              <a:rPr lang="zh-CN" altLang="en-US"/>
              <a:t>一组并行通信线路</a:t>
            </a:r>
            <a:r>
              <a:rPr lang="en-US" altLang="zh-CN"/>
              <a:t>+</a:t>
            </a:r>
            <a:r>
              <a:rPr lang="zh-CN" altLang="en-US"/>
              <a:t>总线访问控制硬件</a:t>
            </a:r>
            <a:endParaRPr lang="en-US" altLang="zh-CN"/>
          </a:p>
          <a:p>
            <a:pPr lvl="1" eaLnBrk="1" hangingPunct="1"/>
            <a:r>
              <a:rPr lang="zh-CN" altLang="en-US"/>
              <a:t>连接到总线的设备共享通信线路</a:t>
            </a:r>
            <a:endParaRPr lang="en-US" altLang="zh-CN"/>
          </a:p>
          <a:p>
            <a:pPr lvl="1" eaLnBrk="1" hangingPunct="1"/>
            <a:r>
              <a:rPr lang="zh-CN" altLang="en-US"/>
              <a:t>随着连接到总线的设备数增加，使用竞争就会加剧，性能会下降</a:t>
            </a:r>
            <a:endParaRPr lang="en-US" altLang="zh-CN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>
            <a:extLst>
              <a:ext uri="{FF2B5EF4-FFF2-40B4-BE49-F238E27FC236}">
                <a16:creationId xmlns:a16="http://schemas.microsoft.com/office/drawing/2014/main" id="{7E1180A0-52FF-4481-BEC1-3A515B33B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符号定义</a:t>
            </a:r>
          </a:p>
        </p:txBody>
      </p:sp>
      <p:sp>
        <p:nvSpPr>
          <p:cNvPr id="115715" name="内容占位符 2">
            <a:extLst>
              <a:ext uri="{FF2B5EF4-FFF2-40B4-BE49-F238E27FC236}">
                <a16:creationId xmlns:a16="http://schemas.microsoft.com/office/drawing/2014/main" id="{3B25D9B6-BF53-4D87-B005-018B2EAC5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</a:t>
            </a:r>
            <a:endParaRPr lang="en-US" altLang="zh-CN"/>
          </a:p>
          <a:p>
            <a:pPr lvl="1"/>
            <a:r>
              <a:rPr lang="zh-CN" altLang="en-US"/>
              <a:t>多线程（</a:t>
            </a:r>
            <a:r>
              <a:rPr lang="en-US" altLang="zh-CN"/>
              <a:t>1 CPU</a:t>
            </a:r>
            <a:r>
              <a:rPr lang="zh-CN" altLang="en-US"/>
              <a:t>时间片轮转或多</a:t>
            </a:r>
            <a:r>
              <a:rPr lang="en-US" altLang="zh-CN"/>
              <a:t>CPU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共享内存，但无锁</a:t>
            </a:r>
            <a:r>
              <a:rPr lang="en-US" altLang="zh-CN"/>
              <a:t>/</a:t>
            </a:r>
            <a:r>
              <a:rPr lang="zh-CN" altLang="en-US"/>
              <a:t>原子指令</a:t>
            </a:r>
            <a:endParaRPr lang="en-US" altLang="zh-CN"/>
          </a:p>
          <a:p>
            <a:pPr lvl="1"/>
            <a:r>
              <a:rPr lang="zh-CN" altLang="en-US"/>
              <a:t>没有线程“</a:t>
            </a:r>
            <a:r>
              <a:rPr lang="en-US" altLang="zh-CN"/>
              <a:t>0</a:t>
            </a:r>
            <a:r>
              <a:rPr lang="zh-CN" altLang="en-US"/>
              <a:t>速运行”</a:t>
            </a:r>
            <a:endParaRPr lang="en-US" altLang="zh-CN"/>
          </a:p>
          <a:p>
            <a:r>
              <a:rPr lang="zh-CN" altLang="en-US"/>
              <a:t>线程</a:t>
            </a:r>
            <a:r>
              <a:rPr lang="en-US" altLang="zh-CN"/>
              <a:t>i——</a:t>
            </a:r>
            <a:r>
              <a:rPr lang="zh-CN" altLang="en-US"/>
              <a:t>“我们”，</a:t>
            </a:r>
            <a:r>
              <a:rPr lang="en-US" altLang="zh-CN"/>
              <a:t>j——</a:t>
            </a:r>
            <a:r>
              <a:rPr lang="zh-CN" altLang="en-US"/>
              <a:t>“其他线程”</a:t>
            </a:r>
            <a:endParaRPr lang="en-US" altLang="zh-CN"/>
          </a:p>
          <a:p>
            <a:r>
              <a:rPr lang="en-US" altLang="zh-CN"/>
              <a:t>i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是线程私有变量</a:t>
            </a:r>
            <a:br>
              <a:rPr lang="en-US" altLang="zh-CN"/>
            </a:br>
            <a:r>
              <a:rPr lang="zh-CN" altLang="en-US"/>
              <a:t>一个为</a:t>
            </a:r>
            <a:r>
              <a:rPr lang="en-US" altLang="zh-CN"/>
              <a:t>0</a:t>
            </a:r>
            <a:r>
              <a:rPr lang="zh-CN" altLang="en-US"/>
              <a:t>、一个为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38D7686C-0746-4A2A-B1CA-2F6ADBABA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想法</a:t>
            </a:r>
            <a:r>
              <a:rPr lang="en-US" altLang="zh-CN"/>
              <a:t>1—</a:t>
            </a:r>
            <a:r>
              <a:rPr lang="zh-CN" altLang="en-US"/>
              <a:t>“轮流”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69CC-E8D6-4A06-AC7E-EF933D88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int turn = 0;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(turn != 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j;</a:t>
            </a:r>
          </a:p>
          <a:p>
            <a:pPr>
              <a:defRPr/>
            </a:pPr>
            <a:r>
              <a:rPr lang="zh-CN" altLang="en-US" dirty="0"/>
              <a:t>互斥</a:t>
            </a:r>
            <a:r>
              <a:rPr lang="en-US" altLang="zh-CN" dirty="0"/>
              <a:t>—yes</a:t>
            </a:r>
          </a:p>
          <a:p>
            <a:pPr>
              <a:defRPr/>
            </a:pPr>
            <a:r>
              <a:rPr lang="zh-CN" altLang="en-US" dirty="0"/>
              <a:t>前进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严格</a:t>
            </a:r>
            <a:r>
              <a:rPr lang="zh-CN" altLang="en-US" dirty="0"/>
              <a:t>按顺序</a:t>
            </a:r>
            <a:r>
              <a:rPr lang="en-US" altLang="zh-CN" dirty="0"/>
              <a:t>——</a:t>
            </a:r>
            <a:r>
              <a:rPr lang="zh-CN" altLang="en-US" dirty="0"/>
              <a:t>致命的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如果</a:t>
            </a:r>
            <a:r>
              <a:rPr lang="en-US" altLang="zh-CN" dirty="0"/>
              <a:t>T0</a:t>
            </a:r>
            <a:r>
              <a:rPr lang="zh-CN" altLang="en-US" dirty="0"/>
              <a:t>永远不试图进入，则</a:t>
            </a:r>
            <a:r>
              <a:rPr lang="en-US" altLang="zh-CN" dirty="0"/>
              <a:t>T1</a:t>
            </a:r>
            <a:r>
              <a:rPr lang="zh-CN" altLang="en-US" dirty="0"/>
              <a:t>永远等待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违反“不依赖非参与者”原则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id="{DBF2B138-C8FD-46C3-B19F-0594B96B7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想法</a:t>
            </a:r>
            <a:r>
              <a:rPr lang="en-US" altLang="zh-CN"/>
              <a:t>2—</a:t>
            </a:r>
            <a:r>
              <a:rPr lang="zh-CN" altLang="en-US"/>
              <a:t>“意愿注册”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44E24-E88C-4D7A-A19B-35A53BB1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boolean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want[2] = {false, false};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(want[j])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id="{95DD3344-1A07-4F23-BDB3-21B449252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互斥（直觉）</a:t>
            </a:r>
          </a:p>
        </p:txBody>
      </p:sp>
      <p:sp>
        <p:nvSpPr>
          <p:cNvPr id="118787" name="内容占位符 5">
            <a:extLst>
              <a:ext uri="{FF2B5EF4-FFF2-40B4-BE49-F238E27FC236}">
                <a16:creationId xmlns:a16="http://schemas.microsoft.com/office/drawing/2014/main" id="{58BCCC69-64C9-488C-8465-057931734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8788" name="图片 6">
            <a:extLst>
              <a:ext uri="{FF2B5EF4-FFF2-40B4-BE49-F238E27FC236}">
                <a16:creationId xmlns:a16="http://schemas.microsoft.com/office/drawing/2014/main" id="{476BB431-47F1-45B8-A753-A6AE834B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065338"/>
            <a:ext cx="7235825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>
            <a:extLst>
              <a:ext uri="{FF2B5EF4-FFF2-40B4-BE49-F238E27FC236}">
                <a16:creationId xmlns:a16="http://schemas.microsoft.com/office/drawing/2014/main" id="{C7703BE1-1EFA-47FF-A051-6A83E573A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前进？</a:t>
            </a:r>
          </a:p>
        </p:txBody>
      </p:sp>
      <p:sp>
        <p:nvSpPr>
          <p:cNvPr id="119811" name="内容占位符 2">
            <a:extLst>
              <a:ext uri="{FF2B5EF4-FFF2-40B4-BE49-F238E27FC236}">
                <a16:creationId xmlns:a16="http://schemas.microsoft.com/office/drawing/2014/main" id="{56F429FA-56BE-4323-9F20-1B5922FFF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9812" name="图片 3">
            <a:extLst>
              <a:ext uri="{FF2B5EF4-FFF2-40B4-BE49-F238E27FC236}">
                <a16:creationId xmlns:a16="http://schemas.microsoft.com/office/drawing/2014/main" id="{357AE368-D36D-48B4-8267-23D37D11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060575"/>
            <a:ext cx="72771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>
            <a:extLst>
              <a:ext uri="{FF2B5EF4-FFF2-40B4-BE49-F238E27FC236}">
                <a16:creationId xmlns:a16="http://schemas.microsoft.com/office/drawing/2014/main" id="{0B20F541-7C82-4C98-8ADD-1F1DB2E1F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“</a:t>
            </a:r>
            <a:r>
              <a:rPr lang="en-US" altLang="zh-CN"/>
              <a:t>Peterson</a:t>
            </a:r>
            <a:r>
              <a:rPr lang="zh-CN" altLang="en-US"/>
              <a:t>方案”（</a:t>
            </a:r>
            <a:r>
              <a:rPr lang="en-US" altLang="zh-CN"/>
              <a:t>1981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92801-A244-4C34-BD63-AD3500C0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必要时轮流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boolean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want[2] = {false, false};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int turn = 0;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j;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(want[j] &amp;&amp; turn == j)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>
            <a:extLst>
              <a:ext uri="{FF2B5EF4-FFF2-40B4-BE49-F238E27FC236}">
                <a16:creationId xmlns:a16="http://schemas.microsoft.com/office/drawing/2014/main" id="{49B37289-0473-4105-B66C-BDA82C605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D6DE2-BC58-4BCD-A740-6CBFBC51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假设相反：两个线程在临界区中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意味着：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 want[</a:t>
            </a:r>
            <a:r>
              <a:rPr lang="en-US" altLang="zh-CN" sz="2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== want[j] == true</a:t>
            </a:r>
          </a:p>
          <a:p>
            <a:pPr lvl="1">
              <a:defRPr/>
            </a:pPr>
            <a:r>
              <a:rPr lang="zh-CN" altLang="en-US" sz="2400" dirty="0"/>
              <a:t>一个线程检测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循环时，另一个线程不可能还未赋值</a:t>
            </a:r>
            <a:r>
              <a:rPr lang="en-US" altLang="zh-CN" sz="2400" dirty="0"/>
              <a:t>want——</a:t>
            </a:r>
            <a:r>
              <a:rPr lang="zh-CN" altLang="en-US" sz="2400" dirty="0"/>
              <a:t>否则它不可能也同时进入临界区</a:t>
            </a:r>
            <a:endParaRPr lang="en-US" altLang="zh-CN" sz="24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因此两个循环都是因为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!= j</a:t>
            </a:r>
            <a:r>
              <a:rPr lang="zh-CN" altLang="en-US" sz="2800" dirty="0"/>
              <a:t>退出</a:t>
            </a:r>
            <a:endParaRPr lang="en-US" altLang="zh-CN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0FF4D5-2D42-426D-9FF3-6C4D111592ED}"/>
              </a:ext>
            </a:extLst>
          </p:cNvPr>
          <p:cNvSpPr/>
          <p:nvPr/>
        </p:nvSpPr>
        <p:spPr>
          <a:xfrm>
            <a:off x="971600" y="3333373"/>
            <a:ext cx="3366120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j;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while (want[j] &amp;&amp; turn == j)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B38A9-F977-470A-9FEF-4F80146EF9D9}"/>
              </a:ext>
            </a:extLst>
          </p:cNvPr>
          <p:cNvSpPr/>
          <p:nvPr/>
        </p:nvSpPr>
        <p:spPr>
          <a:xfrm>
            <a:off x="4878288" y="3333372"/>
            <a:ext cx="3366120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want[j] = true;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while (want[</a:t>
            </a:r>
            <a:r>
              <a:rPr lang="en-US" altLang="zh-CN" sz="18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] &amp;&amp; turn == </a:t>
            </a:r>
            <a:r>
              <a:rPr lang="en-US" altLang="zh-CN" sz="18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want[j] = false;</a:t>
            </a: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CCBF9D-0726-43CA-B27F-5C9FFCD5AF9A}"/>
              </a:ext>
            </a:extLst>
          </p:cNvPr>
          <p:cNvSpPr txBox="1"/>
          <p:nvPr/>
        </p:nvSpPr>
        <p:spPr>
          <a:xfrm>
            <a:off x="2592288" y="3240791"/>
            <a:ext cx="457200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715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want[2] = {false, false};</a:t>
            </a:r>
          </a:p>
          <a:p>
            <a:pPr marL="0" marR="0" lvl="0" indent="-5715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turn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>
            <a:extLst>
              <a:ext uri="{FF2B5EF4-FFF2-40B4-BE49-F238E27FC236}">
                <a16:creationId xmlns:a16="http://schemas.microsoft.com/office/drawing/2014/main" id="{49B37289-0473-4105-B66C-BDA82C605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D6DE2-BC58-4BCD-A740-6CBFBC51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但不可能同时有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(turn == 0 &amp;&amp; turn == 1)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因此其中一个循环先退出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dirty="0"/>
              <a:t>不失一般性，</a:t>
            </a:r>
            <a:r>
              <a:rPr lang="en-US" altLang="zh-CN" sz="2800" dirty="0"/>
              <a:t>T0</a:t>
            </a:r>
            <a:r>
              <a:rPr lang="zh-CN" altLang="en-US" sz="2800" dirty="0"/>
              <a:t>因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== 0</a:t>
            </a:r>
            <a:r>
              <a:rPr lang="zh-CN" altLang="en-US" sz="2800" dirty="0"/>
              <a:t>（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!=1</a:t>
            </a:r>
            <a:r>
              <a:rPr lang="zh-CN" altLang="en-US" sz="2800" dirty="0"/>
              <a:t>）先退出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F4F49-42E2-4257-80FA-F52C324D1D7B}"/>
              </a:ext>
            </a:extLst>
          </p:cNvPr>
          <p:cNvSpPr/>
          <p:nvPr/>
        </p:nvSpPr>
        <p:spPr>
          <a:xfrm>
            <a:off x="971600" y="3140969"/>
            <a:ext cx="3366120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j;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(want[j] &amp;&amp; turn == j)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74047D-2761-48E6-8980-1D74B70FDFF3}"/>
              </a:ext>
            </a:extLst>
          </p:cNvPr>
          <p:cNvSpPr/>
          <p:nvPr/>
        </p:nvSpPr>
        <p:spPr>
          <a:xfrm>
            <a:off x="4878288" y="3140968"/>
            <a:ext cx="3366120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want[j] = true;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&amp;&amp; turn ==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want[j] = false;</a:t>
            </a: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14CA98-4D00-4549-9570-9C67887CBEBA}"/>
              </a:ext>
            </a:extLst>
          </p:cNvPr>
          <p:cNvSpPr txBox="1"/>
          <p:nvPr/>
        </p:nvSpPr>
        <p:spPr>
          <a:xfrm>
            <a:off x="2619885" y="3140968"/>
            <a:ext cx="457200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715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want[2] = {false, false};</a:t>
            </a:r>
          </a:p>
          <a:p>
            <a:pPr marL="0" marR="0" lvl="0" indent="-5715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turn = 0;</a:t>
            </a:r>
          </a:p>
        </p:txBody>
      </p:sp>
    </p:spTree>
    <p:extLst>
      <p:ext uri="{BB962C8B-B14F-4D97-AF65-F5344CB8AC3E}">
        <p14:creationId xmlns:p14="http://schemas.microsoft.com/office/powerpoint/2010/main" val="20930459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>
            <a:extLst>
              <a:ext uri="{FF2B5EF4-FFF2-40B4-BE49-F238E27FC236}">
                <a16:creationId xmlns:a16="http://schemas.microsoft.com/office/drawing/2014/main" id="{49B37289-0473-4105-B66C-BDA82C605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D6DE2-BC58-4BCD-A740-6CBFBC51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不失一般性，</a:t>
            </a:r>
            <a:r>
              <a:rPr lang="en-US" altLang="zh-CN" sz="2800" dirty="0"/>
              <a:t>T0</a:t>
            </a:r>
            <a:r>
              <a:rPr lang="zh-CN" altLang="en-US" sz="2800" dirty="0"/>
              <a:t>因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== 0</a:t>
            </a:r>
            <a:r>
              <a:rPr lang="zh-CN" altLang="en-US" sz="2800" dirty="0"/>
              <a:t>（</a:t>
            </a: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!=1</a:t>
            </a:r>
            <a:r>
              <a:rPr lang="zh-CN" altLang="en-US" sz="2800" dirty="0"/>
              <a:t>）先退出</a:t>
            </a:r>
          </a:p>
          <a:p>
            <a:pPr lvl="1">
              <a:defRPr/>
            </a:pPr>
            <a:r>
              <a:rPr lang="zh-CN" altLang="en-US" sz="2400" dirty="0"/>
              <a:t>由于</a:t>
            </a:r>
            <a:r>
              <a:rPr lang="en-US" altLang="zh-CN" sz="2400" dirty="0"/>
              <a:t>T0</a:t>
            </a:r>
            <a:r>
              <a:rPr lang="zh-CN" altLang="en-US" sz="2400" dirty="0"/>
              <a:t>已执行了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turn=1</a:t>
            </a:r>
            <a:r>
              <a:rPr lang="zh-CN" altLang="en-US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，因此必然是</a:t>
            </a:r>
            <a:r>
              <a:rPr lang="en-US" altLang="zh-CN" sz="2400" dirty="0"/>
              <a:t>T1</a:t>
            </a:r>
            <a:r>
              <a:rPr lang="zh-CN" altLang="en-US" sz="2400" dirty="0"/>
              <a:t>在此后执行了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turn=0</a:t>
            </a:r>
            <a:r>
              <a:rPr lang="zh-CN" altLang="en-US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，否则</a:t>
            </a:r>
            <a:r>
              <a:rPr lang="en-US" altLang="zh-CN" sz="2400" dirty="0"/>
              <a:t>T0</a:t>
            </a:r>
            <a:r>
              <a:rPr lang="zh-CN" altLang="en-US" sz="2400" dirty="0"/>
              <a:t>无法看到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== 0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因此</a:t>
            </a:r>
            <a:r>
              <a:rPr lang="en-US" altLang="zh-CN" sz="2400" dirty="0"/>
              <a:t>T1</a:t>
            </a:r>
            <a:r>
              <a:rPr lang="zh-CN" altLang="en-US" sz="2400" dirty="0"/>
              <a:t>不可能再看到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turn==1 </a:t>
            </a:r>
            <a:r>
              <a:rPr lang="zh-CN" altLang="en-US" sz="2400" dirty="0"/>
              <a:t>，并进入临界区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F4F49-42E2-4257-80FA-F52C324D1D7B}"/>
              </a:ext>
            </a:extLst>
          </p:cNvPr>
          <p:cNvSpPr/>
          <p:nvPr/>
        </p:nvSpPr>
        <p:spPr>
          <a:xfrm>
            <a:off x="971600" y="3189357"/>
            <a:ext cx="3366120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j;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(want[j] &amp;&amp; turn == j)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74047D-2761-48E6-8980-1D74B70FDFF3}"/>
              </a:ext>
            </a:extLst>
          </p:cNvPr>
          <p:cNvSpPr/>
          <p:nvPr/>
        </p:nvSpPr>
        <p:spPr>
          <a:xfrm>
            <a:off x="4878288" y="3189356"/>
            <a:ext cx="3366120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want[j] = true;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turn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(want[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 &amp;&amp; turn ==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indent="-57150" eaLnBrk="1" hangingPunct="1">
              <a:spcBef>
                <a:spcPts val="100"/>
              </a:spcBef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want[j] = false;</a:t>
            </a:r>
            <a:endParaRPr lang="en-US" altLang="zh-CN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3C0BBB-3CE0-4A81-A821-14E1EC67D2EC}"/>
              </a:ext>
            </a:extLst>
          </p:cNvPr>
          <p:cNvSpPr/>
          <p:nvPr/>
        </p:nvSpPr>
        <p:spPr>
          <a:xfrm>
            <a:off x="1619672" y="5796553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每个线程都把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turn</a:t>
            </a: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设置成对方，</a:t>
            </a:r>
            <a:r>
              <a:rPr lang="zh-CN" altLang="en-US" sz="1600" dirty="0">
                <a:solidFill>
                  <a:srgbClr val="FF0000"/>
                </a:solidFill>
              </a:rPr>
              <a:t>但又需要</a:t>
            </a:r>
            <a:r>
              <a:rPr lang="en-US" altLang="zh-CN" sz="1600" dirty="0">
                <a:solidFill>
                  <a:srgbClr val="FF0000"/>
                </a:solidFill>
              </a:rPr>
              <a:t>turn</a:t>
            </a:r>
            <a:r>
              <a:rPr lang="zh-CN" altLang="en-US" sz="1600" dirty="0">
                <a:solidFill>
                  <a:srgbClr val="FF0000"/>
                </a:solidFill>
              </a:rPr>
              <a:t>是自己时才能进入临界区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类似死锁，不可能发生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CAF35C-189E-483E-9B03-63EE1FBEEC3B}"/>
              </a:ext>
            </a:extLst>
          </p:cNvPr>
          <p:cNvSpPr txBox="1"/>
          <p:nvPr/>
        </p:nvSpPr>
        <p:spPr>
          <a:xfrm>
            <a:off x="2483768" y="3189356"/>
            <a:ext cx="457200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715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boolean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want[2] = {false, false};</a:t>
            </a:r>
          </a:p>
          <a:p>
            <a:pPr marL="0" marR="0" lvl="0" indent="-5715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turn = 0;</a:t>
            </a:r>
          </a:p>
        </p:txBody>
      </p:sp>
    </p:spTree>
    <p:extLst>
      <p:ext uri="{BB962C8B-B14F-4D97-AF65-F5344CB8AC3E}">
        <p14:creationId xmlns:p14="http://schemas.microsoft.com/office/powerpoint/2010/main" val="26521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>
            <a:extLst>
              <a:ext uri="{FF2B5EF4-FFF2-40B4-BE49-F238E27FC236}">
                <a16:creationId xmlns:a16="http://schemas.microsoft.com/office/drawing/2014/main" id="{4BC6B530-EC13-4AC2-A322-F600891A0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面包店算法（</a:t>
            </a:r>
            <a:r>
              <a:rPr lang="en-US" altLang="zh-CN"/>
              <a:t>Lamport</a:t>
            </a:r>
            <a:r>
              <a:rPr lang="zh-CN" altLang="en-US"/>
              <a:t>）</a:t>
            </a:r>
          </a:p>
        </p:txBody>
      </p:sp>
      <p:sp>
        <p:nvSpPr>
          <p:cNvPr id="122883" name="内容占位符 2">
            <a:extLst>
              <a:ext uri="{FF2B5EF4-FFF2-40B4-BE49-F238E27FC236}">
                <a16:creationId xmlns:a16="http://schemas.microsoft.com/office/drawing/2014/main" id="{4AC6BBA8-667B-49CA-8E4A-AE3C12421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两个以上线程？</a:t>
            </a:r>
            <a:endParaRPr lang="en-US" altLang="zh-CN"/>
          </a:p>
          <a:p>
            <a:pPr lvl="1"/>
            <a:r>
              <a:rPr lang="zh-CN" altLang="en-US"/>
              <a:t>推广：类似银行等的服务机制</a:t>
            </a:r>
            <a:endParaRPr lang="en-US" altLang="zh-CN"/>
          </a:p>
          <a:p>
            <a:pPr lvl="2"/>
            <a:r>
              <a:rPr lang="zh-CN" altLang="en-US"/>
              <a:t>从自动取票机获得单调递增的号码</a:t>
            </a:r>
            <a:endParaRPr lang="en-US" altLang="zh-CN"/>
          </a:p>
          <a:p>
            <a:pPr lvl="2"/>
            <a:r>
              <a:rPr lang="zh-CN" altLang="en-US"/>
              <a:t>等待，直至单调递增的“现在服务”</a:t>
            </a:r>
            <a:r>
              <a:rPr lang="en-US" altLang="zh-CN"/>
              <a:t>==</a:t>
            </a:r>
            <a:r>
              <a:rPr lang="zh-CN" altLang="en-US"/>
              <a:t>你</a:t>
            </a:r>
            <a:endParaRPr lang="en-US" altLang="zh-CN"/>
          </a:p>
          <a:p>
            <a:pPr lvl="3"/>
            <a:r>
              <a:rPr lang="zh-CN" altLang="en-US"/>
              <a:t>你具有最小的号码</a:t>
            </a:r>
            <a:r>
              <a:rPr lang="en-US" altLang="zh-CN">
                <a:sym typeface="Wingdings" panose="05000000000000000000" pitchFamily="2" charset="2"/>
              </a:rPr>
              <a:t></a:t>
            </a:r>
            <a:r>
              <a:rPr lang="zh-CN" altLang="en-US">
                <a:sym typeface="Wingdings" panose="05000000000000000000" pitchFamily="2" charset="2"/>
              </a:rPr>
              <a:t>所有号码更小的人已经获得服务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/>
              <a:t>多线程互斥</a:t>
            </a:r>
            <a:endParaRPr lang="en-US" altLang="zh-CN"/>
          </a:p>
          <a:p>
            <a:pPr lvl="1"/>
            <a:r>
              <a:rPr lang="zh-CN" altLang="en-US"/>
              <a:t>与“现实”不同，两个线程可能获得相同的号码</a:t>
            </a:r>
            <a:endParaRPr lang="en-US" altLang="zh-CN"/>
          </a:p>
          <a:p>
            <a:pPr lvl="1"/>
            <a:r>
              <a:rPr lang="zh-CN" altLang="en-US"/>
              <a:t>按</a:t>
            </a:r>
            <a:r>
              <a:rPr lang="en-US" altLang="zh-CN"/>
              <a:t>(</a:t>
            </a:r>
            <a:r>
              <a:rPr lang="zh-CN" altLang="en-US"/>
              <a:t>号码</a:t>
            </a:r>
            <a:r>
              <a:rPr lang="en-US" altLang="zh-CN"/>
              <a:t>, </a:t>
            </a:r>
            <a:r>
              <a:rPr lang="zh-CN" altLang="en-US"/>
              <a:t>线程号</a:t>
            </a:r>
            <a:r>
              <a:rPr lang="en-US" altLang="zh-CN"/>
              <a:t>)</a:t>
            </a:r>
            <a:r>
              <a:rPr lang="zh-CN" altLang="en-US"/>
              <a:t>排序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D8AA8C0-9B71-4799-95A2-286836739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共享内存互联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EF27531-981A-4946-995C-394CF5440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交换互联</a:t>
            </a:r>
            <a:endParaRPr lang="en-US" altLang="zh-CN"/>
          </a:p>
          <a:p>
            <a:pPr lvl="1" eaLnBrk="1" hangingPunct="1"/>
            <a:r>
              <a:rPr lang="zh-CN" altLang="en-US"/>
              <a:t>使用交换开关控制数据在设备间的路由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交叉开关</a:t>
            </a:r>
            <a:r>
              <a:rPr lang="en-US" altLang="zh-CN">
                <a:solidFill>
                  <a:srgbClr val="00B050"/>
                </a:solidFill>
              </a:rPr>
              <a:t>Crossbar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允许不同设备并发通信</a:t>
            </a:r>
            <a:endParaRPr lang="en-US" altLang="zh-CN"/>
          </a:p>
          <a:p>
            <a:pPr lvl="2"/>
            <a:r>
              <a:rPr lang="zh-CN" altLang="en-US"/>
              <a:t>比总线性能更好</a:t>
            </a:r>
            <a:r>
              <a:rPr lang="en-US" altLang="zh-CN"/>
              <a:t>——</a:t>
            </a:r>
            <a:r>
              <a:rPr lang="zh-CN" altLang="en-US"/>
              <a:t>性能角度伸缩性好</a:t>
            </a:r>
            <a:endParaRPr lang="en-US" altLang="zh-CN"/>
          </a:p>
          <a:p>
            <a:pPr lvl="2"/>
            <a:r>
              <a:rPr lang="zh-CN" altLang="en-US"/>
              <a:t>但通信链路和交换开关相对较贵</a:t>
            </a:r>
            <a:br>
              <a:rPr lang="en-US" altLang="zh-CN"/>
            </a:br>
            <a:r>
              <a:rPr lang="zh-CN" altLang="en-US"/>
              <a:t>且相对于设备数</a:t>
            </a:r>
            <a:r>
              <a:rPr lang="en-US" altLang="zh-CN" i="1"/>
              <a:t>p</a:t>
            </a:r>
            <a:r>
              <a:rPr lang="zh-CN" altLang="en-US"/>
              <a:t>，以</a:t>
            </a:r>
            <a:r>
              <a:rPr lang="en-US" altLang="zh-CN" i="1"/>
              <a:t>p</a:t>
            </a:r>
            <a:r>
              <a:rPr lang="en-US" altLang="zh-CN" i="1" baseline="30000"/>
              <a:t>2</a:t>
            </a:r>
            <a:r>
              <a:rPr lang="en-US" altLang="zh-CN" i="1"/>
              <a:t> </a:t>
            </a:r>
            <a:r>
              <a:rPr lang="zh-CN" altLang="en-US"/>
              <a:t>的速度增长，</a:t>
            </a:r>
            <a:r>
              <a:rPr lang="zh-CN" altLang="en-US" i="1"/>
              <a:t>对较大的</a:t>
            </a:r>
            <a:r>
              <a:rPr lang="en-US" altLang="zh-CN" i="1"/>
              <a:t>p</a:t>
            </a:r>
            <a:r>
              <a:rPr lang="zh-CN" altLang="en-US" i="1"/>
              <a:t>不实用</a:t>
            </a:r>
            <a:r>
              <a:rPr lang="en-US" altLang="zh-CN"/>
              <a:t>——</a:t>
            </a:r>
            <a:r>
              <a:rPr lang="zh-CN" altLang="en-US"/>
              <a:t>成本角度伸缩性差</a:t>
            </a:r>
            <a:endParaRPr lang="en-US" altLang="zh-CN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>
            <a:extLst>
              <a:ext uri="{FF2B5EF4-FFF2-40B4-BE49-F238E27FC236}">
                <a16:creationId xmlns:a16="http://schemas.microsoft.com/office/drawing/2014/main" id="{2B685689-D0D8-444C-A1B5-6BF265CF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面包店算法（</a:t>
            </a:r>
            <a:r>
              <a:rPr lang="en-US" altLang="zh-CN"/>
              <a:t>Lamport</a:t>
            </a:r>
            <a:r>
              <a:rPr lang="zh-CN" altLang="en-US"/>
              <a:t>）</a:t>
            </a:r>
          </a:p>
        </p:txBody>
      </p:sp>
      <p:sp>
        <p:nvSpPr>
          <p:cNvPr id="123907" name="内容占位符 2">
            <a:extLst>
              <a:ext uri="{FF2B5EF4-FFF2-40B4-BE49-F238E27FC236}">
                <a16:creationId xmlns:a16="http://schemas.microsoft.com/office/drawing/2014/main" id="{F4AE69F8-9536-472B-9E1E-B112018BF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1—</a:t>
            </a:r>
            <a:r>
              <a:rPr lang="zh-CN" altLang="en-US"/>
              <a:t>选取一个数</a:t>
            </a:r>
            <a:endParaRPr lang="en-US" altLang="zh-CN"/>
          </a:p>
          <a:p>
            <a:pPr lvl="1"/>
            <a:r>
              <a:rPr lang="zh-CN" altLang="en-US"/>
              <a:t>查看所有现在可用的数</a:t>
            </a:r>
            <a:endParaRPr lang="en-US" altLang="zh-CN"/>
          </a:p>
          <a:p>
            <a:pPr lvl="1"/>
            <a:r>
              <a:rPr lang="zh-CN" altLang="en-US"/>
              <a:t>在你能找到的最大数的基础上加</a:t>
            </a:r>
            <a:r>
              <a:rPr lang="en-US" altLang="zh-CN"/>
              <a:t>1</a:t>
            </a:r>
          </a:p>
          <a:p>
            <a:r>
              <a:rPr lang="zh-CN" altLang="en-US"/>
              <a:t>阶段</a:t>
            </a:r>
            <a:r>
              <a:rPr lang="en-US" altLang="zh-CN"/>
              <a:t>2—</a:t>
            </a:r>
            <a:r>
              <a:rPr lang="zh-CN" altLang="en-US"/>
              <a:t>等待，直至你持有的是</a:t>
            </a:r>
            <a:r>
              <a:rPr lang="zh-CN" altLang="en-US">
                <a:solidFill>
                  <a:srgbClr val="FF0000"/>
                </a:solidFill>
              </a:rPr>
              <a:t>最小的</a:t>
            </a:r>
            <a:r>
              <a:rPr lang="zh-CN" altLang="en-US"/>
              <a:t>数</a:t>
            </a:r>
            <a:endParaRPr lang="en-US" altLang="zh-CN"/>
          </a:p>
          <a:p>
            <a:pPr lvl="1"/>
            <a:r>
              <a:rPr lang="zh-CN" altLang="en-US"/>
              <a:t>并非严格成立：线程可能有相同的数</a:t>
            </a:r>
            <a:endParaRPr lang="en-US" altLang="zh-CN"/>
          </a:p>
          <a:p>
            <a:pPr lvl="1"/>
            <a:r>
              <a:rPr lang="sv-SE" altLang="zh-CN"/>
              <a:t>(ticket 7, </a:t>
            </a:r>
            <a:r>
              <a:rPr lang="en-US" altLang="zh-CN"/>
              <a:t>thread</a:t>
            </a:r>
            <a:r>
              <a:rPr lang="sv-SE" altLang="zh-CN"/>
              <a:t> 99) &gt; (ticket 7, </a:t>
            </a:r>
            <a:r>
              <a:rPr lang="en-US" altLang="zh-CN"/>
              <a:t>thread</a:t>
            </a:r>
            <a:r>
              <a:rPr lang="sv-SE" altLang="zh-CN"/>
              <a:t> 45)</a:t>
            </a:r>
          </a:p>
          <a:p>
            <a:pPr lvl="1"/>
            <a:r>
              <a:rPr lang="zh-CN" altLang="en-US"/>
              <a:t>持有最小的</a:t>
            </a:r>
            <a:r>
              <a:rPr lang="en-US" altLang="zh-CN"/>
              <a:t>(t, pid)</a:t>
            </a:r>
            <a:r>
              <a:rPr lang="zh-CN" altLang="en-US"/>
              <a:t>时就轮到你了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>
            <a:extLst>
              <a:ext uri="{FF2B5EF4-FFF2-40B4-BE49-F238E27FC236}">
                <a16:creationId xmlns:a16="http://schemas.microsoft.com/office/drawing/2014/main" id="{D74A9FC6-A0D5-43ED-9773-DBFDD4564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面包店算法（</a:t>
            </a:r>
            <a:r>
              <a:rPr lang="en-US" altLang="zh-CN"/>
              <a:t>Lamport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24B38-0AA9-4AEC-A4B0-716A1291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boolean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choosing[n] = { false, ... };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int number[n] = { 0, ... } 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1—</a:t>
            </a:r>
            <a:r>
              <a:rPr lang="zh-CN" altLang="en-US" dirty="0"/>
              <a:t>选取一个数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number[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=max(number[0], number[1], ...) + 1;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choosing[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  <a:endParaRPr lang="en-US" altLang="zh-CN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>
            <a:extLst>
              <a:ext uri="{FF2B5EF4-FFF2-40B4-BE49-F238E27FC236}">
                <a16:creationId xmlns:a16="http://schemas.microsoft.com/office/drawing/2014/main" id="{E3434FBD-9985-4D9A-8372-F2D3ED6E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面包店算法（</a:t>
            </a:r>
            <a:r>
              <a:rPr lang="en-US" altLang="zh-CN"/>
              <a:t>Lamport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24B38-0AA9-4AEC-A4B0-716A1291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阶段</a:t>
            </a:r>
            <a:r>
              <a:rPr lang="en-US" altLang="zh-CN" dirty="0"/>
              <a:t>2—</a:t>
            </a:r>
            <a:r>
              <a:rPr lang="zh-CN" altLang="en-US" dirty="0"/>
              <a:t>扫描“证明”我们具有最小的数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(j = 0; j &lt; n; ++j)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while (choosing[j])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continue;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while ((number[j] != 0) &amp;&amp;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((number[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],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 &gt; (number[j], j)))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continue;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...critical section...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number[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0;</a:t>
            </a:r>
            <a:endParaRPr lang="en-US" altLang="zh-CN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>
            <a:extLst>
              <a:ext uri="{FF2B5EF4-FFF2-40B4-BE49-F238E27FC236}">
                <a16:creationId xmlns:a16="http://schemas.microsoft.com/office/drawing/2014/main" id="{CF6E935C-69C9-45B1-80E7-C23F736E7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Mutex</a:t>
            </a:r>
            <a:r>
              <a:rPr lang="zh-CN" altLang="en-US"/>
              <a:t>底层实现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F60A3-D3D5-4E23-8ACD-A9D31759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原子交换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Intel x86 XCHG</a:t>
            </a:r>
            <a:r>
              <a:rPr lang="zh-CN" altLang="en-US" dirty="0"/>
              <a:t>指令</a:t>
            </a:r>
            <a:endParaRPr lang="en-US" altLang="zh-CN" dirty="0"/>
          </a:p>
          <a:p>
            <a:pPr>
              <a:defRPr/>
            </a:pPr>
            <a:r>
              <a:rPr lang="en-US" altLang="zh-CN" dirty="0" err="1">
                <a:solidFill>
                  <a:srgbClr val="000000"/>
                </a:solidFill>
                <a:latin typeface="Helvetica" panose="020B0604020202030204" pitchFamily="34" charset="0"/>
              </a:rPr>
              <a:t>xchg</a:t>
            </a:r>
            <a:r>
              <a:rPr lang="en-US" altLang="zh-CN" dirty="0">
                <a:solidFill>
                  <a:srgbClr val="000000"/>
                </a:solidFill>
                <a:latin typeface="Helvetica" panose="020B0604020202030204" pitchFamily="34" charset="0"/>
              </a:rPr>
              <a:t> (%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30204" pitchFamily="34" charset="0"/>
              </a:rPr>
              <a:t>esi</a:t>
            </a:r>
            <a:r>
              <a:rPr lang="en-US" altLang="zh-CN" dirty="0">
                <a:solidFill>
                  <a:srgbClr val="000000"/>
                </a:solidFill>
                <a:latin typeface="Helvetica" panose="020B0604020202030204" pitchFamily="34" charset="0"/>
              </a:rPr>
              <a:t>), %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30204" pitchFamily="34" charset="0"/>
              </a:rPr>
              <a:t>edi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int32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xchg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(int32 *lock, int32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register int old;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old = *lock; /* “bus is locked” */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*lock =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val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; /* “bus is locked” */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return (old);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>
            <a:extLst>
              <a:ext uri="{FF2B5EF4-FFF2-40B4-BE49-F238E27FC236}">
                <a16:creationId xmlns:a16="http://schemas.microsoft.com/office/drawing/2014/main" id="{64C88826-1260-4D17-823A-2C94735B3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</a:t>
            </a:r>
            <a:r>
              <a:rPr lang="en-US" altLang="zh-CN"/>
              <a:t>Mutex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9912E-CD33-43A2-8F87-37F63DCD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初始化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1;</a:t>
            </a:r>
          </a:p>
          <a:p>
            <a:pPr>
              <a:defRPr/>
            </a:pPr>
            <a:r>
              <a:rPr lang="zh-CN" altLang="en-US" dirty="0"/>
              <a:t>“尝试加锁”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i_won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xchg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0);</a:t>
            </a:r>
          </a:p>
          <a:p>
            <a:pPr>
              <a:defRPr/>
            </a:pPr>
            <a:r>
              <a:rPr lang="zh-CN" altLang="en-US" dirty="0"/>
              <a:t>自旋锁等待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(!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xchg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0)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continue;</a:t>
            </a:r>
          </a:p>
          <a:p>
            <a:pPr>
              <a:defRPr/>
            </a:pPr>
            <a:r>
              <a:rPr lang="zh-CN" altLang="en-US" dirty="0"/>
              <a:t>解锁</a:t>
            </a:r>
            <a:endParaRPr lang="en-US" altLang="zh-CN" dirty="0"/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xchg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1); /*expect 0!!*/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>
            <a:extLst>
              <a:ext uri="{FF2B5EF4-FFF2-40B4-BE49-F238E27FC236}">
                <a16:creationId xmlns:a16="http://schemas.microsoft.com/office/drawing/2014/main" id="{E3FF7976-5439-4FF0-9368-C49627AF3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有效吗？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E6270-11C3-4299-9CA3-73DD55DC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互斥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只有一个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是守恒的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只有一个线程能看到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== 1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前进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无论何时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== 1</a:t>
            </a:r>
            <a:r>
              <a:rPr lang="zh-CN" altLang="en-US" dirty="0"/>
              <a:t>某个线程就会得到它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等待时间有界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No</a:t>
            </a:r>
          </a:p>
          <a:p>
            <a:pPr lvl="1">
              <a:defRPr/>
            </a:pPr>
            <a:r>
              <a:rPr lang="zh-CN" altLang="en-US" dirty="0"/>
              <a:t>一个线程可能失败</a:t>
            </a:r>
            <a:r>
              <a:rPr lang="zh-CN" altLang="en-US" dirty="0">
                <a:solidFill>
                  <a:srgbClr val="FF0000"/>
                </a:solidFill>
              </a:rPr>
              <a:t>任意多次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>
            <a:extLst>
              <a:ext uri="{FF2B5EF4-FFF2-40B4-BE49-F238E27FC236}">
                <a16:creationId xmlns:a16="http://schemas.microsoft.com/office/drawing/2014/main" id="{B7F96233-8FCC-4330-A863-A588BF62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确保等待时间有界</a:t>
            </a:r>
          </a:p>
        </p:txBody>
      </p:sp>
      <p:sp>
        <p:nvSpPr>
          <p:cNvPr id="130051" name="内容占位符 2">
            <a:extLst>
              <a:ext uri="{FF2B5EF4-FFF2-40B4-BE49-F238E27FC236}">
                <a16:creationId xmlns:a16="http://schemas.microsoft.com/office/drawing/2014/main" id="{D946CBE3-54E1-4445-A20A-027E932FC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直觉</a:t>
            </a:r>
            <a:endParaRPr lang="en-US" altLang="zh-CN"/>
          </a:p>
          <a:p>
            <a:pPr lvl="1"/>
            <a:r>
              <a:rPr lang="zh-CN" altLang="en-US"/>
              <a:t>很多线程可能“同一时间”</a:t>
            </a:r>
            <a:r>
              <a:rPr lang="en-US" altLang="zh-CN"/>
              <a:t>XCHG</a:t>
            </a:r>
          </a:p>
          <a:p>
            <a:pPr lvl="1"/>
            <a:r>
              <a:rPr lang="zh-CN" altLang="en-US"/>
              <a:t>我们需要相同具有某种“轮流”性质</a:t>
            </a:r>
            <a:endParaRPr lang="en-US" altLang="zh-CN"/>
          </a:p>
          <a:p>
            <a:r>
              <a:rPr lang="zh-CN" altLang="en-US"/>
              <a:t>可能的方法</a:t>
            </a:r>
            <a:endParaRPr lang="en-US" altLang="zh-CN"/>
          </a:p>
          <a:p>
            <a:pPr lvl="1"/>
            <a:r>
              <a:rPr lang="zh-CN" altLang="en-US"/>
              <a:t>令每次获取锁的</a:t>
            </a:r>
            <a:r>
              <a:rPr lang="en-US" altLang="zh-CN"/>
              <a:t>XCHG</a:t>
            </a:r>
            <a:r>
              <a:rPr lang="zh-CN" altLang="en-US"/>
              <a:t>竞争条件有一个“公平结果”</a:t>
            </a:r>
            <a:endParaRPr lang="en-US" altLang="zh-CN"/>
          </a:p>
          <a:p>
            <a:pPr lvl="2"/>
            <a:r>
              <a:rPr lang="zh-CN" altLang="en-US"/>
              <a:t>实现方法不那么显然</a:t>
            </a:r>
            <a:endParaRPr lang="en-US" altLang="zh-CN"/>
          </a:p>
          <a:p>
            <a:pPr lvl="1"/>
            <a:r>
              <a:rPr lang="zh-CN" altLang="en-US"/>
              <a:t>在锁</a:t>
            </a:r>
            <a:r>
              <a:rPr lang="zh-CN" altLang="en-US">
                <a:solidFill>
                  <a:srgbClr val="FF0000"/>
                </a:solidFill>
              </a:rPr>
              <a:t>释放</a:t>
            </a:r>
            <a:r>
              <a:rPr lang="zh-CN" altLang="en-US"/>
              <a:t>阶段加入公平性处理</a:t>
            </a:r>
            <a:endParaRPr lang="en-US" altLang="zh-CN"/>
          </a:p>
          <a:p>
            <a:pPr lvl="2"/>
            <a:r>
              <a:rPr lang="zh-CN" altLang="en-US"/>
              <a:t>某人“负责”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68E9938D-DE75-4B1E-94EB-152B100E8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确保等待时间有界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3874A-7473-4D2D-8FD7-58AFA7A5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100" dirty="0">
                <a:solidFill>
                  <a:srgbClr val="0000FF"/>
                </a:solidFill>
                <a:latin typeface="Arial" panose="020B0604020202020204" pitchFamily="34" charset="0"/>
              </a:rPr>
              <a:t>Lock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waiting[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true; /*Declare interest*/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got_it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false;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(waiting[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&amp;&amp; !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got_it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// “spin on XCHG”, keep the bus warm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got_it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xchg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false);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waiting[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] = false;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return; // Success: in critical section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>
            <a:extLst>
              <a:ext uri="{FF2B5EF4-FFF2-40B4-BE49-F238E27FC236}">
                <a16:creationId xmlns:a16="http://schemas.microsoft.com/office/drawing/2014/main" id="{057ED5E1-C7C5-483C-9D01-5A771B850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确保等待时间有界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3874A-7473-4D2D-8FD7-58AFA7A5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100" dirty="0">
                <a:solidFill>
                  <a:srgbClr val="0000FF"/>
                </a:solidFill>
                <a:latin typeface="Arial" panose="020B0604020202020204" pitchFamily="34" charset="0"/>
              </a:rPr>
              <a:t>Unlock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j = (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+ 1) % n;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((j !=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 &amp;&amp; !waiting[j])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j = (j + 1) % n;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if (j ==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xchg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lock_available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true); /*W*/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waiting[j] = false;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return;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>
            <a:extLst>
              <a:ext uri="{FF2B5EF4-FFF2-40B4-BE49-F238E27FC236}">
                <a16:creationId xmlns:a16="http://schemas.microsoft.com/office/drawing/2014/main" id="{0F1EBAC6-6172-4352-BD59-DC2DB5A4B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更深入探究</a:t>
            </a:r>
          </a:p>
        </p:txBody>
      </p:sp>
      <p:sp>
        <p:nvSpPr>
          <p:cNvPr id="133123" name="内容占位符 2">
            <a:extLst>
              <a:ext uri="{FF2B5EF4-FFF2-40B4-BE49-F238E27FC236}">
                <a16:creationId xmlns:a16="http://schemas.microsoft.com/office/drawing/2014/main" id="{8DC2CC0E-3508-4821-AAA7-61EBC5BB4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抽象语义之外</a:t>
            </a:r>
            <a:endParaRPr lang="en-US" altLang="zh-CN"/>
          </a:p>
          <a:p>
            <a:pPr lvl="1"/>
            <a:r>
              <a:rPr lang="zh-CN" altLang="en-US"/>
              <a:t>典型访问模式</a:t>
            </a:r>
            <a:endParaRPr lang="en-US" altLang="zh-CN"/>
          </a:p>
          <a:p>
            <a:pPr lvl="1"/>
            <a:r>
              <a:rPr lang="zh-CN" altLang="en-US"/>
              <a:t>特殊运行时环境</a:t>
            </a:r>
            <a:endParaRPr lang="en-US" altLang="zh-CN"/>
          </a:p>
          <a:p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单处理器 </a:t>
            </a:r>
            <a:r>
              <a:rPr lang="en-US" altLang="zh-CN"/>
              <a:t>vs. </a:t>
            </a:r>
            <a:r>
              <a:rPr lang="zh-CN" altLang="en-US"/>
              <a:t>多处理器</a:t>
            </a:r>
            <a:endParaRPr lang="en-US" altLang="zh-CN"/>
          </a:p>
          <a:p>
            <a:pPr lvl="2"/>
            <a:r>
              <a:rPr lang="zh-CN" altLang="en-US"/>
              <a:t>当我们尝试加锁</a:t>
            </a:r>
            <a:r>
              <a:rPr lang="en-US" altLang="zh-CN"/>
              <a:t>/</a:t>
            </a:r>
            <a:r>
              <a:rPr lang="zh-CN" altLang="en-US"/>
              <a:t>解锁时，谁在做，做什么？</a:t>
            </a:r>
            <a:endParaRPr lang="en-US" altLang="zh-CN"/>
          </a:p>
          <a:p>
            <a:pPr lvl="1"/>
            <a:r>
              <a:rPr lang="zh-CN" altLang="en-US"/>
              <a:t>线程并非神秘地“运行”或“不运行”</a:t>
            </a:r>
            <a:endParaRPr lang="en-US" altLang="zh-CN"/>
          </a:p>
          <a:p>
            <a:pPr lvl="2"/>
            <a:r>
              <a:rPr lang="zh-CN" altLang="en-US"/>
              <a:t>是否运行是操作系统调度算法决定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6E0D161-2055-421E-B051-9AA1044C9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3536933-77F6-4AA2-8713-F776BF975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6179E833-94FC-4B62-AFF0-31FE55A3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0"/>
            <a:ext cx="3886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>
            <a:extLst>
              <a:ext uri="{FF2B5EF4-FFF2-40B4-BE49-F238E27FC236}">
                <a16:creationId xmlns:a16="http://schemas.microsoft.com/office/drawing/2014/main" id="{B85C3318-E182-4745-82F7-B75CCF29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1338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000" kern="0" dirty="0">
                <a:solidFill>
                  <a:srgbClr val="000066"/>
                </a:solidFill>
              </a:rPr>
              <a:t>Figure 2.7</a:t>
            </a:r>
            <a:endParaRPr kumimoji="0" lang="en-GB" sz="2000" kern="0" dirty="0">
              <a:solidFill>
                <a:srgbClr val="000066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7AB5233-33EC-4F8B-98D3-DACEADE2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000" kern="0" dirty="0">
                <a:solidFill>
                  <a:srgbClr val="FF0000"/>
                </a:solidFill>
                <a:latin typeface="NimbusRomNo9L-Regu" charset="0"/>
              </a:rPr>
              <a:t>(a) 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000" b="1" kern="0" dirty="0">
                <a:solidFill>
                  <a:srgbClr val="FF0000"/>
                </a:solidFill>
                <a:latin typeface="NimbusRomNo9L-Regu" charset="0"/>
              </a:rPr>
              <a:t>连接了四个处理器</a:t>
            </a:r>
            <a:r>
              <a:rPr kumimoji="0" lang="en-US" altLang="zh-CN" sz="2000" b="1" kern="0" dirty="0">
                <a:solidFill>
                  <a:srgbClr val="FF0000"/>
                </a:solidFill>
                <a:latin typeface="NimbusRomNo9L-Regu" charset="0"/>
              </a:rPr>
              <a:t>(</a:t>
            </a:r>
            <a:r>
              <a:rPr kumimoji="0" lang="en-US" altLang="zh-CN" sz="2000" b="1" kern="0" dirty="0">
                <a:solidFill>
                  <a:srgbClr val="FF0000"/>
                </a:solidFill>
                <a:latin typeface="NimbusRomNo9L-ReguItal" charset="0"/>
              </a:rPr>
              <a:t>P</a:t>
            </a:r>
            <a:r>
              <a:rPr kumimoji="0" lang="en-US" altLang="zh-CN" sz="1200" b="1" kern="0" dirty="0">
                <a:solidFill>
                  <a:srgbClr val="FF0000"/>
                </a:solidFill>
                <a:latin typeface="NimbusRomNo9L-ReguItal" charset="0"/>
              </a:rPr>
              <a:t>i</a:t>
            </a:r>
            <a:r>
              <a:rPr kumimoji="0" lang="en-US" altLang="zh-CN" sz="2000" b="1" kern="0" dirty="0">
                <a:solidFill>
                  <a:srgbClr val="FF0000"/>
                </a:solidFill>
                <a:latin typeface="NimbusRomNo9L-Regu" charset="0"/>
              </a:rPr>
              <a:t>)</a:t>
            </a:r>
            <a:br>
              <a:rPr kumimoji="0" lang="en-US" altLang="zh-CN" sz="2000" b="1" kern="0" dirty="0">
                <a:solidFill>
                  <a:srgbClr val="FF0000"/>
                </a:solidFill>
                <a:latin typeface="NimbusRomNo9L-Regu" charset="0"/>
              </a:rPr>
            </a:br>
            <a:r>
              <a:rPr kumimoji="0" lang="zh-CN" altLang="en-US" sz="2000" b="1" kern="0" dirty="0">
                <a:solidFill>
                  <a:srgbClr val="FF0000"/>
                </a:solidFill>
                <a:latin typeface="NimbusRomNo9L-Regu" charset="0"/>
              </a:rPr>
              <a:t>和四个内存模块</a:t>
            </a:r>
            <a:r>
              <a:rPr kumimoji="0" lang="en-US" altLang="zh-CN" sz="2000" b="1" kern="0" dirty="0">
                <a:solidFill>
                  <a:srgbClr val="FF0000"/>
                </a:solidFill>
                <a:latin typeface="NimbusRomNo9L-Regu" charset="0"/>
              </a:rPr>
              <a:t>(</a:t>
            </a:r>
            <a:r>
              <a:rPr kumimoji="0" lang="en-US" altLang="zh-CN" sz="2000" b="1" kern="0" dirty="0" err="1">
                <a:solidFill>
                  <a:srgbClr val="FF0000"/>
                </a:solidFill>
                <a:latin typeface="NimbusRomNo9L-ReguItal" charset="0"/>
              </a:rPr>
              <a:t>M</a:t>
            </a:r>
            <a:r>
              <a:rPr kumimoji="0" lang="en-US" altLang="zh-CN" sz="1200" b="1" kern="0" dirty="0" err="1">
                <a:solidFill>
                  <a:srgbClr val="FF0000"/>
                </a:solidFill>
                <a:latin typeface="NimbusRomNo9L-ReguItal" charset="0"/>
              </a:rPr>
              <a:t>j</a:t>
            </a:r>
            <a:r>
              <a:rPr kumimoji="0" lang="en-US" altLang="zh-CN" sz="2000" b="1" kern="0" dirty="0">
                <a:solidFill>
                  <a:srgbClr val="FF0000"/>
                </a:solidFill>
                <a:latin typeface="NimbusRomNo9L-Regu" charset="0"/>
              </a:rPr>
              <a:t>)</a:t>
            </a:r>
            <a:br>
              <a:rPr kumimoji="0" lang="en-US" altLang="zh-CN" sz="2000" b="1" kern="0" dirty="0">
                <a:solidFill>
                  <a:srgbClr val="FF0000"/>
                </a:solidFill>
              </a:rPr>
            </a:br>
            <a:r>
              <a:rPr kumimoji="0" lang="zh-CN" altLang="en-US" sz="2000" b="1" kern="0" dirty="0">
                <a:solidFill>
                  <a:srgbClr val="FF0000"/>
                </a:solidFill>
              </a:rPr>
              <a:t>的交叉开关</a:t>
            </a:r>
            <a:endParaRPr kumimoji="0" lang="en-US" altLang="zh-CN" sz="2000" b="1" kern="0" dirty="0">
              <a:solidFill>
                <a:srgbClr val="FF0000"/>
              </a:solidFill>
              <a:latin typeface="NimbusRomNo9L-Regu" charset="0"/>
            </a:endParaRP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CB117FBF-B479-49DE-B0C1-212668F2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4103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NimbusRomNo9L-Regu" charset="0"/>
              </a:rPr>
              <a:t>(b)</a:t>
            </a:r>
          </a:p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NimbusRomNo9L-Regu" charset="0"/>
              </a:rPr>
              <a:t>交换开关内部结构</a:t>
            </a:r>
            <a:endParaRPr lang="en-US" altLang="zh-CN" sz="2000" b="1">
              <a:solidFill>
                <a:srgbClr val="FF0000"/>
              </a:solidFill>
              <a:latin typeface="NimbusRomNo9L-Regu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3F47EEA-EF55-47FB-BEC2-3E472CF9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868863"/>
            <a:ext cx="3887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000" kern="0" dirty="0">
                <a:solidFill>
                  <a:srgbClr val="FF0000"/>
                </a:solidFill>
                <a:latin typeface="NimbusRomNo9L-Regu" charset="0"/>
              </a:rPr>
              <a:t>(c) </a:t>
            </a:r>
            <a:r>
              <a:rPr kumimoji="0" lang="zh-CN" altLang="en-US" sz="2000" b="1" kern="0" dirty="0">
                <a:solidFill>
                  <a:srgbClr val="FF0000"/>
                </a:solidFill>
                <a:latin typeface="NimbusRomNo9L-Regu" charset="0"/>
              </a:rPr>
              <a:t>不同处理器同时</a:t>
            </a:r>
            <a:br>
              <a:rPr kumimoji="0" lang="en-US" altLang="zh-CN" sz="2000" b="1" kern="0" dirty="0">
                <a:solidFill>
                  <a:srgbClr val="FF0000"/>
                </a:solidFill>
                <a:latin typeface="NimbusRomNo9L-Regu" charset="0"/>
              </a:rPr>
            </a:br>
            <a:r>
              <a:rPr kumimoji="0" lang="zh-CN" altLang="en-US" sz="2000" b="1" kern="0" dirty="0">
                <a:solidFill>
                  <a:srgbClr val="FF0000"/>
                </a:solidFill>
                <a:latin typeface="NimbusRomNo9L-Regu" charset="0"/>
              </a:rPr>
              <a:t>访问不同内存位置</a:t>
            </a:r>
            <a:endParaRPr kumimoji="0" lang="en-US" altLang="zh-CN" sz="2000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>
            <a:extLst>
              <a:ext uri="{FF2B5EF4-FFF2-40B4-BE49-F238E27FC236}">
                <a16:creationId xmlns:a16="http://schemas.microsoft.com/office/drawing/2014/main" id="{B92BD6DB-F3A0-469E-8CA7-3A99225A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单处理器环境</a:t>
            </a:r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id="{60721EFE-4A15-4A9B-9631-445DBFE55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加锁</a:t>
            </a:r>
            <a:endParaRPr lang="en-US" altLang="zh-CN" sz="2800"/>
          </a:p>
          <a:p>
            <a:pPr lvl="1"/>
            <a:r>
              <a:rPr lang="zh-CN" altLang="en-US" sz="2400"/>
              <a:t>如果</a:t>
            </a:r>
            <a:r>
              <a:rPr lang="en-US" altLang="zh-CN" sz="2400"/>
              <a:t>xchg()</a:t>
            </a:r>
            <a:r>
              <a:rPr lang="zh-CN" altLang="en-US" sz="2400"/>
              <a:t>第一次不成功会怎样？</a:t>
            </a:r>
            <a:endParaRPr lang="en-US" altLang="zh-CN" sz="2400"/>
          </a:p>
          <a:p>
            <a:pPr lvl="1"/>
            <a:r>
              <a:rPr lang="zh-CN" altLang="en-US" sz="2400"/>
              <a:t>某个其他线程持有锁</a:t>
            </a:r>
            <a:endParaRPr lang="en-US" altLang="zh-CN" sz="2400"/>
          </a:p>
          <a:p>
            <a:pPr lvl="2"/>
            <a:r>
              <a:rPr lang="zh-CN" altLang="en-US" sz="2000"/>
              <a:t>那个线程不在运行（因为我们在运行）</a:t>
            </a:r>
            <a:endParaRPr lang="en-US" altLang="zh-CN" sz="2000"/>
          </a:p>
          <a:p>
            <a:pPr lvl="2"/>
            <a:r>
              <a:rPr lang="zh-CN" altLang="en-US" sz="2000" i="1"/>
              <a:t>因此</a:t>
            </a:r>
            <a:r>
              <a:rPr lang="en-US" altLang="zh-CN" sz="2000" i="1"/>
              <a:t>xchg()</a:t>
            </a:r>
            <a:r>
              <a:rPr lang="zh-CN" altLang="en-US" sz="2000" i="1"/>
              <a:t>循环是浪费时间</a:t>
            </a:r>
            <a:endParaRPr lang="en-US" altLang="zh-CN" sz="2000" i="1"/>
          </a:p>
          <a:p>
            <a:pPr lvl="2"/>
            <a:r>
              <a:rPr lang="zh-CN" altLang="en-US" sz="2000"/>
              <a:t>我们应该令锁的持有者运行，而不是我们</a:t>
            </a:r>
            <a:endParaRPr lang="en-US" altLang="zh-CN" sz="2000"/>
          </a:p>
          <a:p>
            <a:r>
              <a:rPr lang="zh-CN" altLang="en-US" sz="2800"/>
              <a:t>解锁</a:t>
            </a:r>
            <a:endParaRPr lang="en-US" altLang="zh-CN" sz="2800"/>
          </a:p>
          <a:p>
            <a:pPr lvl="1"/>
            <a:r>
              <a:rPr lang="zh-CN" altLang="en-US" sz="2400"/>
              <a:t>等待时间有界吗？</a:t>
            </a:r>
            <a:endParaRPr lang="en-US" altLang="zh-CN" sz="2400"/>
          </a:p>
          <a:p>
            <a:pPr lvl="1"/>
            <a:r>
              <a:rPr lang="zh-CN" altLang="en-US" sz="2400"/>
              <a:t>当我们标记互斥量可用时，接下来谁获胜？</a:t>
            </a:r>
            <a:endParaRPr lang="en-US" altLang="zh-CN" sz="2400"/>
          </a:p>
          <a:p>
            <a:pPr lvl="2"/>
            <a:r>
              <a:rPr lang="zh-CN" altLang="en-US" sz="2000"/>
              <a:t>接下来运行的那个线程，某个时刻只有一个！（假竞争）</a:t>
            </a:r>
            <a:endParaRPr lang="en-US" altLang="zh-CN" sz="2000"/>
          </a:p>
          <a:p>
            <a:pPr lvl="2"/>
            <a:r>
              <a:rPr lang="zh-CN" altLang="en-US" sz="2000"/>
              <a:t>如果</a:t>
            </a:r>
            <a:r>
              <a:rPr lang="en-US" altLang="zh-CN" sz="2000"/>
              <a:t>OS</a:t>
            </a:r>
            <a:r>
              <a:rPr lang="zh-CN" altLang="en-US" sz="2000"/>
              <a:t>的调度器很不公平，线程将永不执行！</a:t>
            </a:r>
            <a:endParaRPr lang="en-US" altLang="zh-CN" sz="2000"/>
          </a:p>
          <a:p>
            <a:r>
              <a:rPr lang="zh-CN" altLang="en-US" sz="2800"/>
              <a:t>多处理器：可能取决于内存硬件的公平性</a:t>
            </a:r>
            <a:endParaRPr lang="en-US" altLang="zh-CN" sz="28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>
            <a:extLst>
              <a:ext uri="{FF2B5EF4-FFF2-40B4-BE49-F238E27FC236}">
                <a16:creationId xmlns:a16="http://schemas.microsoft.com/office/drawing/2014/main" id="{6B530E3F-2AF7-45CA-8939-C404CCAD2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0E730-B00A-471D-9C19-C5104097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保持线程阻塞“一会儿”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允许通知线程解锁阻塞线程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必须是线程安全的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很多线程可能同时调用</a:t>
            </a:r>
            <a:r>
              <a:rPr lang="en-US" altLang="zh-CN" sz="2400" dirty="0" err="1"/>
              <a:t>cond_wait</a:t>
            </a:r>
            <a:r>
              <a:rPr lang="en-US" altLang="zh-CN" sz="2400" dirty="0"/>
              <a:t>()</a:t>
            </a:r>
          </a:p>
          <a:p>
            <a:pPr lvl="1">
              <a:defRPr/>
            </a:pPr>
            <a:r>
              <a:rPr lang="zh-CN" altLang="en-US" sz="2400" dirty="0"/>
              <a:t>很多线程可能同时调用</a:t>
            </a:r>
            <a:r>
              <a:rPr lang="en-US" altLang="zh-CN" sz="2400" dirty="0" err="1"/>
              <a:t>cond_signal</a:t>
            </a:r>
            <a:r>
              <a:rPr lang="en-US" altLang="zh-CN" sz="2400" dirty="0"/>
              <a:t>()</a:t>
            </a:r>
          </a:p>
          <a:p>
            <a:pPr>
              <a:defRPr/>
            </a:pPr>
            <a:r>
              <a:rPr lang="zh-CN" altLang="en-US" sz="2800" dirty="0"/>
              <a:t>两个参数？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condition_wait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&amp;mutex);</a:t>
            </a:r>
          </a:p>
          <a:p>
            <a:pPr lvl="1">
              <a:defRPr/>
            </a:pPr>
            <a:r>
              <a:rPr lang="zh-CN" altLang="en-US" sz="2400" dirty="0"/>
              <a:t>互斥量用于检查</a:t>
            </a:r>
            <a:r>
              <a:rPr lang="en-US" altLang="zh-CN" sz="2400" dirty="0"/>
              <a:t>/</a:t>
            </a:r>
            <a:r>
              <a:rPr lang="zh-CN" altLang="en-US" sz="2400" dirty="0"/>
              <a:t>修改“世界”状态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唤醒你的线程需要持有这个互斥量（你应释放它）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当你醒来时，需重新持有它</a:t>
            </a:r>
            <a:r>
              <a:rPr lang="en-US" altLang="zh-CN" sz="2400" dirty="0"/>
              <a:t>——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condition_wait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</a:t>
            </a:r>
            <a:r>
              <a:rPr lang="zh-CN" altLang="en-US" sz="2400" dirty="0"/>
              <a:t>做解锁</a:t>
            </a:r>
            <a:r>
              <a:rPr lang="en-US" altLang="zh-CN" sz="2400" dirty="0"/>
              <a:t>/</a:t>
            </a:r>
            <a:r>
              <a:rPr lang="zh-CN" altLang="en-US" sz="2400" dirty="0"/>
              <a:t>重加锁的话会很方便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>
            <a:extLst>
              <a:ext uri="{FF2B5EF4-FFF2-40B4-BE49-F238E27FC236}">
                <a16:creationId xmlns:a16="http://schemas.microsoft.com/office/drawing/2014/main" id="{8E040CA0-1E57-4D9C-BAFD-0EAE5504A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深入条件变量</a:t>
            </a:r>
          </a:p>
        </p:txBody>
      </p:sp>
      <p:sp>
        <p:nvSpPr>
          <p:cNvPr id="136195" name="内容占位符 2">
            <a:extLst>
              <a:ext uri="{FF2B5EF4-FFF2-40B4-BE49-F238E27FC236}">
                <a16:creationId xmlns:a16="http://schemas.microsoft.com/office/drawing/2014/main" id="{1435FC31-7584-4011-8182-42169A93F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cvar-&gt;queue</a:t>
            </a:r>
          </a:p>
          <a:p>
            <a:pPr lvl="1"/>
            <a:r>
              <a:rPr lang="zh-CN" altLang="en-US"/>
              <a:t>阻塞线程队列</a:t>
            </a:r>
            <a:endParaRPr lang="en-US" altLang="zh-CN"/>
          </a:p>
          <a:p>
            <a:pPr lvl="1"/>
            <a:r>
              <a:rPr lang="en-US" altLang="zh-CN"/>
              <a:t>FIFO</a:t>
            </a:r>
            <a:r>
              <a:rPr lang="zh-CN" altLang="en-US"/>
              <a:t>或更复杂的机制</a:t>
            </a:r>
            <a:endParaRPr lang="en-US" altLang="zh-CN"/>
          </a:p>
          <a:p>
            <a:r>
              <a:rPr lang="en-US" altLang="zh-CN"/>
              <a:t>cvar-&gt;mutex</a:t>
            </a:r>
          </a:p>
          <a:p>
            <a:pPr lvl="1"/>
            <a:r>
              <a:rPr lang="zh-CN" altLang="en-US"/>
              <a:t>防止队列不受</a:t>
            </a:r>
            <a:r>
              <a:rPr lang="en-US" altLang="zh-CN"/>
              <a:t>wait()/signal()</a:t>
            </a:r>
            <a:r>
              <a:rPr lang="zh-CN" altLang="en-US"/>
              <a:t>调用干扰</a:t>
            </a:r>
            <a:endParaRPr lang="en-US" altLang="zh-CN"/>
          </a:p>
          <a:p>
            <a:pPr lvl="1"/>
            <a:r>
              <a:rPr lang="zh-CN" altLang="en-US"/>
              <a:t>这不是调用者的</a:t>
            </a:r>
            <a:r>
              <a:rPr lang="en-US" altLang="zh-CN"/>
              <a:t>mutex</a:t>
            </a:r>
          </a:p>
          <a:p>
            <a:pPr lvl="1"/>
            <a:r>
              <a:rPr lang="zh-CN" altLang="en-US"/>
              <a:t>这是条件变量内部不可见的</a:t>
            </a:r>
            <a:r>
              <a:rPr lang="en-US" altLang="zh-CN"/>
              <a:t>mutex</a:t>
            </a:r>
            <a:endParaRPr lang="zh-CN" alt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>
            <a:extLst>
              <a:ext uri="{FF2B5EF4-FFF2-40B4-BE49-F238E27FC236}">
                <a16:creationId xmlns:a16="http://schemas.microsoft.com/office/drawing/2014/main" id="{8F0D666B-743F-4504-873D-013E76298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深入条件变量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C5506-B11C-421A-97A4-6F71D231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cond_wait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world_mutex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lock(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-&gt;mutex);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enq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-&gt;queue, 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my_thread_id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());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unlock(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world_mutex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ATOMICALLY {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unlock(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-&gt;mutex);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kernel_please_pause_this_thread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lock(</a:t>
            </a:r>
            <a:r>
              <a:rPr lang="en-US" altLang="zh-CN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world_mutex</a:t>
            </a: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>
            <a:extLst>
              <a:ext uri="{FF2B5EF4-FFF2-40B4-BE49-F238E27FC236}">
                <a16:creationId xmlns:a16="http://schemas.microsoft.com/office/drawing/2014/main" id="{CA4F152F-5945-4A4E-BBE0-8D55706E8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我们希望的效果</a:t>
            </a:r>
          </a:p>
        </p:txBody>
      </p:sp>
      <p:sp>
        <p:nvSpPr>
          <p:cNvPr id="138243" name="内容占位符 2">
            <a:extLst>
              <a:ext uri="{FF2B5EF4-FFF2-40B4-BE49-F238E27FC236}">
                <a16:creationId xmlns:a16="http://schemas.microsoft.com/office/drawing/2014/main" id="{8FF4AB1B-5582-497F-8F57-9DFCFE015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8244" name="图片 3">
            <a:extLst>
              <a:ext uri="{FF2B5EF4-FFF2-40B4-BE49-F238E27FC236}">
                <a16:creationId xmlns:a16="http://schemas.microsoft.com/office/drawing/2014/main" id="{8367DC1E-7DDA-4E46-B722-DB2B8383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736725"/>
            <a:ext cx="758825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>
            <a:extLst>
              <a:ext uri="{FF2B5EF4-FFF2-40B4-BE49-F238E27FC236}">
                <a16:creationId xmlns:a16="http://schemas.microsoft.com/office/drawing/2014/main" id="{8BF3A772-451F-4AA2-B69A-157129CC0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深入信号量</a:t>
            </a:r>
            <a:r>
              <a:rPr lang="en-US" altLang="zh-CN"/>
              <a:t>—wait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6F54E-4490-4D27-AA73-AA912877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wait(semaphore s)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ACQUIRE EXCLUSIVE ACCESS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--s-&gt;count;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if (s-&gt;count &lt; 0) {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enqueue(s-&gt;queue,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());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ATOMICALLY {</a:t>
            </a:r>
          </a:p>
          <a:p>
            <a:pPr marL="1714500" lvl="4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RELEASE EXCLUSIVE ACCESS</a:t>
            </a:r>
          </a:p>
          <a:p>
            <a:pPr marL="1714500" lvl="4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i="1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thread_block</a:t>
            </a:r>
            <a:r>
              <a:rPr lang="en-US" altLang="zh-CN" sz="2400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();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}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} else {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RELEASE EXCLUSIVE ACCESS</a:t>
            </a:r>
          </a:p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>
            <a:extLst>
              <a:ext uri="{FF2B5EF4-FFF2-40B4-BE49-F238E27FC236}">
                <a16:creationId xmlns:a16="http://schemas.microsoft.com/office/drawing/2014/main" id="{E0C2FD88-513E-42E7-86F3-2BBEDCB37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深入信号量</a:t>
            </a:r>
            <a:r>
              <a:rPr lang="en-US" altLang="zh-CN"/>
              <a:t>—post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6F54E-4490-4D27-AA73-AA912877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post(semaphore s)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ACQUIRE EXCLUSIVE ACCESS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++s-&gt;count;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if (s-&gt;count &lt;= 0) {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tid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dequeue(s-&gt;queue);</a:t>
            </a:r>
          </a:p>
          <a:p>
            <a:pPr marL="1257300" lvl="3" indent="0" eaLnBrk="1" hangingPunct="1">
              <a:spcBef>
                <a:spcPts val="100"/>
              </a:spcBef>
              <a:buClr>
                <a:srgbClr val="3333CC"/>
              </a:buClr>
              <a:buFontTx/>
              <a:buNone/>
              <a:defRPr/>
            </a:pPr>
            <a:r>
              <a:rPr lang="en-US" altLang="zh-CN" sz="2400" i="1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thread_unblock</a:t>
            </a:r>
            <a:r>
              <a:rPr lang="en-US" altLang="zh-CN" sz="2400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tid</a:t>
            </a:r>
            <a:r>
              <a:rPr lang="en-US" altLang="zh-CN" sz="2400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);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800100" lvl="2" indent="0" eaLnBrk="1" hangingPunct="1">
              <a:spcBef>
                <a:spcPts val="1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kern="100" dirty="0">
                <a:solidFill>
                  <a:srgbClr val="FF0000"/>
                </a:solidFill>
                <a:latin typeface="Arial" panose="020B0604020202020204" pitchFamily="34" charset="0"/>
              </a:rPr>
              <a:t>RELEASE EXCLUSIVE ACCESS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4ECA6F-8A90-4CB6-8EA5-23FA639C9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SunFire E25K</a:t>
            </a:r>
            <a:endParaRPr lang="zh-CN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1952D89-B3AF-42E6-8BD7-830811B74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31238" cy="4953000"/>
          </a:xfrm>
        </p:spPr>
        <p:txBody>
          <a:bodyPr/>
          <a:lstStyle/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4</a:t>
            </a:r>
            <a:r>
              <a:rPr lang="zh-CN" altLang="en-US">
                <a:sym typeface="Wingdings" panose="05000000000000000000" pitchFamily="2" charset="2"/>
              </a:rPr>
              <a:t>个</a:t>
            </a:r>
            <a:r>
              <a:rPr lang="en-US" altLang="zh-CN">
                <a:sym typeface="Wingdings" panose="05000000000000000000" pitchFamily="2" charset="2"/>
              </a:rPr>
              <a:t>UltraSparc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虚线表示侦听</a:t>
            </a:r>
            <a:endParaRPr lang="en-US" altLang="zh-CN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18</a:t>
            </a:r>
            <a:r>
              <a:rPr lang="zh-CN" altLang="en-US">
                <a:sym typeface="Wingdings" panose="05000000000000000000" pitchFamily="2" charset="2"/>
              </a:rPr>
              <a:t>*</a:t>
            </a:r>
            <a:r>
              <a:rPr lang="en-US" altLang="zh-CN">
                <a:sym typeface="Wingdings" panose="05000000000000000000" pitchFamily="2" charset="2"/>
              </a:rPr>
              <a:t>18</a:t>
            </a:r>
            <a:r>
              <a:rPr lang="zh-CN" altLang="en-US">
                <a:sym typeface="Wingdings" panose="05000000000000000000" pitchFamily="2" charset="2"/>
              </a:rPr>
              <a:t>的连接</a:t>
            </a:r>
            <a:endParaRPr lang="en-US" altLang="zh-CN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根本局限</a:t>
            </a:r>
            <a:endParaRPr lang="en-US" altLang="zh-CN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增加处理器数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zh-CN" altLang="en-US">
                <a:sym typeface="Wingdings" panose="05000000000000000000" pitchFamily="2" charset="2"/>
              </a:rPr>
              <a:t>增加拥塞</a:t>
            </a:r>
          </a:p>
        </p:txBody>
      </p:sp>
      <p:pic>
        <p:nvPicPr>
          <p:cNvPr id="19460" name="Picture 4" descr="fig02_04">
            <a:extLst>
              <a:ext uri="{FF2B5EF4-FFF2-40B4-BE49-F238E27FC236}">
                <a16:creationId xmlns:a16="http://schemas.microsoft.com/office/drawing/2014/main" id="{81D0B785-1E16-4886-9A5D-BE227F4A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1320800"/>
            <a:ext cx="506095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EB6C790F-0D7D-4F5D-A3C4-CA8017FD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5983288"/>
            <a:ext cx="75485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kern="0" dirty="0">
                <a:solidFill>
                  <a:srgbClr val="FF0000"/>
                </a:solidFill>
              </a:rPr>
              <a:t>Copyright © 2009 Pearson Education, Inc. Publishing as Pearson Addison-Wesley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8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D47836-8596-4F00-A2C1-E98EA380F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共享内存编程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1F62A3-7B4D-4D58-8060-87AFA748C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动态线程</a:t>
            </a:r>
            <a:endParaRPr lang="en-US" altLang="zh-CN"/>
          </a:p>
          <a:p>
            <a:pPr lvl="1" eaLnBrk="1" hangingPunct="1"/>
            <a:r>
              <a:rPr lang="zh-CN" altLang="en-US"/>
              <a:t>主线程等待计算工作，</a:t>
            </a:r>
            <a:r>
              <a:rPr lang="en-US" altLang="zh-CN"/>
              <a:t>fork</a:t>
            </a:r>
            <a:r>
              <a:rPr lang="zh-CN" altLang="en-US"/>
              <a:t>新线程分配工作，工作线程完成任务后结束</a:t>
            </a:r>
            <a:endParaRPr lang="en-US" altLang="zh-CN"/>
          </a:p>
          <a:p>
            <a:pPr lvl="1" eaLnBrk="1" hangingPunct="1"/>
            <a:r>
              <a:rPr lang="zh-CN" altLang="en-US"/>
              <a:t>资源高效利用，但线程创建</a:t>
            </a:r>
            <a:r>
              <a:rPr lang="en-US" altLang="zh-CN"/>
              <a:t>/</a:t>
            </a:r>
            <a:r>
              <a:rPr lang="zh-CN" altLang="en-US"/>
              <a:t>结束非常耗时</a:t>
            </a:r>
            <a:endParaRPr lang="en-US" altLang="zh-CN"/>
          </a:p>
          <a:p>
            <a:pPr eaLnBrk="1" hangingPunct="1"/>
            <a:r>
              <a:rPr lang="zh-CN" altLang="en-US"/>
              <a:t>静态线程</a:t>
            </a:r>
            <a:endParaRPr lang="en-US" altLang="zh-CN"/>
          </a:p>
          <a:p>
            <a:pPr lvl="1" eaLnBrk="1" hangingPunct="1"/>
            <a:r>
              <a:rPr lang="zh-CN" altLang="en-US"/>
              <a:t>创建线程池，并向其中线程分配任务，但线程不结束，直至整个程序结束</a:t>
            </a:r>
            <a:endParaRPr lang="en-US" altLang="zh-CN"/>
          </a:p>
          <a:p>
            <a:pPr lvl="1" eaLnBrk="1" hangingPunct="1"/>
            <a:r>
              <a:rPr lang="zh-CN" altLang="en-US"/>
              <a:t>性能更优，但可能浪费系统资源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9140E64-D0EC-45EA-97C2-ACF4F9DB4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线程安全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877F368-1740-4EF3-95DC-E832C6241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章提到了共享内存并行函数或库的线程安全问题</a:t>
            </a:r>
            <a:endParaRPr lang="en-US" altLang="zh-CN"/>
          </a:p>
          <a:p>
            <a:pPr lvl="1" eaLnBrk="1" hangingPunct="1"/>
            <a:r>
              <a:rPr lang="zh-CN" altLang="en-US"/>
              <a:t>对一个函数或库，若多线程并行调用能“正确”执行，则称它是线程安全的</a:t>
            </a:r>
            <a:endParaRPr lang="en-US" altLang="zh-CN"/>
          </a:p>
          <a:p>
            <a:pPr lvl="1" eaLnBrk="1" hangingPunct="1"/>
            <a:r>
              <a:rPr lang="zh-CN" altLang="en-US"/>
              <a:t>由于多线程通过共享内存通信、协调，因此线程安全的代码使用恰当的同步操作修改共享内存状态</a:t>
            </a:r>
            <a:endParaRPr lang="en-US" altLang="zh-CN"/>
          </a:p>
          <a:p>
            <a:pPr lvl="1" eaLnBrk="1" hangingPunct="1"/>
            <a:r>
              <a:rPr lang="zh-CN" altLang="en-US"/>
              <a:t>某些串行代码的特性可能不是线程安全的？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6875770-29B5-4B1B-9629-C427B2D23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6381BF2-B058-42B6-8815-39A06BE20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共享内存和分布式内存模型回顾</a:t>
            </a:r>
            <a:endParaRPr lang="en-US" altLang="zh-CN" dirty="0"/>
          </a:p>
          <a:p>
            <a:pPr eaLnBrk="1" hangingPunct="1"/>
            <a:r>
              <a:rPr lang="en-US" altLang="zh-CN" dirty="0"/>
              <a:t>POSIX Threads</a:t>
            </a:r>
            <a:r>
              <a:rPr lang="zh-CN" altLang="en-US" dirty="0"/>
              <a:t>（</a:t>
            </a:r>
            <a:r>
              <a:rPr lang="en-US" altLang="zh-CN" dirty="0" err="1"/>
              <a:t>Pthreads</a:t>
            </a:r>
            <a:r>
              <a:rPr lang="zh-CN" altLang="en-US" dirty="0"/>
              <a:t>）编程简介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基本概念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基础</a:t>
            </a:r>
            <a:r>
              <a:rPr lang="en-US" altLang="zh-CN" dirty="0"/>
              <a:t>API</a:t>
            </a:r>
          </a:p>
          <a:p>
            <a:pPr lvl="1" eaLnBrk="1" hangingPunct="1"/>
            <a:r>
              <a:rPr lang="zh-CN" altLang="en-US" dirty="0"/>
              <a:t>同步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深入同步机制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4DBAD9D-C89A-4B9D-85A8-BDB57030A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多线程编程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DA7DBDD-755B-43FA-B45C-8CC86F8CC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已有很多线程库</a:t>
            </a:r>
            <a:endParaRPr lang="en-US" altLang="zh-CN" sz="2400" dirty="0"/>
          </a:p>
          <a:p>
            <a:pPr eaLnBrk="1" hangingPunct="1"/>
            <a:r>
              <a:rPr lang="en-US" altLang="zh-CN" sz="2400" dirty="0" err="1"/>
              <a:t>Pthread</a:t>
            </a:r>
            <a:r>
              <a:rPr lang="zh-CN" altLang="en-US" sz="2400" dirty="0"/>
              <a:t>是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相对低层</a:t>
            </a:r>
            <a:endParaRPr lang="en-US" altLang="zh-CN" sz="2000" dirty="0"/>
          </a:p>
          <a:p>
            <a:pPr lvl="2" eaLnBrk="1" hangingPunct="1"/>
            <a:r>
              <a:rPr lang="zh-CN" altLang="en-US" sz="1600" dirty="0"/>
              <a:t>程序员控制线程管理和协调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程序员分解并行任务并管理任务调度</a:t>
            </a:r>
            <a:endParaRPr lang="en-US" altLang="zh-CN" sz="1600" dirty="0"/>
          </a:p>
          <a:p>
            <a:pPr lvl="1" eaLnBrk="1" hangingPunct="1"/>
            <a:r>
              <a:rPr lang="zh-CN" altLang="en-US" sz="2000" dirty="0"/>
              <a:t>可移植但可能较慢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在系统级代码开发中广泛使用，也用于某些类型的应用程序</a:t>
            </a:r>
            <a:endParaRPr lang="en-US" altLang="zh-CN" sz="2000" dirty="0"/>
          </a:p>
          <a:p>
            <a:pPr eaLnBrk="1" hangingPunct="1"/>
            <a:r>
              <a:rPr lang="en-US" altLang="zh-CN" sz="2400" dirty="0"/>
              <a:t>OpenMP</a:t>
            </a:r>
            <a:r>
              <a:rPr lang="zh-CN" altLang="en-US" sz="2400" dirty="0"/>
              <a:t>是新标准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高层编程，适用于共享内存架构上的科学计算</a:t>
            </a:r>
            <a:endParaRPr lang="en-US" altLang="zh-CN" sz="2000" dirty="0"/>
          </a:p>
          <a:p>
            <a:pPr lvl="2" eaLnBrk="1" hangingPunct="1"/>
            <a:r>
              <a:rPr lang="zh-CN" altLang="en-US" sz="1600" dirty="0"/>
              <a:t>程序员在较高层次上指出并行方式和数据特性，并指导任务调度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系统负责实际的并行任务分解和调度管理</a:t>
            </a:r>
            <a:endParaRPr lang="en-US" altLang="zh-CN" sz="1600" dirty="0"/>
          </a:p>
          <a:p>
            <a:pPr lvl="1" eaLnBrk="1" hangingPunct="1"/>
            <a:r>
              <a:rPr lang="zh-CN" altLang="en-US" sz="2000" dirty="0"/>
              <a:t>多种架构相关的编译指示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A8D8D72-8541-4397-99B3-67EF3C2F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POSIX Thread</a:t>
            </a:r>
            <a:r>
              <a:rPr lang="zh-CN" altLang="en-US" dirty="0"/>
              <a:t>（</a:t>
            </a:r>
            <a:r>
              <a:rPr lang="en-US" altLang="zh-CN" dirty="0" err="1"/>
              <a:t>Pthread</a:t>
            </a:r>
            <a:r>
              <a:rPr lang="zh-CN" altLang="en-US" dirty="0"/>
              <a:t>）概述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EAB86CA-CFB7-4B34-BDAF-09B34C7FE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CN" sz="2800"/>
              <a:t>POSIX</a:t>
            </a:r>
            <a:r>
              <a:rPr lang="zh-CN" altLang="en-US" sz="2800"/>
              <a:t>：</a:t>
            </a:r>
            <a:r>
              <a:rPr lang="en-US" altLang="zh-CN" sz="2800" b="1" i="1"/>
              <a:t>P</a:t>
            </a:r>
            <a:r>
              <a:rPr lang="en-US" altLang="zh-CN" sz="2800" i="1"/>
              <a:t>ortable </a:t>
            </a:r>
            <a:r>
              <a:rPr lang="en-US" altLang="zh-CN" sz="2800" b="1" i="1"/>
              <a:t>O</a:t>
            </a:r>
            <a:r>
              <a:rPr lang="en-US" altLang="zh-CN" sz="2800" i="1"/>
              <a:t>perating </a:t>
            </a:r>
            <a:r>
              <a:rPr lang="en-US" altLang="zh-CN" sz="2800" b="1" i="1"/>
              <a:t>S</a:t>
            </a:r>
            <a:r>
              <a:rPr lang="en-US" altLang="zh-CN" sz="2800" i="1"/>
              <a:t>ystem </a:t>
            </a:r>
            <a:r>
              <a:rPr lang="en-US" altLang="zh-CN" sz="2800" b="1" i="1"/>
              <a:t>I</a:t>
            </a:r>
            <a:r>
              <a:rPr lang="en-US" altLang="zh-CN" sz="2800" i="1"/>
              <a:t>nterface for UNI</a:t>
            </a:r>
            <a:r>
              <a:rPr lang="en-US" altLang="zh-CN" sz="2800" b="1" i="1"/>
              <a:t>X</a:t>
            </a:r>
            <a:endParaRPr lang="en-US" altLang="zh-CN" sz="2800" i="1"/>
          </a:p>
          <a:p>
            <a:pPr lvl="1" eaLnBrk="1" hangingPunct="1"/>
            <a:r>
              <a:rPr lang="zh-CN" altLang="en-US" sz="2400"/>
              <a:t>操作系统工具接口</a:t>
            </a:r>
            <a:endParaRPr lang="en-US" altLang="zh-CN" sz="2400"/>
          </a:p>
          <a:p>
            <a:pPr eaLnBrk="1" hangingPunct="1"/>
            <a:r>
              <a:rPr lang="en-US" altLang="zh-CN" sz="2800"/>
              <a:t>PThread</a:t>
            </a:r>
            <a:r>
              <a:rPr lang="zh-CN" altLang="en-US" sz="2800"/>
              <a:t>：</a:t>
            </a:r>
            <a:r>
              <a:rPr lang="en-US" altLang="zh-CN" sz="2800"/>
              <a:t>POSIX</a:t>
            </a:r>
            <a:r>
              <a:rPr lang="zh-CN" altLang="en-US" sz="2800"/>
              <a:t>线程接口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系统调用创建、同步线程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应跨平台（类</a:t>
            </a:r>
            <a:r>
              <a:rPr lang="en-US" altLang="zh-CN" sz="2400"/>
              <a:t>UNIX OS </a:t>
            </a:r>
            <a:r>
              <a:rPr lang="zh-CN" altLang="en-US" sz="2400"/>
              <a:t>）一致</a:t>
            </a:r>
            <a:endParaRPr lang="en-US" altLang="zh-CN" sz="2400"/>
          </a:p>
          <a:p>
            <a:pPr eaLnBrk="1" hangingPunct="1"/>
            <a:r>
              <a:rPr lang="en-US" altLang="zh-CN" sz="2800"/>
              <a:t>PThread</a:t>
            </a:r>
            <a:r>
              <a:rPr lang="zh-CN" altLang="en-US" sz="2800"/>
              <a:t>支持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创建并发执行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同步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非显式通信，因为共享内存是隐式的</a:t>
            </a:r>
            <a:r>
              <a:rPr lang="en-US" altLang="zh-CN" sz="2400"/>
              <a:t>——</a:t>
            </a:r>
            <a:r>
              <a:rPr lang="zh-CN" altLang="en-US" sz="2400"/>
              <a:t>共享数据的指针传递给线程</a:t>
            </a:r>
            <a:endParaRPr lang="en-US" altLang="zh-CN" sz="2400"/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0D53AB70-5F52-4431-A43B-86EFAF98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462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Slide source: Jim Demmel and Kathy Yelick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9EB1E32-064D-4C80-8879-83F5F8855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阅读内容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037ED866-A8FB-423A-A56F-DAF1EFFE5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并行软件</a:t>
            </a:r>
            <a:endParaRPr lang="en-US" altLang="zh-CN" dirty="0"/>
          </a:p>
          <a:p>
            <a:pPr lvl="1"/>
            <a:r>
              <a:rPr lang="en-US" altLang="zh-CN" dirty="0"/>
              <a:t>2.4.1 </a:t>
            </a:r>
            <a:r>
              <a:rPr lang="zh-CN" altLang="en-US" dirty="0"/>
              <a:t>警告</a:t>
            </a:r>
            <a:endParaRPr lang="en-US" altLang="zh-CN" dirty="0"/>
          </a:p>
          <a:p>
            <a:pPr lvl="1"/>
            <a:r>
              <a:rPr lang="en-US" altLang="zh-CN" dirty="0"/>
              <a:t>2.4.2 </a:t>
            </a:r>
            <a:r>
              <a:rPr lang="zh-CN" altLang="en-US" dirty="0"/>
              <a:t>进程</a:t>
            </a:r>
            <a:r>
              <a:rPr lang="en-US" altLang="zh-CN" dirty="0"/>
              <a:t>/</a:t>
            </a:r>
            <a:r>
              <a:rPr lang="zh-CN" altLang="en-US" dirty="0"/>
              <a:t>线程协同</a:t>
            </a:r>
            <a:endParaRPr lang="en-US" altLang="zh-CN" dirty="0"/>
          </a:p>
          <a:p>
            <a:pPr lvl="1"/>
            <a:r>
              <a:rPr lang="en-US" altLang="zh-CN" dirty="0"/>
              <a:t>2.4.3 </a:t>
            </a:r>
            <a:r>
              <a:rPr lang="zh-CN" altLang="en-US" dirty="0"/>
              <a:t>共享内存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第四章 </a:t>
            </a:r>
            <a:r>
              <a:rPr lang="en-US" altLang="zh-CN" dirty="0" err="1"/>
              <a:t>Pthreads</a:t>
            </a:r>
            <a:r>
              <a:rPr lang="zh-CN" altLang="en-US" dirty="0"/>
              <a:t>共享内存编程</a:t>
            </a:r>
            <a:endParaRPr lang="en-US" altLang="zh-CN" dirty="0"/>
          </a:p>
          <a:p>
            <a:pPr lvl="1"/>
            <a:r>
              <a:rPr lang="en-US" altLang="zh-CN" dirty="0"/>
              <a:t>4.1 </a:t>
            </a:r>
            <a:r>
              <a:rPr lang="zh-CN" altLang="en-US" dirty="0"/>
              <a:t>进程、线程和</a:t>
            </a:r>
            <a:r>
              <a:rPr lang="en-US" altLang="zh-CN" dirty="0" err="1"/>
              <a:t>Pthread</a:t>
            </a:r>
            <a:endParaRPr lang="en-US" altLang="zh-CN" dirty="0"/>
          </a:p>
          <a:p>
            <a:pPr lvl="1"/>
            <a:r>
              <a:rPr lang="en-US" altLang="zh-CN" dirty="0"/>
              <a:t>4.2 Hello,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D10EBD1-A6AF-40B5-9C48-F0555819E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7942A8-8650-42D7-9188-434720E8E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共享内存和分布式内存模型回顾</a:t>
            </a:r>
            <a:endParaRPr lang="en-US" altLang="zh-CN"/>
          </a:p>
          <a:p>
            <a:pPr eaLnBrk="1" hangingPunct="1"/>
            <a:r>
              <a:rPr lang="en-US" altLang="zh-CN"/>
              <a:t>POSIX Threads (Pthreads)</a:t>
            </a:r>
            <a:r>
              <a:rPr lang="zh-CN" altLang="en-US"/>
              <a:t>编程简介</a:t>
            </a:r>
            <a:endParaRPr lang="en-US" altLang="zh-CN"/>
          </a:p>
          <a:p>
            <a:pPr lvl="1" eaLnBrk="1" hangingPunct="1"/>
            <a:r>
              <a:rPr lang="zh-CN" altLang="en-US"/>
              <a:t>基本概念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基础</a:t>
            </a:r>
            <a:r>
              <a:rPr lang="en-US" altLang="zh-CN">
                <a:solidFill>
                  <a:srgbClr val="FF0000"/>
                </a:solidFill>
              </a:rPr>
              <a:t>API</a:t>
            </a:r>
          </a:p>
          <a:p>
            <a:pPr lvl="1" eaLnBrk="1" hangingPunct="1"/>
            <a:r>
              <a:rPr lang="zh-CN" altLang="en-US"/>
              <a:t>同步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深入同步机制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2CA4BB8-272E-4D82-8146-FBDADE91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Fork</a:t>
            </a:r>
            <a:r>
              <a:rPr lang="zh-CN" altLang="en-US"/>
              <a:t>线程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962F9EA-DC81-4A7B-AE47-3A3BFA76E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API</a:t>
            </a:r>
            <a:r>
              <a:rPr lang="zh-CN" altLang="en-US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en-US" altLang="zh-CN" sz="2000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*,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		const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pthread_attr_t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*,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	          	void * (*)(void *),  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	void *);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调用例：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errcode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thread_id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, 			 			 	&amp;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thread_attribute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,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		 &amp;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thread_fun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, &amp;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fun_arg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r>
              <a:rPr lang="en-US" altLang="zh-CN" sz="2000" dirty="0" err="1">
                <a:solidFill>
                  <a:schemeClr val="accent2"/>
                </a:solidFill>
              </a:rPr>
              <a:t>thread_id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线程</a:t>
            </a:r>
            <a:r>
              <a:rPr lang="en-US" altLang="zh-CN" sz="2000" dirty="0"/>
              <a:t>ID</a:t>
            </a:r>
            <a:r>
              <a:rPr lang="zh-CN" altLang="en-US" sz="2000" dirty="0"/>
              <a:t>或句柄（用于停止线程等）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>
                <a:solidFill>
                  <a:schemeClr val="accent2"/>
                </a:solidFill>
              </a:rPr>
              <a:t>thread_attribute</a:t>
            </a:r>
            <a:r>
              <a:rPr lang="en-US" altLang="zh-CN" sz="2000" dirty="0"/>
              <a:t> </a:t>
            </a:r>
            <a:r>
              <a:rPr lang="zh-CN" altLang="en-US" sz="2000" dirty="0"/>
              <a:t>各种属性，空指针表示标准默认属性值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>
                <a:solidFill>
                  <a:schemeClr val="accent2"/>
                </a:solidFill>
              </a:rPr>
              <a:t>thread_fun</a:t>
            </a:r>
            <a:r>
              <a:rPr lang="en-US" altLang="zh-CN" sz="2000" dirty="0"/>
              <a:t> </a:t>
            </a:r>
            <a:r>
              <a:rPr lang="zh-CN" altLang="en-US" sz="2000" dirty="0"/>
              <a:t>要运行的函数（参数和返回值类型都是</a:t>
            </a:r>
            <a:r>
              <a:rPr lang="en-US" altLang="zh-CN" sz="2000" dirty="0"/>
              <a:t>void*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>
                <a:solidFill>
                  <a:schemeClr val="accent2"/>
                </a:solidFill>
              </a:rPr>
              <a:t>fun_arg</a:t>
            </a:r>
            <a:r>
              <a:rPr lang="en-US" altLang="zh-CN" sz="2000" dirty="0"/>
              <a:t> </a:t>
            </a:r>
            <a:r>
              <a:rPr lang="zh-CN" altLang="en-US" sz="2000" dirty="0"/>
              <a:t>传递给</a:t>
            </a:r>
            <a:r>
              <a:rPr lang="en-US" altLang="zh-CN" sz="2000" dirty="0" err="1"/>
              <a:t>thread_fun</a:t>
            </a:r>
            <a:r>
              <a:rPr lang="zh-CN" altLang="en-US" sz="2000" dirty="0"/>
              <a:t>的参数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>
                <a:solidFill>
                  <a:schemeClr val="accent2"/>
                </a:solidFill>
              </a:rPr>
              <a:t>errorcode</a:t>
            </a:r>
            <a:r>
              <a:rPr lang="en-US" altLang="zh-CN" sz="2000" dirty="0"/>
              <a:t> </a:t>
            </a:r>
            <a:r>
              <a:rPr lang="zh-CN" altLang="en-US" sz="2000" dirty="0"/>
              <a:t>若创建失败，返回非零值</a:t>
            </a:r>
            <a:endParaRPr lang="zh-CN" altLang="en-US" sz="2400" dirty="0"/>
          </a:p>
        </p:txBody>
      </p:sp>
      <p:sp>
        <p:nvSpPr>
          <p:cNvPr id="26628" name="TextBox 5">
            <a:extLst>
              <a:ext uri="{FF2B5EF4-FFF2-40B4-BE49-F238E27FC236}">
                <a16:creationId xmlns:a16="http://schemas.microsoft.com/office/drawing/2014/main" id="{0443023D-BEE8-4E5A-9184-2E77F6D8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462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Slide source: Jim Demmel and Kathy Yelick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EF047B0-37AA-412F-AFB6-F3C547DE1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Fork</a:t>
            </a:r>
            <a:r>
              <a:rPr lang="zh-CN" altLang="en-US"/>
              <a:t>线程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8BD81A2-55B6-4E5B-9D42-C5105642B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MS PGothic" panose="020B0600070205080204" pitchFamily="34" charset="-128"/>
              </a:rPr>
              <a:t>pthread_create</a:t>
            </a:r>
            <a:r>
              <a:rPr lang="zh-CN" altLang="en-US"/>
              <a:t>的效果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主线程借助操作系统创建一个新线程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线程执行一个特定函数</a:t>
            </a:r>
            <a:r>
              <a:rPr lang="en-US" altLang="zh-CN">
                <a:solidFill>
                  <a:srgbClr val="0000FF"/>
                </a:solidFill>
                <a:ea typeface="MS PGothic" panose="020B0600070205080204" pitchFamily="34" charset="-128"/>
              </a:rPr>
              <a:t>thread_fun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所有创建的线程执行相同的函数，表示线程的计算任务分解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对于程序中不同线程执行不同任务的情况，可用创建线程时传递的参数区分线程的“</a:t>
            </a:r>
            <a:r>
              <a:rPr lang="en-US" altLang="zh-CN"/>
              <a:t>id</a:t>
            </a:r>
            <a:r>
              <a:rPr lang="zh-CN" altLang="en-US"/>
              <a:t>”以及其他线程的独特特性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5D48AD-7353-4193-9931-F14EEF2B9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简单的线程例子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7D4AD34-B0EA-4332-93C9-C9EDF5671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6FE41C1-0B83-4004-9E31-2C60FB2B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066800"/>
            <a:ext cx="8685212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endParaRPr kumimoji="0" lang="en-US" altLang="zh-CN" sz="2000" b="1">
              <a:solidFill>
                <a:srgbClr val="000000"/>
              </a:solidFill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int main()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pthread_t threads[16];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int tn;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for(tn=0; tn&lt;16; tn++)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</a:t>
            </a:r>
            <a:r>
              <a:rPr kumimoji="0" lang="en-US" altLang="zh-CN" sz="2000" b="1">
                <a:solidFill>
                  <a:srgbClr val="063DE8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pthread_create(&amp;threads[tn], NULL, ParFun, NULL);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for(tn=0; tn&lt;16 ; tn++)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  </a:t>
            </a:r>
            <a:r>
              <a:rPr kumimoji="0" lang="en-US" altLang="zh-CN" sz="2000" b="1">
                <a:solidFill>
                  <a:srgbClr val="063DE8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pthread_join(threads[tn], NULL);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 return 0;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B3C6775-0FF1-40E6-95E0-B0F39300F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63688"/>
            <a:ext cx="2519363" cy="6604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ct val="5000"/>
              </a:spcBef>
              <a:spcAft>
                <a:spcPts val="0"/>
              </a:spcAft>
              <a:defRPr/>
            </a:pPr>
            <a:r>
              <a:rPr kumimoji="0" lang="zh-CN" altLang="en-US" sz="1800" kern="0" dirty="0">
                <a:solidFill>
                  <a:srgbClr val="CC3300"/>
                </a:solidFill>
              </a:rPr>
              <a:t>编译：</a:t>
            </a:r>
            <a:r>
              <a:rPr kumimoji="0" lang="en-US" altLang="zh-CN" sz="1800" kern="0" dirty="0" err="1">
                <a:solidFill>
                  <a:srgbClr val="CC3300"/>
                </a:solidFill>
              </a:rPr>
              <a:t>gcc</a:t>
            </a:r>
            <a:r>
              <a:rPr kumimoji="0" lang="en-US" altLang="zh-CN" sz="1800" kern="0" dirty="0">
                <a:solidFill>
                  <a:srgbClr val="CC3300"/>
                </a:solidFill>
              </a:rPr>
              <a:t> … –</a:t>
            </a:r>
            <a:r>
              <a:rPr kumimoji="0" lang="en-US" altLang="zh-CN" sz="1800" kern="0" dirty="0" err="1">
                <a:solidFill>
                  <a:srgbClr val="CC3300"/>
                </a:solidFill>
              </a:rPr>
              <a:t>lpthread</a:t>
            </a:r>
            <a:endParaRPr kumimoji="0" lang="en-US" altLang="zh-CN" sz="1800" kern="0" dirty="0">
              <a:solidFill>
                <a:srgbClr val="CC3300"/>
              </a:solidFill>
            </a:endParaRPr>
          </a:p>
          <a:p>
            <a:pPr fontAlgn="auto">
              <a:spcBef>
                <a:spcPct val="5000"/>
              </a:spcBef>
              <a:spcAft>
                <a:spcPts val="0"/>
              </a:spcAft>
              <a:defRPr/>
            </a:pPr>
            <a:endParaRPr kumimoji="0" lang="en-US" altLang="zh-CN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B59E50B-5FEA-4BE8-8AA6-30F522CC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00600"/>
            <a:ext cx="8382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800" kern="0" dirty="0">
                <a:solidFill>
                  <a:srgbClr val="FF0000"/>
                </a:solidFill>
              </a:rPr>
              <a:t>这段代码创建了</a:t>
            </a:r>
            <a:r>
              <a:rPr kumimoji="0" lang="en-US" altLang="zh-CN" sz="1800" kern="0" dirty="0">
                <a:solidFill>
                  <a:srgbClr val="FF0000"/>
                </a:solidFill>
              </a:rPr>
              <a:t>16</a:t>
            </a:r>
            <a:r>
              <a:rPr kumimoji="0" lang="zh-CN" altLang="en-US" sz="1800" kern="0" dirty="0">
                <a:solidFill>
                  <a:srgbClr val="FF0000"/>
                </a:solidFill>
              </a:rPr>
              <a:t>个线程执行函数</a:t>
            </a:r>
            <a:r>
              <a:rPr kumimoji="0" lang="en-US" altLang="zh-CN" sz="1800" kern="0" dirty="0">
                <a:solidFill>
                  <a:srgbClr val="FF0000"/>
                </a:solidFill>
              </a:rPr>
              <a:t>“</a:t>
            </a:r>
            <a:r>
              <a:rPr kumimoji="0" lang="en-US" altLang="zh-CN" sz="1800" kern="0" dirty="0" err="1">
                <a:solidFill>
                  <a:srgbClr val="FF0000"/>
                </a:solidFill>
              </a:rPr>
              <a:t>ParFun</a:t>
            </a:r>
            <a:r>
              <a:rPr kumimoji="0" lang="en-US" altLang="zh-CN" sz="1800" kern="0" dirty="0">
                <a:solidFill>
                  <a:srgbClr val="FF0000"/>
                </a:solidFill>
              </a:rPr>
              <a:t>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800" kern="0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800" kern="0" dirty="0">
                <a:solidFill>
                  <a:srgbClr val="FF0000"/>
                </a:solidFill>
              </a:rPr>
              <a:t>注意：创建线程的代价很高，因此</a:t>
            </a:r>
            <a:r>
              <a:rPr kumimoji="0" lang="en-US" altLang="zh-CN" sz="1800" kern="0" dirty="0" err="1">
                <a:solidFill>
                  <a:srgbClr val="FF0000"/>
                </a:solidFill>
              </a:rPr>
              <a:t>ParFun</a:t>
            </a:r>
            <a:r>
              <a:rPr kumimoji="0" lang="zh-CN" altLang="en-US" sz="1800" kern="0" dirty="0">
                <a:solidFill>
                  <a:srgbClr val="FF0000"/>
                </a:solidFill>
              </a:rPr>
              <a:t>应完成很多工作才值得付出这种代价</a:t>
            </a:r>
            <a:endParaRPr kumimoji="0" lang="en-US" altLang="zh-CN" sz="1800" kern="0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800" kern="0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800" kern="0" dirty="0">
              <a:solidFill>
                <a:srgbClr val="FF0000"/>
              </a:solidFill>
            </a:endParaRPr>
          </a:p>
        </p:txBody>
      </p:sp>
      <p:sp>
        <p:nvSpPr>
          <p:cNvPr id="28679" name="TextBox 9">
            <a:extLst>
              <a:ext uri="{FF2B5EF4-FFF2-40B4-BE49-F238E27FC236}">
                <a16:creationId xmlns:a16="http://schemas.microsoft.com/office/drawing/2014/main" id="{36774C9C-DACB-4B68-B659-33D4C4E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462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Slide source: Jim Demmel and Kathy Yelick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3D4520D-8CFA-4823-BA6D-BB590C510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线程数据共享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6165FC74-60F4-48B9-B357-656FAC13A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全局变量都是共享的</a:t>
            </a:r>
            <a:endParaRPr lang="en-US" altLang="zh-CN" sz="2800"/>
          </a:p>
          <a:p>
            <a:r>
              <a:rPr lang="zh-CN" altLang="en-US" sz="2800"/>
              <a:t>在堆中分配的对象可能是共享的（指针共享）</a:t>
            </a:r>
            <a:endParaRPr lang="en-US" altLang="zh-CN" sz="2800"/>
          </a:p>
          <a:p>
            <a:r>
              <a:rPr lang="zh-CN" altLang="en-US" sz="2800"/>
              <a:t>栈中的变量是私有的：将其指针传递给其他线程可能导致问题</a:t>
            </a:r>
            <a:endParaRPr lang="en-US" altLang="zh-CN" sz="2800"/>
          </a:p>
          <a:p>
            <a:r>
              <a:rPr lang="zh-CN" altLang="en-US" sz="2800"/>
              <a:t>常用共享方式：创建一个“线程数据”结构</a:t>
            </a:r>
            <a:endParaRPr lang="en-US" altLang="zh-CN" sz="2800"/>
          </a:p>
          <a:p>
            <a:pPr lvl="1"/>
            <a:r>
              <a:rPr lang="zh-CN" altLang="en-US" sz="2400"/>
              <a:t>传递给所有线程，例如：</a:t>
            </a:r>
            <a:endParaRPr lang="en-US" altLang="zh-CN" sz="2400"/>
          </a:p>
          <a:p>
            <a:pPr lvl="1"/>
            <a:r>
              <a:rPr lang="en-US" altLang="zh-CN" sz="2000" b="1">
                <a:latin typeface="Courier New" panose="02070309020205020404" pitchFamily="49" charset="0"/>
                <a:ea typeface="MS PGothic" panose="020B0600070205080204" pitchFamily="34" charset="-128"/>
              </a:rPr>
              <a:t>char *message = "Hello World!\n";    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MS PGothic" panose="020B0600070205080204" pitchFamily="34" charset="-128"/>
              </a:rPr>
              <a:t>    pthread_create( &amp;thread1,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MS PGothic" panose="020B0600070205080204" pitchFamily="34" charset="-128"/>
              </a:rPr>
              <a:t>		   		NULL,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MS PGothic" panose="020B0600070205080204" pitchFamily="34" charset="-128"/>
              </a:rPr>
              <a:t>	 		      (void*)&amp;print_fun,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MS PGothic" panose="020B0600070205080204" pitchFamily="34" charset="-128"/>
              </a:rPr>
              <a:t>			      (void*) message);</a:t>
            </a:r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D76E9382-0CCB-4417-882F-124A376C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462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Slide source: Jim Demmel and Kathy Yelick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F0E019C-3AFA-4857-98E6-71FE2EB1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 “Hello World”</a:t>
            </a:r>
            <a:endParaRPr lang="zh-CN" altLang="en-US"/>
          </a:p>
        </p:txBody>
      </p:sp>
      <p:sp>
        <p:nvSpPr>
          <p:cNvPr id="30723" name="内容占位符 3">
            <a:extLst>
              <a:ext uri="{FF2B5EF4-FFF2-40B4-BE49-F238E27FC236}">
                <a16:creationId xmlns:a16="http://schemas.microsoft.com/office/drawing/2014/main" id="{840B9537-7F84-4230-AEAE-1A0E17E96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一些准备</a:t>
            </a:r>
            <a:endParaRPr lang="en-US" altLang="zh-CN" sz="2800" dirty="0"/>
          </a:p>
          <a:p>
            <a:pPr lvl="1"/>
            <a:r>
              <a:rPr lang="zh-CN" altLang="en-US" sz="2400" dirty="0"/>
              <a:t>线程数（</a:t>
            </a:r>
            <a:r>
              <a:rPr lang="en-US" altLang="zh-CN" sz="2400" dirty="0" err="1">
                <a:solidFill>
                  <a:srgbClr val="0000FF"/>
                </a:solidFill>
                <a:ea typeface="MS PGothic" panose="020B0600070205080204" pitchFamily="34" charset="-128"/>
              </a:rPr>
              <a:t>threadcount</a:t>
            </a:r>
            <a:r>
              <a:rPr lang="zh-CN" altLang="en-US" sz="2400" dirty="0"/>
              <a:t>）运行时设置，从命令行读取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每个线程打印的“</a:t>
            </a:r>
            <a:r>
              <a:rPr lang="en-US" altLang="zh-CN" sz="2400" dirty="0">
                <a:ea typeface="MS PGothic" panose="020B0600070205080204" pitchFamily="34" charset="-128"/>
              </a:rPr>
              <a:t>Hello from thread &lt;X&gt; of &lt;</a:t>
            </a:r>
            <a:r>
              <a:rPr lang="en-US" altLang="zh-CN" sz="2400" dirty="0" err="1">
                <a:ea typeface="MS PGothic" panose="020B0600070205080204" pitchFamily="34" charset="-128"/>
              </a:rPr>
              <a:t>threadcount</a:t>
            </a:r>
            <a:r>
              <a:rPr lang="en-US" altLang="zh-CN" sz="2400" dirty="0">
                <a:ea typeface="MS PGothic" panose="020B0600070205080204" pitchFamily="34" charset="-128"/>
              </a:rPr>
              <a:t>&gt;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r>
              <a:rPr lang="zh-CN" altLang="en-US" sz="2800" dirty="0"/>
              <a:t>还需要另一个函数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int </a:t>
            </a:r>
            <a:r>
              <a:rPr lang="en-US" altLang="zh-CN" sz="2400" b="1" dirty="0" err="1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pthread_join</a:t>
            </a:r>
            <a:r>
              <a:rPr lang="en-US" altLang="zh-CN" sz="2400" b="1" dirty="0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(</a:t>
            </a:r>
            <a:r>
              <a:rPr lang="en-US" altLang="zh-CN" sz="2400" b="1" dirty="0" err="1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pthread_t</a:t>
            </a:r>
            <a:r>
              <a:rPr lang="en-US" altLang="zh-CN" sz="2400" b="1" dirty="0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 *, void **</a:t>
            </a:r>
            <a:r>
              <a:rPr lang="en-US" altLang="zh-CN" sz="2400" b="1" dirty="0" err="1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value_ptr</a:t>
            </a:r>
            <a:r>
              <a:rPr lang="en-US" altLang="zh-CN" sz="2400" b="1" dirty="0">
                <a:solidFill>
                  <a:srgbClr val="80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)</a:t>
            </a:r>
            <a:endParaRPr lang="en-US" altLang="zh-CN" sz="2400" dirty="0"/>
          </a:p>
          <a:p>
            <a:pPr lvl="1"/>
            <a:r>
              <a:rPr lang="en-US" altLang="zh-CN" sz="2400" dirty="0"/>
              <a:t>UNIX</a:t>
            </a:r>
            <a:r>
              <a:rPr lang="zh-CN" altLang="en-US" sz="2400" dirty="0"/>
              <a:t>说明：“挂起调用线程，直至目标线程结束，除非目标线程已结束。”</a:t>
            </a:r>
            <a:endParaRPr lang="en-US" altLang="zh-CN" sz="2400" dirty="0"/>
          </a:p>
          <a:p>
            <a:pPr lvl="1"/>
            <a:r>
              <a:rPr lang="zh-CN" altLang="en-US" sz="2400" dirty="0"/>
              <a:t>第二个参数允许目标线程退出时返回信息给调用线程（通常是</a:t>
            </a:r>
            <a:r>
              <a:rPr lang="en-US" altLang="zh-CN" sz="2400" dirty="0"/>
              <a:t>NULL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如发生错误返回非零值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42522EF-1C6F-442E-A15D-89D84CC06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 World</a:t>
            </a:r>
            <a:r>
              <a:rPr lang="zh-CN" altLang="en-US"/>
              <a:t>程序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4900E4D-F337-41A7-BB6B-1EAB43C6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stdlib.h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/* Global variable: accessible to all threads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void* Hello(void* rank); /* Thread function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char*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[])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long thread; /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Use long in case of a 64-bit system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thread_handles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/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Get number of threads from command line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strtol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[1], NULL, 10);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thread_handles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malloc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));</a:t>
            </a:r>
            <a:endParaRPr lang="zh-CN" altLang="en-US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0546CD-3482-4663-9133-23D5858D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341438"/>
            <a:ext cx="3097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各种</a:t>
            </a:r>
            <a:r>
              <a:rPr lang="en-US" altLang="zh-CN" sz="1600">
                <a:solidFill>
                  <a:srgbClr val="FF0000"/>
                </a:solidFill>
                <a:latin typeface="Tahoma" panose="020B0604030504040204" pitchFamily="34" charset="0"/>
              </a:rPr>
              <a:t>Pthreads</a:t>
            </a: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函数、常量、</a:t>
            </a:r>
            <a:br>
              <a:rPr lang="en-US" altLang="zh-CN" sz="1600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类型等的声明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E966338-B494-4F41-B1B7-A955F0B7BD14}"/>
              </a:ext>
            </a:extLst>
          </p:cNvPr>
          <p:cNvCxnSpPr>
            <a:cxnSpLocks noChangeShapeType="1"/>
            <a:stCxn id="4" idx="1"/>
          </p:cNvCxnSpPr>
          <p:nvPr/>
        </p:nvCxnSpPr>
        <p:spPr bwMode="auto">
          <a:xfrm flipH="1">
            <a:off x="3635375" y="1633538"/>
            <a:ext cx="1584325" cy="5000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FF6B8574-1F15-45B7-B335-FB8FA1DB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906713"/>
            <a:ext cx="3097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线程执行的函数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09CCD9-98B6-486E-8A9C-28988D64F227}"/>
              </a:ext>
            </a:extLst>
          </p:cNvPr>
          <p:cNvCxnSpPr>
            <a:cxnSpLocks noChangeShapeType="1"/>
            <a:stCxn id="12" idx="1"/>
          </p:cNvCxnSpPr>
          <p:nvPr/>
        </p:nvCxnSpPr>
        <p:spPr bwMode="auto">
          <a:xfrm flipH="1">
            <a:off x="3851275" y="3074988"/>
            <a:ext cx="1657350" cy="3222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DDD54F0C-0127-4B11-9AA6-9D9D30CD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5368925"/>
            <a:ext cx="2063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从命令行读取线程数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C709B0-FB0D-4A60-9811-27F3351B923E}"/>
              </a:ext>
            </a:extLst>
          </p:cNvPr>
          <p:cNvCxnSpPr>
            <a:cxnSpLocks noChangeShapeType="1"/>
            <a:stCxn id="15" idx="1"/>
          </p:cNvCxnSpPr>
          <p:nvPr/>
        </p:nvCxnSpPr>
        <p:spPr bwMode="auto">
          <a:xfrm flipH="1">
            <a:off x="5508625" y="5538788"/>
            <a:ext cx="1033463" cy="523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3845F9E4-987C-4B6B-B520-EE56C745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583113"/>
            <a:ext cx="2062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线程句柄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F69BEB-D1BD-474A-8D85-819F60500685}"/>
              </a:ext>
            </a:extLst>
          </p:cNvPr>
          <p:cNvCxnSpPr>
            <a:cxnSpLocks noChangeShapeType="1"/>
            <a:stCxn id="19" idx="1"/>
          </p:cNvCxnSpPr>
          <p:nvPr/>
        </p:nvCxnSpPr>
        <p:spPr bwMode="auto">
          <a:xfrm flipH="1" flipV="1">
            <a:off x="4284663" y="4724400"/>
            <a:ext cx="1511300" cy="285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78B2970-0610-49CC-89D9-5550CE782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 World</a:t>
            </a:r>
            <a:r>
              <a:rPr lang="zh-CN" altLang="en-US"/>
              <a:t>程序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298F226-753F-450B-9D42-A804217E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for (thread = 0; thread &lt;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 thread++)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thread_handles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[thread], NULL, Hello, (void*) thread);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("Hello from the main thread\n");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(thread = 0; thread &lt;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 thread++)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pthread_join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thread_handles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[thread],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free(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thread_handles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return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 /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  <a:endParaRPr lang="zh-CN" altLang="en-US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41E957-2D8D-4433-9B72-4800BD64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276475"/>
            <a:ext cx="2063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创建线程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6BFDA6-B687-4034-9941-A78CC08F4920}"/>
              </a:ext>
            </a:extLst>
          </p:cNvPr>
          <p:cNvCxnSpPr>
            <a:cxnSpLocks noChangeShapeType="1"/>
            <a:stCxn id="4" idx="1"/>
          </p:cNvCxnSpPr>
          <p:nvPr/>
        </p:nvCxnSpPr>
        <p:spPr bwMode="auto">
          <a:xfrm flipH="1" flipV="1">
            <a:off x="5003800" y="1989138"/>
            <a:ext cx="1439863" cy="4572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9D27B25-56AB-4AFF-8265-7434531E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678238"/>
            <a:ext cx="2063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等待线程结束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CCCBFF9-A87F-4DF9-8DE6-BED52902CBE0}"/>
              </a:ext>
            </a:extLst>
          </p:cNvPr>
          <p:cNvCxnSpPr>
            <a:cxnSpLocks noChangeShapeType="1"/>
            <a:stCxn id="7" idx="1"/>
          </p:cNvCxnSpPr>
          <p:nvPr/>
        </p:nvCxnSpPr>
        <p:spPr bwMode="auto">
          <a:xfrm flipH="1" flipV="1">
            <a:off x="4787900" y="3429000"/>
            <a:ext cx="863600" cy="4191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E167BAC0-DFF3-4648-8D3B-D0A5067D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636838"/>
            <a:ext cx="1000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线程</a:t>
            </a:r>
            <a:r>
              <a:rPr lang="en-US" altLang="zh-CN" sz="1600">
                <a:solidFill>
                  <a:srgbClr val="FF0000"/>
                </a:solidFill>
                <a:latin typeface="Tahoma" panose="020B0604030504040204" pitchFamily="34" charset="0"/>
              </a:rPr>
              <a:t>ID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0C27FE-CB9E-4DF1-A9E7-DB10A19798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96250" y="1952625"/>
            <a:ext cx="71438" cy="6477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9E95613-712D-4949-B38D-C9FE4B142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 World</a:t>
            </a:r>
            <a:r>
              <a:rPr lang="zh-CN" altLang="en-US"/>
              <a:t>程序</a:t>
            </a:r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19A3915-4650-44CC-B664-90CAAFE4B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Hello(void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rank)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long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my_rank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(long) rank;  /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Use long in case of 64-bit system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("Hello from thread %ld of %d\n",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my_rank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return NULL;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 /* Hello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可能的输出结果：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Hello from thread 1 of 4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Hello from thread 3 of 4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Hello from thread 0 of 4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Hello from the main thread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Hello from thread 2 of 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1FD425-3C8E-4FC2-BDA5-0E3E88FCB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581525"/>
            <a:ext cx="1871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与你预想一样吗？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E40925-E98C-42E9-A57E-8D9643FE2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Pthread</a:t>
            </a:r>
            <a:r>
              <a:rPr lang="zh-CN" altLang="en-US"/>
              <a:t>其他基础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A47907D-B8F4-44F8-B3E8-7CDFB63F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value_ptr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通过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value_ptr</a:t>
            </a:r>
            <a:r>
              <a:rPr lang="zh-CN" altLang="en-US" sz="2400" dirty="0">
                <a:solidFill>
                  <a:srgbClr val="000000"/>
                </a:solidFill>
              </a:rPr>
              <a:t>返回结果给调用者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pthread_cancel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thread);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取消线程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</a:t>
            </a:r>
            <a:r>
              <a:rPr lang="zh-CN" altLang="en-US" sz="2400" dirty="0">
                <a:solidFill>
                  <a:srgbClr val="000000"/>
                </a:solidFill>
              </a:rPr>
              <a:t>执行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8C0C2DA-ECB4-44DA-A929-90233B595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86665CA-6EF4-4A1B-BE00-71FEFE61E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共享内存和分布式内存模型回顾</a:t>
            </a:r>
            <a:endParaRPr lang="en-US" altLang="zh-CN" dirty="0"/>
          </a:p>
          <a:p>
            <a:pPr eaLnBrk="1" hangingPunct="1"/>
            <a:r>
              <a:rPr lang="en-US" altLang="zh-CN" dirty="0"/>
              <a:t>POSIX Threads</a:t>
            </a:r>
            <a:r>
              <a:rPr lang="zh-CN" altLang="en-US" dirty="0"/>
              <a:t>（</a:t>
            </a:r>
            <a:r>
              <a:rPr lang="en-US" altLang="zh-CN" dirty="0" err="1"/>
              <a:t>Pthreads</a:t>
            </a:r>
            <a:r>
              <a:rPr lang="zh-CN" altLang="en-US" dirty="0"/>
              <a:t>）编程简介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基本概念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基础</a:t>
            </a:r>
            <a:r>
              <a:rPr lang="en-US" altLang="zh-CN" dirty="0"/>
              <a:t>API</a:t>
            </a:r>
          </a:p>
          <a:p>
            <a:pPr lvl="1" eaLnBrk="1" hangingPunct="1"/>
            <a:r>
              <a:rPr lang="zh-CN" altLang="en-US" dirty="0"/>
              <a:t>同步</a:t>
            </a:r>
            <a:endParaRPr lang="en-US" altLang="zh-CN" dirty="0"/>
          </a:p>
          <a:p>
            <a:pPr eaLnBrk="1" hangingPunct="1"/>
            <a:r>
              <a:rPr lang="zh-CN" altLang="en-US" dirty="0"/>
              <a:t>深入同步机制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C15F0CE-64BA-4C16-8206-F7D8406EA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取消线程执行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2CDA304-E283-4E62-96DE-EF61B8E6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stdlib.h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unistd.h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threadFunc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while(1)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"I am the child thread.\n");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pthread_testcancel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sleep(1);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2CD57E-88EB-4A7E-AAA5-3E766BA2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797425"/>
            <a:ext cx="25209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检测线程是否取消状态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若是，在此处退出线程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要注意什么？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BE5E3E-87B8-4490-A22F-FD3EA971F682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 flipV="1">
            <a:off x="4572000" y="4548188"/>
            <a:ext cx="863600" cy="7143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E4653C2-52E8-4505-A6F7-1DEA1AFE6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取消线程执行（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3420EA1-234F-47EF-BE8C-E4ED74A0E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void	*status;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thread;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(&amp;thread, NULL,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threadFunc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sleep(3);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pthread_cancel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(thread);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pthread_join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(thread, &amp;status);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if (status == PTHREAD_CANCELED)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"The child thread has been canceled.\n");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else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stderr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"Unexpected thread status!\n");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	return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016DB8-BDF3-4797-9C17-0ACAEAAA2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852738"/>
            <a:ext cx="2062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向线程发出取消信号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706DD2D-F038-48D5-BDEF-A3AF9B52826F}"/>
              </a:ext>
            </a:extLst>
          </p:cNvPr>
          <p:cNvCxnSpPr>
            <a:cxnSpLocks noChangeShapeType="1"/>
            <a:stCxn id="4" idx="1"/>
          </p:cNvCxnSpPr>
          <p:nvPr/>
        </p:nvCxnSpPr>
        <p:spPr bwMode="auto">
          <a:xfrm flipH="1">
            <a:off x="4643438" y="3022600"/>
            <a:ext cx="1152525" cy="26193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D3D209DE-1C9B-4C6D-91CC-6137650D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467100"/>
            <a:ext cx="2062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ahoma" panose="020B0604030504040204" pitchFamily="34" charset="0"/>
              </a:rPr>
              <a:t>等待线程真的退出</a:t>
            </a:r>
            <a:endParaRPr lang="en-US" altLang="zh-CN" sz="16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46E2DF-658D-4C69-872F-39CFB1EAB073}"/>
              </a:ext>
            </a:extLst>
          </p:cNvPr>
          <p:cNvCxnSpPr>
            <a:cxnSpLocks noChangeShapeType="1"/>
            <a:stCxn id="8" idx="1"/>
          </p:cNvCxnSpPr>
          <p:nvPr/>
        </p:nvCxnSpPr>
        <p:spPr bwMode="auto">
          <a:xfrm flipH="1" flipV="1">
            <a:off x="5219700" y="3560763"/>
            <a:ext cx="1239838" cy="762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A6C0C9B-B66E-4BE8-9352-3042AE42D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取消线程执行（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136FB11-CF68-45D5-AD58-44E44D6FD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The child thread has been canceled.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8CB2C56-5431-42E2-B136-180F5D824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C4C005-3DA3-4FF9-9526-55526A621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共享内存和分布式内存模型回顾</a:t>
            </a:r>
            <a:endParaRPr lang="en-US" altLang="zh-CN"/>
          </a:p>
          <a:p>
            <a:pPr eaLnBrk="1" hangingPunct="1"/>
            <a:r>
              <a:rPr lang="en-US" altLang="zh-CN"/>
              <a:t>POSIX Threads (Pthreads)</a:t>
            </a:r>
            <a:r>
              <a:rPr lang="zh-CN" altLang="en-US"/>
              <a:t>编程简介</a:t>
            </a:r>
            <a:endParaRPr lang="en-US" altLang="zh-CN"/>
          </a:p>
          <a:p>
            <a:pPr lvl="1" eaLnBrk="1" hangingPunct="1"/>
            <a:r>
              <a:rPr lang="zh-CN" altLang="en-US"/>
              <a:t>基本概念</a:t>
            </a:r>
            <a:endParaRPr lang="en-US" altLang="zh-CN"/>
          </a:p>
          <a:p>
            <a:pPr lvl="1" eaLnBrk="1" hangingPunct="1"/>
            <a:r>
              <a:rPr lang="zh-CN" altLang="en-US"/>
              <a:t>基础</a:t>
            </a:r>
            <a:r>
              <a:rPr lang="en-US" altLang="zh-CN"/>
              <a:t>API</a:t>
            </a:r>
          </a:p>
          <a:p>
            <a:pPr lvl="1" eaLnBrk="1" hangingPunct="1"/>
            <a:r>
              <a:rPr lang="zh-CN" altLang="en-US">
                <a:solidFill>
                  <a:srgbClr val="FF0000"/>
                </a:solidFill>
              </a:rPr>
              <a:t>同步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深入同步机制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E600D75-1CE6-47C8-85EF-ED783E197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估算</a:t>
            </a:r>
            <a:r>
              <a:rPr lang="el-GR" altLang="zh-CN"/>
              <a:t>π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BED3AC3-9F54-420D-848E-E7B36A08D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double factor = 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double sum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(k = 0; k &lt; n; k++, factor = -factor)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sum += factor/(2*k+1);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pi_approx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4.0*sum;</a:t>
            </a:r>
          </a:p>
        </p:txBody>
      </p:sp>
      <p:sp>
        <p:nvSpPr>
          <p:cNvPr id="39940" name="Freeform 17">
            <a:extLst>
              <a:ext uri="{FF2B5EF4-FFF2-40B4-BE49-F238E27FC236}">
                <a16:creationId xmlns:a16="http://schemas.microsoft.com/office/drawing/2014/main" id="{4188202D-CCF9-4E6C-B88F-44CF15A6DF4B}"/>
              </a:ext>
            </a:extLst>
          </p:cNvPr>
          <p:cNvSpPr>
            <a:spLocks/>
          </p:cNvSpPr>
          <p:nvPr/>
        </p:nvSpPr>
        <p:spPr bwMode="auto">
          <a:xfrm>
            <a:off x="6748463" y="3914775"/>
            <a:ext cx="347662" cy="374650"/>
          </a:xfrm>
          <a:custGeom>
            <a:avLst/>
            <a:gdLst>
              <a:gd name="T0" fmla="*/ 2147483646 w 219"/>
              <a:gd name="T1" fmla="*/ 2147483646 h 236"/>
              <a:gd name="T2" fmla="*/ 2147483646 w 219"/>
              <a:gd name="T3" fmla="*/ 2147483646 h 236"/>
              <a:gd name="T4" fmla="*/ 2147483646 w 219"/>
              <a:gd name="T5" fmla="*/ 2147483646 h 236"/>
              <a:gd name="T6" fmla="*/ 2147483646 w 219"/>
              <a:gd name="T7" fmla="*/ 2147483646 h 236"/>
              <a:gd name="T8" fmla="*/ 2147483646 w 219"/>
              <a:gd name="T9" fmla="*/ 2147483646 h 236"/>
              <a:gd name="T10" fmla="*/ 2147483646 w 219"/>
              <a:gd name="T11" fmla="*/ 2147483646 h 236"/>
              <a:gd name="T12" fmla="*/ 2147483646 w 219"/>
              <a:gd name="T13" fmla="*/ 2147483646 h 236"/>
              <a:gd name="T14" fmla="*/ 2147483646 w 219"/>
              <a:gd name="T15" fmla="*/ 2147483646 h 236"/>
              <a:gd name="T16" fmla="*/ 2147483646 w 219"/>
              <a:gd name="T17" fmla="*/ 2147483646 h 236"/>
              <a:gd name="T18" fmla="*/ 2147483646 w 219"/>
              <a:gd name="T19" fmla="*/ 2147483646 h 236"/>
              <a:gd name="T20" fmla="*/ 2147483646 w 219"/>
              <a:gd name="T21" fmla="*/ 2147483646 h 236"/>
              <a:gd name="T22" fmla="*/ 2147483646 w 219"/>
              <a:gd name="T23" fmla="*/ 2147483646 h 236"/>
              <a:gd name="T24" fmla="*/ 2147483646 w 219"/>
              <a:gd name="T25" fmla="*/ 2147483646 h 236"/>
              <a:gd name="T26" fmla="*/ 2147483646 w 219"/>
              <a:gd name="T27" fmla="*/ 2147483646 h 236"/>
              <a:gd name="T28" fmla="*/ 2147483646 w 219"/>
              <a:gd name="T29" fmla="*/ 2147483646 h 236"/>
              <a:gd name="T30" fmla="*/ 2147483646 w 219"/>
              <a:gd name="T31" fmla="*/ 2147483646 h 236"/>
              <a:gd name="T32" fmla="*/ 2147483646 w 219"/>
              <a:gd name="T33" fmla="*/ 2147483646 h 236"/>
              <a:gd name="T34" fmla="*/ 2147483646 w 219"/>
              <a:gd name="T35" fmla="*/ 2147483646 h 236"/>
              <a:gd name="T36" fmla="*/ 2147483646 w 219"/>
              <a:gd name="T37" fmla="*/ 2147483646 h 236"/>
              <a:gd name="T38" fmla="*/ 2147483646 w 219"/>
              <a:gd name="T39" fmla="*/ 2147483646 h 236"/>
              <a:gd name="T40" fmla="*/ 2147483646 w 219"/>
              <a:gd name="T41" fmla="*/ 2147483646 h 236"/>
              <a:gd name="T42" fmla="*/ 2147483646 w 219"/>
              <a:gd name="T43" fmla="*/ 2147483646 h 236"/>
              <a:gd name="T44" fmla="*/ 2147483646 w 219"/>
              <a:gd name="T45" fmla="*/ 2147483646 h 236"/>
              <a:gd name="T46" fmla="*/ 2147483646 w 219"/>
              <a:gd name="T47" fmla="*/ 2147483646 h 236"/>
              <a:gd name="T48" fmla="*/ 2147483646 w 219"/>
              <a:gd name="T49" fmla="*/ 2147483646 h 236"/>
              <a:gd name="T50" fmla="*/ 2147483646 w 219"/>
              <a:gd name="T51" fmla="*/ 2147483646 h 236"/>
              <a:gd name="T52" fmla="*/ 2147483646 w 219"/>
              <a:gd name="T53" fmla="*/ 2147483646 h 236"/>
              <a:gd name="T54" fmla="*/ 2147483646 w 219"/>
              <a:gd name="T55" fmla="*/ 2147483646 h 236"/>
              <a:gd name="T56" fmla="*/ 2147483646 w 219"/>
              <a:gd name="T57" fmla="*/ 2147483646 h 236"/>
              <a:gd name="T58" fmla="*/ 2147483646 w 219"/>
              <a:gd name="T59" fmla="*/ 2147483646 h 236"/>
              <a:gd name="T60" fmla="*/ 2147483646 w 219"/>
              <a:gd name="T61" fmla="*/ 2147483646 h 236"/>
              <a:gd name="T62" fmla="*/ 2147483646 w 219"/>
              <a:gd name="T63" fmla="*/ 2147483646 h 236"/>
              <a:gd name="T64" fmla="*/ 2147483646 w 219"/>
              <a:gd name="T65" fmla="*/ 2147483646 h 236"/>
              <a:gd name="T66" fmla="*/ 2147483646 w 219"/>
              <a:gd name="T67" fmla="*/ 2147483646 h 236"/>
              <a:gd name="T68" fmla="*/ 2147483646 w 219"/>
              <a:gd name="T69" fmla="*/ 2147483646 h 236"/>
              <a:gd name="T70" fmla="*/ 0 w 219"/>
              <a:gd name="T71" fmla="*/ 2147483646 h 236"/>
              <a:gd name="T72" fmla="*/ 0 w 219"/>
              <a:gd name="T73" fmla="*/ 2147483646 h 236"/>
              <a:gd name="T74" fmla="*/ 2147483646 w 219"/>
              <a:gd name="T75" fmla="*/ 2147483646 h 236"/>
              <a:gd name="T76" fmla="*/ 2147483646 w 219"/>
              <a:gd name="T77" fmla="*/ 2147483646 h 236"/>
              <a:gd name="T78" fmla="*/ 2147483646 w 219"/>
              <a:gd name="T79" fmla="*/ 2147483646 h 236"/>
              <a:gd name="T80" fmla="*/ 2147483646 w 219"/>
              <a:gd name="T81" fmla="*/ 2147483646 h 236"/>
              <a:gd name="T82" fmla="*/ 2147483646 w 219"/>
              <a:gd name="T83" fmla="*/ 0 h 236"/>
              <a:gd name="T84" fmla="*/ 2147483646 w 219"/>
              <a:gd name="T85" fmla="*/ 0 h 236"/>
              <a:gd name="T86" fmla="*/ 2147483646 w 219"/>
              <a:gd name="T87" fmla="*/ 2147483646 h 236"/>
              <a:gd name="T88" fmla="*/ 2147483646 w 219"/>
              <a:gd name="T89" fmla="*/ 2147483646 h 236"/>
              <a:gd name="T90" fmla="*/ 2147483646 w 219"/>
              <a:gd name="T91" fmla="*/ 2147483646 h 236"/>
              <a:gd name="T92" fmla="*/ 2147483646 w 219"/>
              <a:gd name="T93" fmla="*/ 2147483646 h 236"/>
              <a:gd name="T94" fmla="*/ 2147483646 w 219"/>
              <a:gd name="T95" fmla="*/ 2147483646 h 2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19"/>
              <a:gd name="T145" fmla="*/ 0 h 236"/>
              <a:gd name="T146" fmla="*/ 219 w 219"/>
              <a:gd name="T147" fmla="*/ 236 h 2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19" h="236">
                <a:moveTo>
                  <a:pt x="211" y="114"/>
                </a:moveTo>
                <a:lnTo>
                  <a:pt x="203" y="73"/>
                </a:lnTo>
                <a:lnTo>
                  <a:pt x="187" y="33"/>
                </a:lnTo>
                <a:lnTo>
                  <a:pt x="187" y="41"/>
                </a:lnTo>
                <a:lnTo>
                  <a:pt x="146" y="16"/>
                </a:lnTo>
                <a:lnTo>
                  <a:pt x="105" y="8"/>
                </a:lnTo>
                <a:lnTo>
                  <a:pt x="65" y="16"/>
                </a:lnTo>
                <a:lnTo>
                  <a:pt x="73" y="16"/>
                </a:lnTo>
                <a:lnTo>
                  <a:pt x="40" y="41"/>
                </a:lnTo>
                <a:lnTo>
                  <a:pt x="16" y="81"/>
                </a:lnTo>
                <a:lnTo>
                  <a:pt x="16" y="73"/>
                </a:lnTo>
                <a:lnTo>
                  <a:pt x="8" y="114"/>
                </a:lnTo>
                <a:lnTo>
                  <a:pt x="16" y="154"/>
                </a:lnTo>
                <a:lnTo>
                  <a:pt x="40" y="195"/>
                </a:lnTo>
                <a:lnTo>
                  <a:pt x="73" y="219"/>
                </a:lnTo>
                <a:lnTo>
                  <a:pt x="65" y="219"/>
                </a:lnTo>
                <a:lnTo>
                  <a:pt x="105" y="227"/>
                </a:lnTo>
                <a:lnTo>
                  <a:pt x="146" y="219"/>
                </a:lnTo>
                <a:lnTo>
                  <a:pt x="187" y="195"/>
                </a:lnTo>
                <a:lnTo>
                  <a:pt x="203" y="154"/>
                </a:lnTo>
                <a:lnTo>
                  <a:pt x="211" y="114"/>
                </a:lnTo>
                <a:lnTo>
                  <a:pt x="219" y="114"/>
                </a:lnTo>
                <a:lnTo>
                  <a:pt x="211" y="154"/>
                </a:lnTo>
                <a:lnTo>
                  <a:pt x="195" y="195"/>
                </a:lnTo>
                <a:lnTo>
                  <a:pt x="195" y="203"/>
                </a:lnTo>
                <a:lnTo>
                  <a:pt x="154" y="227"/>
                </a:lnTo>
                <a:lnTo>
                  <a:pt x="146" y="227"/>
                </a:lnTo>
                <a:lnTo>
                  <a:pt x="105" y="236"/>
                </a:lnTo>
                <a:lnTo>
                  <a:pt x="65" y="227"/>
                </a:lnTo>
                <a:lnTo>
                  <a:pt x="32" y="203"/>
                </a:lnTo>
                <a:lnTo>
                  <a:pt x="8" y="162"/>
                </a:lnTo>
                <a:lnTo>
                  <a:pt x="8" y="154"/>
                </a:lnTo>
                <a:lnTo>
                  <a:pt x="0" y="114"/>
                </a:lnTo>
                <a:lnTo>
                  <a:pt x="8" y="73"/>
                </a:lnTo>
                <a:lnTo>
                  <a:pt x="32" y="33"/>
                </a:lnTo>
                <a:lnTo>
                  <a:pt x="65" y="8"/>
                </a:lnTo>
                <a:lnTo>
                  <a:pt x="105" y="0"/>
                </a:lnTo>
                <a:lnTo>
                  <a:pt x="146" y="8"/>
                </a:lnTo>
                <a:lnTo>
                  <a:pt x="154" y="8"/>
                </a:lnTo>
                <a:lnTo>
                  <a:pt x="195" y="33"/>
                </a:lnTo>
                <a:lnTo>
                  <a:pt x="211" y="73"/>
                </a:lnTo>
                <a:lnTo>
                  <a:pt x="219" y="114"/>
                </a:lnTo>
                <a:lnTo>
                  <a:pt x="211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Freeform 18">
            <a:extLst>
              <a:ext uri="{FF2B5EF4-FFF2-40B4-BE49-F238E27FC236}">
                <a16:creationId xmlns:a16="http://schemas.microsoft.com/office/drawing/2014/main" id="{C951D6E1-E85C-42F3-816B-B6E7C7B480E4}"/>
              </a:ext>
            </a:extLst>
          </p:cNvPr>
          <p:cNvSpPr>
            <a:spLocks/>
          </p:cNvSpPr>
          <p:nvPr/>
        </p:nvSpPr>
        <p:spPr bwMode="auto">
          <a:xfrm>
            <a:off x="7083425" y="4095750"/>
            <a:ext cx="12700" cy="1588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Freeform 19">
            <a:extLst>
              <a:ext uri="{FF2B5EF4-FFF2-40B4-BE49-F238E27FC236}">
                <a16:creationId xmlns:a16="http://schemas.microsoft.com/office/drawing/2014/main" id="{BB91FEC7-8229-4412-A631-ED94E5912F91}"/>
              </a:ext>
            </a:extLst>
          </p:cNvPr>
          <p:cNvSpPr>
            <a:spLocks/>
          </p:cNvSpPr>
          <p:nvPr/>
        </p:nvSpPr>
        <p:spPr bwMode="auto">
          <a:xfrm>
            <a:off x="6670675" y="3798888"/>
            <a:ext cx="515938" cy="709612"/>
          </a:xfrm>
          <a:custGeom>
            <a:avLst/>
            <a:gdLst>
              <a:gd name="T0" fmla="*/ 2147483646 w 325"/>
              <a:gd name="T1" fmla="*/ 2147483646 h 447"/>
              <a:gd name="T2" fmla="*/ 2147483646 w 325"/>
              <a:gd name="T3" fmla="*/ 2147483646 h 447"/>
              <a:gd name="T4" fmla="*/ 2147483646 w 325"/>
              <a:gd name="T5" fmla="*/ 2147483646 h 447"/>
              <a:gd name="T6" fmla="*/ 2147483646 w 325"/>
              <a:gd name="T7" fmla="*/ 2147483646 h 447"/>
              <a:gd name="T8" fmla="*/ 2147483646 w 325"/>
              <a:gd name="T9" fmla="*/ 2147483646 h 447"/>
              <a:gd name="T10" fmla="*/ 2147483646 w 325"/>
              <a:gd name="T11" fmla="*/ 2147483646 h 447"/>
              <a:gd name="T12" fmla="*/ 2147483646 w 325"/>
              <a:gd name="T13" fmla="*/ 2147483646 h 447"/>
              <a:gd name="T14" fmla="*/ 2147483646 w 325"/>
              <a:gd name="T15" fmla="*/ 2147483646 h 447"/>
              <a:gd name="T16" fmla="*/ 2147483646 w 325"/>
              <a:gd name="T17" fmla="*/ 2147483646 h 447"/>
              <a:gd name="T18" fmla="*/ 2147483646 w 325"/>
              <a:gd name="T19" fmla="*/ 2147483646 h 447"/>
              <a:gd name="T20" fmla="*/ 2147483646 w 325"/>
              <a:gd name="T21" fmla="*/ 2147483646 h 447"/>
              <a:gd name="T22" fmla="*/ 2147483646 w 325"/>
              <a:gd name="T23" fmla="*/ 2147483646 h 447"/>
              <a:gd name="T24" fmla="*/ 2147483646 w 325"/>
              <a:gd name="T25" fmla="*/ 2147483646 h 447"/>
              <a:gd name="T26" fmla="*/ 2147483646 w 325"/>
              <a:gd name="T27" fmla="*/ 2147483646 h 447"/>
              <a:gd name="T28" fmla="*/ 2147483646 w 325"/>
              <a:gd name="T29" fmla="*/ 2147483646 h 447"/>
              <a:gd name="T30" fmla="*/ 2147483646 w 325"/>
              <a:gd name="T31" fmla="*/ 2147483646 h 447"/>
              <a:gd name="T32" fmla="*/ 2147483646 w 325"/>
              <a:gd name="T33" fmla="*/ 2147483646 h 447"/>
              <a:gd name="T34" fmla="*/ 2147483646 w 325"/>
              <a:gd name="T35" fmla="*/ 2147483646 h 447"/>
              <a:gd name="T36" fmla="*/ 2147483646 w 325"/>
              <a:gd name="T37" fmla="*/ 2147483646 h 447"/>
              <a:gd name="T38" fmla="*/ 2147483646 w 325"/>
              <a:gd name="T39" fmla="*/ 2147483646 h 447"/>
              <a:gd name="T40" fmla="*/ 2147483646 w 325"/>
              <a:gd name="T41" fmla="*/ 2147483646 h 447"/>
              <a:gd name="T42" fmla="*/ 2147483646 w 325"/>
              <a:gd name="T43" fmla="*/ 2147483646 h 447"/>
              <a:gd name="T44" fmla="*/ 2147483646 w 325"/>
              <a:gd name="T45" fmla="*/ 2147483646 h 447"/>
              <a:gd name="T46" fmla="*/ 2147483646 w 325"/>
              <a:gd name="T47" fmla="*/ 2147483646 h 447"/>
              <a:gd name="T48" fmla="*/ 2147483646 w 325"/>
              <a:gd name="T49" fmla="*/ 0 h 447"/>
              <a:gd name="T50" fmla="*/ 2147483646 w 325"/>
              <a:gd name="T51" fmla="*/ 0 h 447"/>
              <a:gd name="T52" fmla="*/ 2147483646 w 325"/>
              <a:gd name="T53" fmla="*/ 2147483646 h 447"/>
              <a:gd name="T54" fmla="*/ 2147483646 w 325"/>
              <a:gd name="T55" fmla="*/ 2147483646 h 447"/>
              <a:gd name="T56" fmla="*/ 2147483646 w 325"/>
              <a:gd name="T57" fmla="*/ 2147483646 h 447"/>
              <a:gd name="T58" fmla="*/ 2147483646 w 325"/>
              <a:gd name="T59" fmla="*/ 2147483646 h 447"/>
              <a:gd name="T60" fmla="*/ 2147483646 w 325"/>
              <a:gd name="T61" fmla="*/ 2147483646 h 447"/>
              <a:gd name="T62" fmla="*/ 2147483646 w 325"/>
              <a:gd name="T63" fmla="*/ 2147483646 h 447"/>
              <a:gd name="T64" fmla="*/ 2147483646 w 325"/>
              <a:gd name="T65" fmla="*/ 2147483646 h 447"/>
              <a:gd name="T66" fmla="*/ 2147483646 w 325"/>
              <a:gd name="T67" fmla="*/ 2147483646 h 447"/>
              <a:gd name="T68" fmla="*/ 2147483646 w 325"/>
              <a:gd name="T69" fmla="*/ 2147483646 h 447"/>
              <a:gd name="T70" fmla="*/ 2147483646 w 325"/>
              <a:gd name="T71" fmla="*/ 2147483646 h 447"/>
              <a:gd name="T72" fmla="*/ 2147483646 w 325"/>
              <a:gd name="T73" fmla="*/ 2147483646 h 447"/>
              <a:gd name="T74" fmla="*/ 2147483646 w 325"/>
              <a:gd name="T75" fmla="*/ 2147483646 h 447"/>
              <a:gd name="T76" fmla="*/ 2147483646 w 325"/>
              <a:gd name="T77" fmla="*/ 2147483646 h 447"/>
              <a:gd name="T78" fmla="*/ 2147483646 w 325"/>
              <a:gd name="T79" fmla="*/ 2147483646 h 447"/>
              <a:gd name="T80" fmla="*/ 2147483646 w 325"/>
              <a:gd name="T81" fmla="*/ 2147483646 h 447"/>
              <a:gd name="T82" fmla="*/ 0 w 325"/>
              <a:gd name="T83" fmla="*/ 2147483646 h 447"/>
              <a:gd name="T84" fmla="*/ 0 w 325"/>
              <a:gd name="T85" fmla="*/ 2147483646 h 447"/>
              <a:gd name="T86" fmla="*/ 0 w 325"/>
              <a:gd name="T87" fmla="*/ 2147483646 h 447"/>
              <a:gd name="T88" fmla="*/ 2147483646 w 325"/>
              <a:gd name="T89" fmla="*/ 2147483646 h 447"/>
              <a:gd name="T90" fmla="*/ 2147483646 w 325"/>
              <a:gd name="T91" fmla="*/ 2147483646 h 447"/>
              <a:gd name="T92" fmla="*/ 2147483646 w 325"/>
              <a:gd name="T93" fmla="*/ 2147483646 h 447"/>
              <a:gd name="T94" fmla="*/ 2147483646 w 325"/>
              <a:gd name="T95" fmla="*/ 0 h 44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25"/>
              <a:gd name="T145" fmla="*/ 0 h 447"/>
              <a:gd name="T146" fmla="*/ 325 w 325"/>
              <a:gd name="T147" fmla="*/ 447 h 44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25" h="447">
                <a:moveTo>
                  <a:pt x="146" y="8"/>
                </a:moveTo>
                <a:lnTo>
                  <a:pt x="89" y="16"/>
                </a:lnTo>
                <a:lnTo>
                  <a:pt x="98" y="16"/>
                </a:lnTo>
                <a:lnTo>
                  <a:pt x="49" y="49"/>
                </a:lnTo>
                <a:lnTo>
                  <a:pt x="16" y="97"/>
                </a:lnTo>
                <a:lnTo>
                  <a:pt x="16" y="89"/>
                </a:lnTo>
                <a:lnTo>
                  <a:pt x="8" y="146"/>
                </a:lnTo>
                <a:lnTo>
                  <a:pt x="8" y="219"/>
                </a:lnTo>
                <a:lnTo>
                  <a:pt x="8" y="292"/>
                </a:lnTo>
                <a:lnTo>
                  <a:pt x="16" y="349"/>
                </a:lnTo>
                <a:lnTo>
                  <a:pt x="49" y="398"/>
                </a:lnTo>
                <a:lnTo>
                  <a:pt x="98" y="430"/>
                </a:lnTo>
                <a:lnTo>
                  <a:pt x="89" y="430"/>
                </a:lnTo>
                <a:lnTo>
                  <a:pt x="146" y="438"/>
                </a:lnTo>
                <a:lnTo>
                  <a:pt x="154" y="438"/>
                </a:lnTo>
                <a:lnTo>
                  <a:pt x="171" y="438"/>
                </a:lnTo>
                <a:lnTo>
                  <a:pt x="227" y="430"/>
                </a:lnTo>
                <a:lnTo>
                  <a:pt x="276" y="398"/>
                </a:lnTo>
                <a:lnTo>
                  <a:pt x="309" y="349"/>
                </a:lnTo>
                <a:lnTo>
                  <a:pt x="317" y="292"/>
                </a:lnTo>
                <a:lnTo>
                  <a:pt x="317" y="219"/>
                </a:lnTo>
                <a:lnTo>
                  <a:pt x="317" y="146"/>
                </a:lnTo>
                <a:lnTo>
                  <a:pt x="309" y="89"/>
                </a:lnTo>
                <a:lnTo>
                  <a:pt x="309" y="97"/>
                </a:lnTo>
                <a:lnTo>
                  <a:pt x="276" y="49"/>
                </a:lnTo>
                <a:lnTo>
                  <a:pt x="227" y="16"/>
                </a:lnTo>
                <a:lnTo>
                  <a:pt x="171" y="8"/>
                </a:lnTo>
                <a:lnTo>
                  <a:pt x="154" y="8"/>
                </a:lnTo>
                <a:lnTo>
                  <a:pt x="146" y="8"/>
                </a:lnTo>
                <a:lnTo>
                  <a:pt x="146" y="0"/>
                </a:lnTo>
                <a:lnTo>
                  <a:pt x="154" y="0"/>
                </a:lnTo>
                <a:lnTo>
                  <a:pt x="171" y="0"/>
                </a:lnTo>
                <a:lnTo>
                  <a:pt x="227" y="8"/>
                </a:lnTo>
                <a:lnTo>
                  <a:pt x="236" y="8"/>
                </a:lnTo>
                <a:lnTo>
                  <a:pt x="284" y="41"/>
                </a:lnTo>
                <a:lnTo>
                  <a:pt x="317" y="89"/>
                </a:lnTo>
                <a:lnTo>
                  <a:pt x="325" y="146"/>
                </a:lnTo>
                <a:lnTo>
                  <a:pt x="325" y="219"/>
                </a:lnTo>
                <a:lnTo>
                  <a:pt x="325" y="292"/>
                </a:lnTo>
                <a:lnTo>
                  <a:pt x="317" y="349"/>
                </a:lnTo>
                <a:lnTo>
                  <a:pt x="317" y="357"/>
                </a:lnTo>
                <a:lnTo>
                  <a:pt x="284" y="406"/>
                </a:lnTo>
                <a:lnTo>
                  <a:pt x="236" y="438"/>
                </a:lnTo>
                <a:lnTo>
                  <a:pt x="227" y="438"/>
                </a:lnTo>
                <a:lnTo>
                  <a:pt x="171" y="447"/>
                </a:lnTo>
                <a:lnTo>
                  <a:pt x="154" y="447"/>
                </a:lnTo>
                <a:lnTo>
                  <a:pt x="146" y="447"/>
                </a:lnTo>
                <a:lnTo>
                  <a:pt x="89" y="438"/>
                </a:lnTo>
                <a:lnTo>
                  <a:pt x="41" y="406"/>
                </a:lnTo>
                <a:lnTo>
                  <a:pt x="8" y="357"/>
                </a:lnTo>
                <a:lnTo>
                  <a:pt x="8" y="349"/>
                </a:lnTo>
                <a:lnTo>
                  <a:pt x="0" y="292"/>
                </a:lnTo>
                <a:lnTo>
                  <a:pt x="0" y="219"/>
                </a:lnTo>
                <a:lnTo>
                  <a:pt x="0" y="146"/>
                </a:lnTo>
                <a:lnTo>
                  <a:pt x="8" y="89"/>
                </a:lnTo>
                <a:lnTo>
                  <a:pt x="41" y="41"/>
                </a:lnTo>
                <a:lnTo>
                  <a:pt x="89" y="8"/>
                </a:lnTo>
                <a:lnTo>
                  <a:pt x="146" y="0"/>
                </a:lnTo>
                <a:lnTo>
                  <a:pt x="14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Freeform 20">
            <a:extLst>
              <a:ext uri="{FF2B5EF4-FFF2-40B4-BE49-F238E27FC236}">
                <a16:creationId xmlns:a16="http://schemas.microsoft.com/office/drawing/2014/main" id="{A17E600F-9FD5-4640-963B-6F1205E9D85E}"/>
              </a:ext>
            </a:extLst>
          </p:cNvPr>
          <p:cNvSpPr>
            <a:spLocks/>
          </p:cNvSpPr>
          <p:nvPr/>
        </p:nvSpPr>
        <p:spPr bwMode="auto">
          <a:xfrm>
            <a:off x="6902450" y="3798888"/>
            <a:ext cx="1588" cy="12700"/>
          </a:xfrm>
          <a:custGeom>
            <a:avLst/>
            <a:gdLst>
              <a:gd name="T0" fmla="*/ 0 w 1588"/>
              <a:gd name="T1" fmla="*/ 2147483646 h 8"/>
              <a:gd name="T2" fmla="*/ 0 w 1588"/>
              <a:gd name="T3" fmla="*/ 2147483646 h 8"/>
              <a:gd name="T4" fmla="*/ 0 w 1588"/>
              <a:gd name="T5" fmla="*/ 2147483646 h 8"/>
              <a:gd name="T6" fmla="*/ 0 w 1588"/>
              <a:gd name="T7" fmla="*/ 0 h 8"/>
              <a:gd name="T8" fmla="*/ 0 w 1588"/>
              <a:gd name="T9" fmla="*/ 0 h 8"/>
              <a:gd name="T10" fmla="*/ 0 w 1588"/>
              <a:gd name="T11" fmla="*/ 0 h 8"/>
              <a:gd name="T12" fmla="*/ 0 w 1588"/>
              <a:gd name="T13" fmla="*/ 214748364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8"/>
              <a:gd name="T23" fmla="*/ 1588 w 158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Freeform 61">
            <a:extLst>
              <a:ext uri="{FF2B5EF4-FFF2-40B4-BE49-F238E27FC236}">
                <a16:creationId xmlns:a16="http://schemas.microsoft.com/office/drawing/2014/main" id="{7EE7D6D2-F245-44FC-9127-5817FB1237BE}"/>
              </a:ext>
            </a:extLst>
          </p:cNvPr>
          <p:cNvSpPr>
            <a:spLocks/>
          </p:cNvSpPr>
          <p:nvPr/>
        </p:nvSpPr>
        <p:spPr bwMode="auto">
          <a:xfrm>
            <a:off x="6567488" y="4108450"/>
            <a:ext cx="155575" cy="90488"/>
          </a:xfrm>
          <a:custGeom>
            <a:avLst/>
            <a:gdLst>
              <a:gd name="T0" fmla="*/ 0 w 98"/>
              <a:gd name="T1" fmla="*/ 2147483646 h 57"/>
              <a:gd name="T2" fmla="*/ 0 w 98"/>
              <a:gd name="T3" fmla="*/ 0 h 57"/>
              <a:gd name="T4" fmla="*/ 0 w 98"/>
              <a:gd name="T5" fmla="*/ 0 h 57"/>
              <a:gd name="T6" fmla="*/ 0 w 98"/>
              <a:gd name="T7" fmla="*/ 0 h 57"/>
              <a:gd name="T8" fmla="*/ 2147483646 w 98"/>
              <a:gd name="T9" fmla="*/ 2147483646 h 57"/>
              <a:gd name="T10" fmla="*/ 2147483646 w 98"/>
              <a:gd name="T11" fmla="*/ 2147483646 h 57"/>
              <a:gd name="T12" fmla="*/ 2147483646 w 98"/>
              <a:gd name="T13" fmla="*/ 2147483646 h 57"/>
              <a:gd name="T14" fmla="*/ 0 w 98"/>
              <a:gd name="T15" fmla="*/ 2147483646 h 57"/>
              <a:gd name="T16" fmla="*/ 0 w 98"/>
              <a:gd name="T17" fmla="*/ 2147483646 h 57"/>
              <a:gd name="T18" fmla="*/ 0 w 98"/>
              <a:gd name="T19" fmla="*/ 2147483646 h 57"/>
              <a:gd name="T20" fmla="*/ 0 w 98"/>
              <a:gd name="T21" fmla="*/ 2147483646 h 57"/>
              <a:gd name="T22" fmla="*/ 2147483646 w 98"/>
              <a:gd name="T23" fmla="*/ 2147483646 h 57"/>
              <a:gd name="T24" fmla="*/ 2147483646 w 98"/>
              <a:gd name="T25" fmla="*/ 2147483646 h 57"/>
              <a:gd name="T26" fmla="*/ 2147483646 w 98"/>
              <a:gd name="T27" fmla="*/ 2147483646 h 57"/>
              <a:gd name="T28" fmla="*/ 0 w 98"/>
              <a:gd name="T29" fmla="*/ 2147483646 h 57"/>
              <a:gd name="T30" fmla="*/ 0 w 98"/>
              <a:gd name="T31" fmla="*/ 0 h 57"/>
              <a:gd name="T32" fmla="*/ 2147483646 w 98"/>
              <a:gd name="T33" fmla="*/ 0 h 57"/>
              <a:gd name="T34" fmla="*/ 2147483646 w 98"/>
              <a:gd name="T35" fmla="*/ 2147483646 h 57"/>
              <a:gd name="T36" fmla="*/ 0 w 98"/>
              <a:gd name="T37" fmla="*/ 2147483646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57"/>
              <a:gd name="T59" fmla="*/ 98 w 98"/>
              <a:gd name="T60" fmla="*/ 57 h 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57">
                <a:moveTo>
                  <a:pt x="0" y="24"/>
                </a:moveTo>
                <a:lnTo>
                  <a:pt x="0" y="0"/>
                </a:lnTo>
                <a:lnTo>
                  <a:pt x="73" y="24"/>
                </a:lnTo>
                <a:lnTo>
                  <a:pt x="98" y="24"/>
                </a:lnTo>
                <a:lnTo>
                  <a:pt x="73" y="32"/>
                </a:lnTo>
                <a:lnTo>
                  <a:pt x="0" y="57"/>
                </a:lnTo>
                <a:lnTo>
                  <a:pt x="0" y="49"/>
                </a:lnTo>
                <a:lnTo>
                  <a:pt x="73" y="24"/>
                </a:lnTo>
                <a:lnTo>
                  <a:pt x="73" y="32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Freeform 62">
            <a:extLst>
              <a:ext uri="{FF2B5EF4-FFF2-40B4-BE49-F238E27FC236}">
                <a16:creationId xmlns:a16="http://schemas.microsoft.com/office/drawing/2014/main" id="{9ACA5D9C-EC96-429F-811E-B1749985DAA6}"/>
              </a:ext>
            </a:extLst>
          </p:cNvPr>
          <p:cNvSpPr>
            <a:spLocks/>
          </p:cNvSpPr>
          <p:nvPr/>
        </p:nvSpPr>
        <p:spPr bwMode="auto">
          <a:xfrm>
            <a:off x="6567488" y="4146550"/>
            <a:ext cx="12700" cy="39688"/>
          </a:xfrm>
          <a:custGeom>
            <a:avLst/>
            <a:gdLst>
              <a:gd name="T0" fmla="*/ 0 w 8"/>
              <a:gd name="T1" fmla="*/ 2147483646 h 25"/>
              <a:gd name="T2" fmla="*/ 0 w 8"/>
              <a:gd name="T3" fmla="*/ 0 h 25"/>
              <a:gd name="T4" fmla="*/ 2147483646 w 8"/>
              <a:gd name="T5" fmla="*/ 0 h 25"/>
              <a:gd name="T6" fmla="*/ 2147483646 w 8"/>
              <a:gd name="T7" fmla="*/ 0 h 25"/>
              <a:gd name="T8" fmla="*/ 2147483646 w 8"/>
              <a:gd name="T9" fmla="*/ 0 h 25"/>
              <a:gd name="T10" fmla="*/ 2147483646 w 8"/>
              <a:gd name="T11" fmla="*/ 2147483646 h 25"/>
              <a:gd name="T12" fmla="*/ 0 w 8"/>
              <a:gd name="T13" fmla="*/ 2147483646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5"/>
              <a:gd name="T23" fmla="*/ 8 w 8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5">
                <a:moveTo>
                  <a:pt x="0" y="25"/>
                </a:moveTo>
                <a:lnTo>
                  <a:pt x="0" y="0"/>
                </a:lnTo>
                <a:lnTo>
                  <a:pt x="8" y="0"/>
                </a:lnTo>
                <a:lnTo>
                  <a:pt x="8" y="25"/>
                </a:lnTo>
                <a:lnTo>
                  <a:pt x="0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Freeform 63">
            <a:extLst>
              <a:ext uri="{FF2B5EF4-FFF2-40B4-BE49-F238E27FC236}">
                <a16:creationId xmlns:a16="http://schemas.microsoft.com/office/drawing/2014/main" id="{90378BBD-26C2-4019-AE09-E0248EC6B51B}"/>
              </a:ext>
            </a:extLst>
          </p:cNvPr>
          <p:cNvSpPr>
            <a:spLocks/>
          </p:cNvSpPr>
          <p:nvPr/>
        </p:nvSpPr>
        <p:spPr bwMode="auto">
          <a:xfrm>
            <a:off x="6567488" y="4108450"/>
            <a:ext cx="115887" cy="77788"/>
          </a:xfrm>
          <a:custGeom>
            <a:avLst/>
            <a:gdLst>
              <a:gd name="T0" fmla="*/ 0 w 73"/>
              <a:gd name="T1" fmla="*/ 2147483646 h 49"/>
              <a:gd name="T2" fmla="*/ 0 w 73"/>
              <a:gd name="T3" fmla="*/ 0 h 49"/>
              <a:gd name="T4" fmla="*/ 2147483646 w 73"/>
              <a:gd name="T5" fmla="*/ 2147483646 h 49"/>
              <a:gd name="T6" fmla="*/ 0 w 73"/>
              <a:gd name="T7" fmla="*/ 2147483646 h 49"/>
              <a:gd name="T8" fmla="*/ 0 w 73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49"/>
              <a:gd name="T17" fmla="*/ 73 w 73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49">
                <a:moveTo>
                  <a:pt x="0" y="24"/>
                </a:moveTo>
                <a:lnTo>
                  <a:pt x="0" y="0"/>
                </a:lnTo>
                <a:lnTo>
                  <a:pt x="73" y="24"/>
                </a:lnTo>
                <a:lnTo>
                  <a:pt x="0" y="49"/>
                </a:lnTo>
                <a:lnTo>
                  <a:pt x="0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Rectangle 65">
            <a:extLst>
              <a:ext uri="{FF2B5EF4-FFF2-40B4-BE49-F238E27FC236}">
                <a16:creationId xmlns:a16="http://schemas.microsoft.com/office/drawing/2014/main" id="{B3BE9EE5-9D9F-471C-8680-5451F0A5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414655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39948" name="Picture 14">
            <a:extLst>
              <a:ext uri="{FF2B5EF4-FFF2-40B4-BE49-F238E27FC236}">
                <a16:creationId xmlns:a16="http://schemas.microsoft.com/office/drawing/2014/main" id="{0D891A3C-AD6F-4D6C-BD4F-9612AFAA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203325" y="1484313"/>
            <a:ext cx="50244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56B6779-7F3B-4876-A5C7-5C6B637E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多线程版本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C9C4D6F-9372-4A9E-9B80-659644034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pi_thread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*p =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r = p-&gt;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n = p-&gt;n;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n/THREAD_NUM;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*r;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my_last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+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if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% 2 == 0) factor = 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else factor = -1.0;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my_last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++, factor = -factor)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sum += factor/(2*i+1);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0964" name="Freeform 17">
            <a:extLst>
              <a:ext uri="{FF2B5EF4-FFF2-40B4-BE49-F238E27FC236}">
                <a16:creationId xmlns:a16="http://schemas.microsoft.com/office/drawing/2014/main" id="{4C4F61FA-E649-4784-8BF1-0873BD4D0C66}"/>
              </a:ext>
            </a:extLst>
          </p:cNvPr>
          <p:cNvSpPr>
            <a:spLocks/>
          </p:cNvSpPr>
          <p:nvPr/>
        </p:nvSpPr>
        <p:spPr bwMode="auto">
          <a:xfrm>
            <a:off x="6748463" y="3914775"/>
            <a:ext cx="347662" cy="374650"/>
          </a:xfrm>
          <a:custGeom>
            <a:avLst/>
            <a:gdLst>
              <a:gd name="T0" fmla="*/ 2147483646 w 219"/>
              <a:gd name="T1" fmla="*/ 2147483646 h 236"/>
              <a:gd name="T2" fmla="*/ 2147483646 w 219"/>
              <a:gd name="T3" fmla="*/ 2147483646 h 236"/>
              <a:gd name="T4" fmla="*/ 2147483646 w 219"/>
              <a:gd name="T5" fmla="*/ 2147483646 h 236"/>
              <a:gd name="T6" fmla="*/ 2147483646 w 219"/>
              <a:gd name="T7" fmla="*/ 2147483646 h 236"/>
              <a:gd name="T8" fmla="*/ 2147483646 w 219"/>
              <a:gd name="T9" fmla="*/ 2147483646 h 236"/>
              <a:gd name="T10" fmla="*/ 2147483646 w 219"/>
              <a:gd name="T11" fmla="*/ 2147483646 h 236"/>
              <a:gd name="T12" fmla="*/ 2147483646 w 219"/>
              <a:gd name="T13" fmla="*/ 2147483646 h 236"/>
              <a:gd name="T14" fmla="*/ 2147483646 w 219"/>
              <a:gd name="T15" fmla="*/ 2147483646 h 236"/>
              <a:gd name="T16" fmla="*/ 2147483646 w 219"/>
              <a:gd name="T17" fmla="*/ 2147483646 h 236"/>
              <a:gd name="T18" fmla="*/ 2147483646 w 219"/>
              <a:gd name="T19" fmla="*/ 2147483646 h 236"/>
              <a:gd name="T20" fmla="*/ 2147483646 w 219"/>
              <a:gd name="T21" fmla="*/ 2147483646 h 236"/>
              <a:gd name="T22" fmla="*/ 2147483646 w 219"/>
              <a:gd name="T23" fmla="*/ 2147483646 h 236"/>
              <a:gd name="T24" fmla="*/ 2147483646 w 219"/>
              <a:gd name="T25" fmla="*/ 2147483646 h 236"/>
              <a:gd name="T26" fmla="*/ 2147483646 w 219"/>
              <a:gd name="T27" fmla="*/ 2147483646 h 236"/>
              <a:gd name="T28" fmla="*/ 2147483646 w 219"/>
              <a:gd name="T29" fmla="*/ 2147483646 h 236"/>
              <a:gd name="T30" fmla="*/ 2147483646 w 219"/>
              <a:gd name="T31" fmla="*/ 2147483646 h 236"/>
              <a:gd name="T32" fmla="*/ 2147483646 w 219"/>
              <a:gd name="T33" fmla="*/ 2147483646 h 236"/>
              <a:gd name="T34" fmla="*/ 2147483646 w 219"/>
              <a:gd name="T35" fmla="*/ 2147483646 h 236"/>
              <a:gd name="T36" fmla="*/ 2147483646 w 219"/>
              <a:gd name="T37" fmla="*/ 2147483646 h 236"/>
              <a:gd name="T38" fmla="*/ 2147483646 w 219"/>
              <a:gd name="T39" fmla="*/ 2147483646 h 236"/>
              <a:gd name="T40" fmla="*/ 2147483646 w 219"/>
              <a:gd name="T41" fmla="*/ 2147483646 h 236"/>
              <a:gd name="T42" fmla="*/ 2147483646 w 219"/>
              <a:gd name="T43" fmla="*/ 2147483646 h 236"/>
              <a:gd name="T44" fmla="*/ 2147483646 w 219"/>
              <a:gd name="T45" fmla="*/ 2147483646 h 236"/>
              <a:gd name="T46" fmla="*/ 2147483646 w 219"/>
              <a:gd name="T47" fmla="*/ 2147483646 h 236"/>
              <a:gd name="T48" fmla="*/ 2147483646 w 219"/>
              <a:gd name="T49" fmla="*/ 2147483646 h 236"/>
              <a:gd name="T50" fmla="*/ 2147483646 w 219"/>
              <a:gd name="T51" fmla="*/ 2147483646 h 236"/>
              <a:gd name="T52" fmla="*/ 2147483646 w 219"/>
              <a:gd name="T53" fmla="*/ 2147483646 h 236"/>
              <a:gd name="T54" fmla="*/ 2147483646 w 219"/>
              <a:gd name="T55" fmla="*/ 2147483646 h 236"/>
              <a:gd name="T56" fmla="*/ 2147483646 w 219"/>
              <a:gd name="T57" fmla="*/ 2147483646 h 236"/>
              <a:gd name="T58" fmla="*/ 2147483646 w 219"/>
              <a:gd name="T59" fmla="*/ 2147483646 h 236"/>
              <a:gd name="T60" fmla="*/ 2147483646 w 219"/>
              <a:gd name="T61" fmla="*/ 2147483646 h 236"/>
              <a:gd name="T62" fmla="*/ 2147483646 w 219"/>
              <a:gd name="T63" fmla="*/ 2147483646 h 236"/>
              <a:gd name="T64" fmla="*/ 2147483646 w 219"/>
              <a:gd name="T65" fmla="*/ 2147483646 h 236"/>
              <a:gd name="T66" fmla="*/ 2147483646 w 219"/>
              <a:gd name="T67" fmla="*/ 2147483646 h 236"/>
              <a:gd name="T68" fmla="*/ 2147483646 w 219"/>
              <a:gd name="T69" fmla="*/ 2147483646 h 236"/>
              <a:gd name="T70" fmla="*/ 0 w 219"/>
              <a:gd name="T71" fmla="*/ 2147483646 h 236"/>
              <a:gd name="T72" fmla="*/ 0 w 219"/>
              <a:gd name="T73" fmla="*/ 2147483646 h 236"/>
              <a:gd name="T74" fmla="*/ 2147483646 w 219"/>
              <a:gd name="T75" fmla="*/ 2147483646 h 236"/>
              <a:gd name="T76" fmla="*/ 2147483646 w 219"/>
              <a:gd name="T77" fmla="*/ 2147483646 h 236"/>
              <a:gd name="T78" fmla="*/ 2147483646 w 219"/>
              <a:gd name="T79" fmla="*/ 2147483646 h 236"/>
              <a:gd name="T80" fmla="*/ 2147483646 w 219"/>
              <a:gd name="T81" fmla="*/ 2147483646 h 236"/>
              <a:gd name="T82" fmla="*/ 2147483646 w 219"/>
              <a:gd name="T83" fmla="*/ 0 h 236"/>
              <a:gd name="T84" fmla="*/ 2147483646 w 219"/>
              <a:gd name="T85" fmla="*/ 0 h 236"/>
              <a:gd name="T86" fmla="*/ 2147483646 w 219"/>
              <a:gd name="T87" fmla="*/ 2147483646 h 236"/>
              <a:gd name="T88" fmla="*/ 2147483646 w 219"/>
              <a:gd name="T89" fmla="*/ 2147483646 h 236"/>
              <a:gd name="T90" fmla="*/ 2147483646 w 219"/>
              <a:gd name="T91" fmla="*/ 2147483646 h 236"/>
              <a:gd name="T92" fmla="*/ 2147483646 w 219"/>
              <a:gd name="T93" fmla="*/ 2147483646 h 236"/>
              <a:gd name="T94" fmla="*/ 2147483646 w 219"/>
              <a:gd name="T95" fmla="*/ 2147483646 h 2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19"/>
              <a:gd name="T145" fmla="*/ 0 h 236"/>
              <a:gd name="T146" fmla="*/ 219 w 219"/>
              <a:gd name="T147" fmla="*/ 236 h 2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19" h="236">
                <a:moveTo>
                  <a:pt x="211" y="114"/>
                </a:moveTo>
                <a:lnTo>
                  <a:pt x="203" y="73"/>
                </a:lnTo>
                <a:lnTo>
                  <a:pt x="187" y="33"/>
                </a:lnTo>
                <a:lnTo>
                  <a:pt x="187" y="41"/>
                </a:lnTo>
                <a:lnTo>
                  <a:pt x="146" y="16"/>
                </a:lnTo>
                <a:lnTo>
                  <a:pt x="105" y="8"/>
                </a:lnTo>
                <a:lnTo>
                  <a:pt x="65" y="16"/>
                </a:lnTo>
                <a:lnTo>
                  <a:pt x="73" y="16"/>
                </a:lnTo>
                <a:lnTo>
                  <a:pt x="40" y="41"/>
                </a:lnTo>
                <a:lnTo>
                  <a:pt x="16" y="81"/>
                </a:lnTo>
                <a:lnTo>
                  <a:pt x="16" y="73"/>
                </a:lnTo>
                <a:lnTo>
                  <a:pt x="8" y="114"/>
                </a:lnTo>
                <a:lnTo>
                  <a:pt x="16" y="154"/>
                </a:lnTo>
                <a:lnTo>
                  <a:pt x="40" y="195"/>
                </a:lnTo>
                <a:lnTo>
                  <a:pt x="73" y="219"/>
                </a:lnTo>
                <a:lnTo>
                  <a:pt x="65" y="219"/>
                </a:lnTo>
                <a:lnTo>
                  <a:pt x="105" y="227"/>
                </a:lnTo>
                <a:lnTo>
                  <a:pt x="146" y="219"/>
                </a:lnTo>
                <a:lnTo>
                  <a:pt x="187" y="195"/>
                </a:lnTo>
                <a:lnTo>
                  <a:pt x="203" y="154"/>
                </a:lnTo>
                <a:lnTo>
                  <a:pt x="211" y="114"/>
                </a:lnTo>
                <a:lnTo>
                  <a:pt x="219" y="114"/>
                </a:lnTo>
                <a:lnTo>
                  <a:pt x="211" y="154"/>
                </a:lnTo>
                <a:lnTo>
                  <a:pt x="195" y="195"/>
                </a:lnTo>
                <a:lnTo>
                  <a:pt x="195" y="203"/>
                </a:lnTo>
                <a:lnTo>
                  <a:pt x="154" y="227"/>
                </a:lnTo>
                <a:lnTo>
                  <a:pt x="146" y="227"/>
                </a:lnTo>
                <a:lnTo>
                  <a:pt x="105" y="236"/>
                </a:lnTo>
                <a:lnTo>
                  <a:pt x="65" y="227"/>
                </a:lnTo>
                <a:lnTo>
                  <a:pt x="32" y="203"/>
                </a:lnTo>
                <a:lnTo>
                  <a:pt x="8" y="162"/>
                </a:lnTo>
                <a:lnTo>
                  <a:pt x="8" y="154"/>
                </a:lnTo>
                <a:lnTo>
                  <a:pt x="0" y="114"/>
                </a:lnTo>
                <a:lnTo>
                  <a:pt x="8" y="73"/>
                </a:lnTo>
                <a:lnTo>
                  <a:pt x="32" y="33"/>
                </a:lnTo>
                <a:lnTo>
                  <a:pt x="65" y="8"/>
                </a:lnTo>
                <a:lnTo>
                  <a:pt x="105" y="0"/>
                </a:lnTo>
                <a:lnTo>
                  <a:pt x="146" y="8"/>
                </a:lnTo>
                <a:lnTo>
                  <a:pt x="154" y="8"/>
                </a:lnTo>
                <a:lnTo>
                  <a:pt x="195" y="33"/>
                </a:lnTo>
                <a:lnTo>
                  <a:pt x="211" y="73"/>
                </a:lnTo>
                <a:lnTo>
                  <a:pt x="219" y="114"/>
                </a:lnTo>
                <a:lnTo>
                  <a:pt x="211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Freeform 18">
            <a:extLst>
              <a:ext uri="{FF2B5EF4-FFF2-40B4-BE49-F238E27FC236}">
                <a16:creationId xmlns:a16="http://schemas.microsoft.com/office/drawing/2014/main" id="{384F71C7-A9F1-4535-9458-72F57B8504F1}"/>
              </a:ext>
            </a:extLst>
          </p:cNvPr>
          <p:cNvSpPr>
            <a:spLocks/>
          </p:cNvSpPr>
          <p:nvPr/>
        </p:nvSpPr>
        <p:spPr bwMode="auto">
          <a:xfrm>
            <a:off x="7083425" y="4095750"/>
            <a:ext cx="12700" cy="1588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Freeform 19">
            <a:extLst>
              <a:ext uri="{FF2B5EF4-FFF2-40B4-BE49-F238E27FC236}">
                <a16:creationId xmlns:a16="http://schemas.microsoft.com/office/drawing/2014/main" id="{F8169618-19B9-4772-BFD8-FD5C048E492C}"/>
              </a:ext>
            </a:extLst>
          </p:cNvPr>
          <p:cNvSpPr>
            <a:spLocks/>
          </p:cNvSpPr>
          <p:nvPr/>
        </p:nvSpPr>
        <p:spPr bwMode="auto">
          <a:xfrm>
            <a:off x="6670675" y="3798888"/>
            <a:ext cx="515938" cy="709612"/>
          </a:xfrm>
          <a:custGeom>
            <a:avLst/>
            <a:gdLst>
              <a:gd name="T0" fmla="*/ 2147483646 w 325"/>
              <a:gd name="T1" fmla="*/ 2147483646 h 447"/>
              <a:gd name="T2" fmla="*/ 2147483646 w 325"/>
              <a:gd name="T3" fmla="*/ 2147483646 h 447"/>
              <a:gd name="T4" fmla="*/ 2147483646 w 325"/>
              <a:gd name="T5" fmla="*/ 2147483646 h 447"/>
              <a:gd name="T6" fmla="*/ 2147483646 w 325"/>
              <a:gd name="T7" fmla="*/ 2147483646 h 447"/>
              <a:gd name="T8" fmla="*/ 2147483646 w 325"/>
              <a:gd name="T9" fmla="*/ 2147483646 h 447"/>
              <a:gd name="T10" fmla="*/ 2147483646 w 325"/>
              <a:gd name="T11" fmla="*/ 2147483646 h 447"/>
              <a:gd name="T12" fmla="*/ 2147483646 w 325"/>
              <a:gd name="T13" fmla="*/ 2147483646 h 447"/>
              <a:gd name="T14" fmla="*/ 2147483646 w 325"/>
              <a:gd name="T15" fmla="*/ 2147483646 h 447"/>
              <a:gd name="T16" fmla="*/ 2147483646 w 325"/>
              <a:gd name="T17" fmla="*/ 2147483646 h 447"/>
              <a:gd name="T18" fmla="*/ 2147483646 w 325"/>
              <a:gd name="T19" fmla="*/ 2147483646 h 447"/>
              <a:gd name="T20" fmla="*/ 2147483646 w 325"/>
              <a:gd name="T21" fmla="*/ 2147483646 h 447"/>
              <a:gd name="T22" fmla="*/ 2147483646 w 325"/>
              <a:gd name="T23" fmla="*/ 2147483646 h 447"/>
              <a:gd name="T24" fmla="*/ 2147483646 w 325"/>
              <a:gd name="T25" fmla="*/ 2147483646 h 447"/>
              <a:gd name="T26" fmla="*/ 2147483646 w 325"/>
              <a:gd name="T27" fmla="*/ 2147483646 h 447"/>
              <a:gd name="T28" fmla="*/ 2147483646 w 325"/>
              <a:gd name="T29" fmla="*/ 2147483646 h 447"/>
              <a:gd name="T30" fmla="*/ 2147483646 w 325"/>
              <a:gd name="T31" fmla="*/ 2147483646 h 447"/>
              <a:gd name="T32" fmla="*/ 2147483646 w 325"/>
              <a:gd name="T33" fmla="*/ 2147483646 h 447"/>
              <a:gd name="T34" fmla="*/ 2147483646 w 325"/>
              <a:gd name="T35" fmla="*/ 2147483646 h 447"/>
              <a:gd name="T36" fmla="*/ 2147483646 w 325"/>
              <a:gd name="T37" fmla="*/ 2147483646 h 447"/>
              <a:gd name="T38" fmla="*/ 2147483646 w 325"/>
              <a:gd name="T39" fmla="*/ 2147483646 h 447"/>
              <a:gd name="T40" fmla="*/ 2147483646 w 325"/>
              <a:gd name="T41" fmla="*/ 2147483646 h 447"/>
              <a:gd name="T42" fmla="*/ 2147483646 w 325"/>
              <a:gd name="T43" fmla="*/ 2147483646 h 447"/>
              <a:gd name="T44" fmla="*/ 2147483646 w 325"/>
              <a:gd name="T45" fmla="*/ 2147483646 h 447"/>
              <a:gd name="T46" fmla="*/ 2147483646 w 325"/>
              <a:gd name="T47" fmla="*/ 2147483646 h 447"/>
              <a:gd name="T48" fmla="*/ 2147483646 w 325"/>
              <a:gd name="T49" fmla="*/ 0 h 447"/>
              <a:gd name="T50" fmla="*/ 2147483646 w 325"/>
              <a:gd name="T51" fmla="*/ 0 h 447"/>
              <a:gd name="T52" fmla="*/ 2147483646 w 325"/>
              <a:gd name="T53" fmla="*/ 2147483646 h 447"/>
              <a:gd name="T54" fmla="*/ 2147483646 w 325"/>
              <a:gd name="T55" fmla="*/ 2147483646 h 447"/>
              <a:gd name="T56" fmla="*/ 2147483646 w 325"/>
              <a:gd name="T57" fmla="*/ 2147483646 h 447"/>
              <a:gd name="T58" fmla="*/ 2147483646 w 325"/>
              <a:gd name="T59" fmla="*/ 2147483646 h 447"/>
              <a:gd name="T60" fmla="*/ 2147483646 w 325"/>
              <a:gd name="T61" fmla="*/ 2147483646 h 447"/>
              <a:gd name="T62" fmla="*/ 2147483646 w 325"/>
              <a:gd name="T63" fmla="*/ 2147483646 h 447"/>
              <a:gd name="T64" fmla="*/ 2147483646 w 325"/>
              <a:gd name="T65" fmla="*/ 2147483646 h 447"/>
              <a:gd name="T66" fmla="*/ 2147483646 w 325"/>
              <a:gd name="T67" fmla="*/ 2147483646 h 447"/>
              <a:gd name="T68" fmla="*/ 2147483646 w 325"/>
              <a:gd name="T69" fmla="*/ 2147483646 h 447"/>
              <a:gd name="T70" fmla="*/ 2147483646 w 325"/>
              <a:gd name="T71" fmla="*/ 2147483646 h 447"/>
              <a:gd name="T72" fmla="*/ 2147483646 w 325"/>
              <a:gd name="T73" fmla="*/ 2147483646 h 447"/>
              <a:gd name="T74" fmla="*/ 2147483646 w 325"/>
              <a:gd name="T75" fmla="*/ 2147483646 h 447"/>
              <a:gd name="T76" fmla="*/ 2147483646 w 325"/>
              <a:gd name="T77" fmla="*/ 2147483646 h 447"/>
              <a:gd name="T78" fmla="*/ 2147483646 w 325"/>
              <a:gd name="T79" fmla="*/ 2147483646 h 447"/>
              <a:gd name="T80" fmla="*/ 2147483646 w 325"/>
              <a:gd name="T81" fmla="*/ 2147483646 h 447"/>
              <a:gd name="T82" fmla="*/ 0 w 325"/>
              <a:gd name="T83" fmla="*/ 2147483646 h 447"/>
              <a:gd name="T84" fmla="*/ 0 w 325"/>
              <a:gd name="T85" fmla="*/ 2147483646 h 447"/>
              <a:gd name="T86" fmla="*/ 0 w 325"/>
              <a:gd name="T87" fmla="*/ 2147483646 h 447"/>
              <a:gd name="T88" fmla="*/ 2147483646 w 325"/>
              <a:gd name="T89" fmla="*/ 2147483646 h 447"/>
              <a:gd name="T90" fmla="*/ 2147483646 w 325"/>
              <a:gd name="T91" fmla="*/ 2147483646 h 447"/>
              <a:gd name="T92" fmla="*/ 2147483646 w 325"/>
              <a:gd name="T93" fmla="*/ 2147483646 h 447"/>
              <a:gd name="T94" fmla="*/ 2147483646 w 325"/>
              <a:gd name="T95" fmla="*/ 0 h 44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25"/>
              <a:gd name="T145" fmla="*/ 0 h 447"/>
              <a:gd name="T146" fmla="*/ 325 w 325"/>
              <a:gd name="T147" fmla="*/ 447 h 44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25" h="447">
                <a:moveTo>
                  <a:pt x="146" y="8"/>
                </a:moveTo>
                <a:lnTo>
                  <a:pt x="89" y="16"/>
                </a:lnTo>
                <a:lnTo>
                  <a:pt x="98" y="16"/>
                </a:lnTo>
                <a:lnTo>
                  <a:pt x="49" y="49"/>
                </a:lnTo>
                <a:lnTo>
                  <a:pt x="16" y="97"/>
                </a:lnTo>
                <a:lnTo>
                  <a:pt x="16" y="89"/>
                </a:lnTo>
                <a:lnTo>
                  <a:pt x="8" y="146"/>
                </a:lnTo>
                <a:lnTo>
                  <a:pt x="8" y="219"/>
                </a:lnTo>
                <a:lnTo>
                  <a:pt x="8" y="292"/>
                </a:lnTo>
                <a:lnTo>
                  <a:pt x="16" y="349"/>
                </a:lnTo>
                <a:lnTo>
                  <a:pt x="49" y="398"/>
                </a:lnTo>
                <a:lnTo>
                  <a:pt x="98" y="430"/>
                </a:lnTo>
                <a:lnTo>
                  <a:pt x="89" y="430"/>
                </a:lnTo>
                <a:lnTo>
                  <a:pt x="146" y="438"/>
                </a:lnTo>
                <a:lnTo>
                  <a:pt x="154" y="438"/>
                </a:lnTo>
                <a:lnTo>
                  <a:pt x="171" y="438"/>
                </a:lnTo>
                <a:lnTo>
                  <a:pt x="227" y="430"/>
                </a:lnTo>
                <a:lnTo>
                  <a:pt x="276" y="398"/>
                </a:lnTo>
                <a:lnTo>
                  <a:pt x="309" y="349"/>
                </a:lnTo>
                <a:lnTo>
                  <a:pt x="317" y="292"/>
                </a:lnTo>
                <a:lnTo>
                  <a:pt x="317" y="219"/>
                </a:lnTo>
                <a:lnTo>
                  <a:pt x="317" y="146"/>
                </a:lnTo>
                <a:lnTo>
                  <a:pt x="309" y="89"/>
                </a:lnTo>
                <a:lnTo>
                  <a:pt x="309" y="97"/>
                </a:lnTo>
                <a:lnTo>
                  <a:pt x="276" y="49"/>
                </a:lnTo>
                <a:lnTo>
                  <a:pt x="227" y="16"/>
                </a:lnTo>
                <a:lnTo>
                  <a:pt x="171" y="8"/>
                </a:lnTo>
                <a:lnTo>
                  <a:pt x="154" y="8"/>
                </a:lnTo>
                <a:lnTo>
                  <a:pt x="146" y="8"/>
                </a:lnTo>
                <a:lnTo>
                  <a:pt x="146" y="0"/>
                </a:lnTo>
                <a:lnTo>
                  <a:pt x="154" y="0"/>
                </a:lnTo>
                <a:lnTo>
                  <a:pt x="171" y="0"/>
                </a:lnTo>
                <a:lnTo>
                  <a:pt x="227" y="8"/>
                </a:lnTo>
                <a:lnTo>
                  <a:pt x="236" y="8"/>
                </a:lnTo>
                <a:lnTo>
                  <a:pt x="284" y="41"/>
                </a:lnTo>
                <a:lnTo>
                  <a:pt x="317" y="89"/>
                </a:lnTo>
                <a:lnTo>
                  <a:pt x="325" y="146"/>
                </a:lnTo>
                <a:lnTo>
                  <a:pt x="325" y="219"/>
                </a:lnTo>
                <a:lnTo>
                  <a:pt x="325" y="292"/>
                </a:lnTo>
                <a:lnTo>
                  <a:pt x="317" y="349"/>
                </a:lnTo>
                <a:lnTo>
                  <a:pt x="317" y="357"/>
                </a:lnTo>
                <a:lnTo>
                  <a:pt x="284" y="406"/>
                </a:lnTo>
                <a:lnTo>
                  <a:pt x="236" y="438"/>
                </a:lnTo>
                <a:lnTo>
                  <a:pt x="227" y="438"/>
                </a:lnTo>
                <a:lnTo>
                  <a:pt x="171" y="447"/>
                </a:lnTo>
                <a:lnTo>
                  <a:pt x="154" y="447"/>
                </a:lnTo>
                <a:lnTo>
                  <a:pt x="146" y="447"/>
                </a:lnTo>
                <a:lnTo>
                  <a:pt x="89" y="438"/>
                </a:lnTo>
                <a:lnTo>
                  <a:pt x="41" y="406"/>
                </a:lnTo>
                <a:lnTo>
                  <a:pt x="8" y="357"/>
                </a:lnTo>
                <a:lnTo>
                  <a:pt x="8" y="349"/>
                </a:lnTo>
                <a:lnTo>
                  <a:pt x="0" y="292"/>
                </a:lnTo>
                <a:lnTo>
                  <a:pt x="0" y="219"/>
                </a:lnTo>
                <a:lnTo>
                  <a:pt x="0" y="146"/>
                </a:lnTo>
                <a:lnTo>
                  <a:pt x="8" y="89"/>
                </a:lnTo>
                <a:lnTo>
                  <a:pt x="41" y="41"/>
                </a:lnTo>
                <a:lnTo>
                  <a:pt x="89" y="8"/>
                </a:lnTo>
                <a:lnTo>
                  <a:pt x="146" y="0"/>
                </a:lnTo>
                <a:lnTo>
                  <a:pt x="14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Freeform 20">
            <a:extLst>
              <a:ext uri="{FF2B5EF4-FFF2-40B4-BE49-F238E27FC236}">
                <a16:creationId xmlns:a16="http://schemas.microsoft.com/office/drawing/2014/main" id="{768CB1BE-6159-4163-A4FA-B8C86DE0F70C}"/>
              </a:ext>
            </a:extLst>
          </p:cNvPr>
          <p:cNvSpPr>
            <a:spLocks/>
          </p:cNvSpPr>
          <p:nvPr/>
        </p:nvSpPr>
        <p:spPr bwMode="auto">
          <a:xfrm>
            <a:off x="6902450" y="3798888"/>
            <a:ext cx="1588" cy="12700"/>
          </a:xfrm>
          <a:custGeom>
            <a:avLst/>
            <a:gdLst>
              <a:gd name="T0" fmla="*/ 0 w 1588"/>
              <a:gd name="T1" fmla="*/ 2147483646 h 8"/>
              <a:gd name="T2" fmla="*/ 0 w 1588"/>
              <a:gd name="T3" fmla="*/ 2147483646 h 8"/>
              <a:gd name="T4" fmla="*/ 0 w 1588"/>
              <a:gd name="T5" fmla="*/ 2147483646 h 8"/>
              <a:gd name="T6" fmla="*/ 0 w 1588"/>
              <a:gd name="T7" fmla="*/ 0 h 8"/>
              <a:gd name="T8" fmla="*/ 0 w 1588"/>
              <a:gd name="T9" fmla="*/ 0 h 8"/>
              <a:gd name="T10" fmla="*/ 0 w 1588"/>
              <a:gd name="T11" fmla="*/ 0 h 8"/>
              <a:gd name="T12" fmla="*/ 0 w 1588"/>
              <a:gd name="T13" fmla="*/ 214748364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8"/>
              <a:gd name="T23" fmla="*/ 1588 w 158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Freeform 61">
            <a:extLst>
              <a:ext uri="{FF2B5EF4-FFF2-40B4-BE49-F238E27FC236}">
                <a16:creationId xmlns:a16="http://schemas.microsoft.com/office/drawing/2014/main" id="{B8148796-8A77-4D0A-A438-FBAA08D9F578}"/>
              </a:ext>
            </a:extLst>
          </p:cNvPr>
          <p:cNvSpPr>
            <a:spLocks/>
          </p:cNvSpPr>
          <p:nvPr/>
        </p:nvSpPr>
        <p:spPr bwMode="auto">
          <a:xfrm>
            <a:off x="6567488" y="4108450"/>
            <a:ext cx="155575" cy="90488"/>
          </a:xfrm>
          <a:custGeom>
            <a:avLst/>
            <a:gdLst>
              <a:gd name="T0" fmla="*/ 0 w 98"/>
              <a:gd name="T1" fmla="*/ 2147483646 h 57"/>
              <a:gd name="T2" fmla="*/ 0 w 98"/>
              <a:gd name="T3" fmla="*/ 0 h 57"/>
              <a:gd name="T4" fmla="*/ 0 w 98"/>
              <a:gd name="T5" fmla="*/ 0 h 57"/>
              <a:gd name="T6" fmla="*/ 0 w 98"/>
              <a:gd name="T7" fmla="*/ 0 h 57"/>
              <a:gd name="T8" fmla="*/ 2147483646 w 98"/>
              <a:gd name="T9" fmla="*/ 2147483646 h 57"/>
              <a:gd name="T10" fmla="*/ 2147483646 w 98"/>
              <a:gd name="T11" fmla="*/ 2147483646 h 57"/>
              <a:gd name="T12" fmla="*/ 2147483646 w 98"/>
              <a:gd name="T13" fmla="*/ 2147483646 h 57"/>
              <a:gd name="T14" fmla="*/ 0 w 98"/>
              <a:gd name="T15" fmla="*/ 2147483646 h 57"/>
              <a:gd name="T16" fmla="*/ 0 w 98"/>
              <a:gd name="T17" fmla="*/ 2147483646 h 57"/>
              <a:gd name="T18" fmla="*/ 0 w 98"/>
              <a:gd name="T19" fmla="*/ 2147483646 h 57"/>
              <a:gd name="T20" fmla="*/ 0 w 98"/>
              <a:gd name="T21" fmla="*/ 2147483646 h 57"/>
              <a:gd name="T22" fmla="*/ 2147483646 w 98"/>
              <a:gd name="T23" fmla="*/ 2147483646 h 57"/>
              <a:gd name="T24" fmla="*/ 2147483646 w 98"/>
              <a:gd name="T25" fmla="*/ 2147483646 h 57"/>
              <a:gd name="T26" fmla="*/ 2147483646 w 98"/>
              <a:gd name="T27" fmla="*/ 2147483646 h 57"/>
              <a:gd name="T28" fmla="*/ 0 w 98"/>
              <a:gd name="T29" fmla="*/ 2147483646 h 57"/>
              <a:gd name="T30" fmla="*/ 0 w 98"/>
              <a:gd name="T31" fmla="*/ 0 h 57"/>
              <a:gd name="T32" fmla="*/ 2147483646 w 98"/>
              <a:gd name="T33" fmla="*/ 0 h 57"/>
              <a:gd name="T34" fmla="*/ 2147483646 w 98"/>
              <a:gd name="T35" fmla="*/ 2147483646 h 57"/>
              <a:gd name="T36" fmla="*/ 0 w 98"/>
              <a:gd name="T37" fmla="*/ 2147483646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57"/>
              <a:gd name="T59" fmla="*/ 98 w 98"/>
              <a:gd name="T60" fmla="*/ 57 h 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57">
                <a:moveTo>
                  <a:pt x="0" y="24"/>
                </a:moveTo>
                <a:lnTo>
                  <a:pt x="0" y="0"/>
                </a:lnTo>
                <a:lnTo>
                  <a:pt x="73" y="24"/>
                </a:lnTo>
                <a:lnTo>
                  <a:pt x="98" y="24"/>
                </a:lnTo>
                <a:lnTo>
                  <a:pt x="73" y="32"/>
                </a:lnTo>
                <a:lnTo>
                  <a:pt x="0" y="57"/>
                </a:lnTo>
                <a:lnTo>
                  <a:pt x="0" y="49"/>
                </a:lnTo>
                <a:lnTo>
                  <a:pt x="73" y="24"/>
                </a:lnTo>
                <a:lnTo>
                  <a:pt x="73" y="32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Freeform 62">
            <a:extLst>
              <a:ext uri="{FF2B5EF4-FFF2-40B4-BE49-F238E27FC236}">
                <a16:creationId xmlns:a16="http://schemas.microsoft.com/office/drawing/2014/main" id="{CF0C66AB-CEAB-41D5-AAB9-B9EF02D9C3AA}"/>
              </a:ext>
            </a:extLst>
          </p:cNvPr>
          <p:cNvSpPr>
            <a:spLocks/>
          </p:cNvSpPr>
          <p:nvPr/>
        </p:nvSpPr>
        <p:spPr bwMode="auto">
          <a:xfrm>
            <a:off x="6567488" y="4146550"/>
            <a:ext cx="12700" cy="39688"/>
          </a:xfrm>
          <a:custGeom>
            <a:avLst/>
            <a:gdLst>
              <a:gd name="T0" fmla="*/ 0 w 8"/>
              <a:gd name="T1" fmla="*/ 2147483646 h 25"/>
              <a:gd name="T2" fmla="*/ 0 w 8"/>
              <a:gd name="T3" fmla="*/ 0 h 25"/>
              <a:gd name="T4" fmla="*/ 2147483646 w 8"/>
              <a:gd name="T5" fmla="*/ 0 h 25"/>
              <a:gd name="T6" fmla="*/ 2147483646 w 8"/>
              <a:gd name="T7" fmla="*/ 0 h 25"/>
              <a:gd name="T8" fmla="*/ 2147483646 w 8"/>
              <a:gd name="T9" fmla="*/ 0 h 25"/>
              <a:gd name="T10" fmla="*/ 2147483646 w 8"/>
              <a:gd name="T11" fmla="*/ 2147483646 h 25"/>
              <a:gd name="T12" fmla="*/ 0 w 8"/>
              <a:gd name="T13" fmla="*/ 2147483646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5"/>
              <a:gd name="T23" fmla="*/ 8 w 8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5">
                <a:moveTo>
                  <a:pt x="0" y="25"/>
                </a:moveTo>
                <a:lnTo>
                  <a:pt x="0" y="0"/>
                </a:lnTo>
                <a:lnTo>
                  <a:pt x="8" y="0"/>
                </a:lnTo>
                <a:lnTo>
                  <a:pt x="8" y="25"/>
                </a:lnTo>
                <a:lnTo>
                  <a:pt x="0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Freeform 63">
            <a:extLst>
              <a:ext uri="{FF2B5EF4-FFF2-40B4-BE49-F238E27FC236}">
                <a16:creationId xmlns:a16="http://schemas.microsoft.com/office/drawing/2014/main" id="{EE0A22F4-D3A5-4777-BADA-5DF793967DBE}"/>
              </a:ext>
            </a:extLst>
          </p:cNvPr>
          <p:cNvSpPr>
            <a:spLocks/>
          </p:cNvSpPr>
          <p:nvPr/>
        </p:nvSpPr>
        <p:spPr bwMode="auto">
          <a:xfrm>
            <a:off x="6567488" y="4108450"/>
            <a:ext cx="115887" cy="77788"/>
          </a:xfrm>
          <a:custGeom>
            <a:avLst/>
            <a:gdLst>
              <a:gd name="T0" fmla="*/ 0 w 73"/>
              <a:gd name="T1" fmla="*/ 2147483646 h 49"/>
              <a:gd name="T2" fmla="*/ 0 w 73"/>
              <a:gd name="T3" fmla="*/ 0 h 49"/>
              <a:gd name="T4" fmla="*/ 2147483646 w 73"/>
              <a:gd name="T5" fmla="*/ 2147483646 h 49"/>
              <a:gd name="T6" fmla="*/ 0 w 73"/>
              <a:gd name="T7" fmla="*/ 2147483646 h 49"/>
              <a:gd name="T8" fmla="*/ 0 w 73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49"/>
              <a:gd name="T17" fmla="*/ 73 w 73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49">
                <a:moveTo>
                  <a:pt x="0" y="24"/>
                </a:moveTo>
                <a:lnTo>
                  <a:pt x="0" y="0"/>
                </a:lnTo>
                <a:lnTo>
                  <a:pt x="73" y="24"/>
                </a:lnTo>
                <a:lnTo>
                  <a:pt x="0" y="49"/>
                </a:lnTo>
                <a:lnTo>
                  <a:pt x="0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Rectangle 65">
            <a:extLst>
              <a:ext uri="{FF2B5EF4-FFF2-40B4-BE49-F238E27FC236}">
                <a16:creationId xmlns:a16="http://schemas.microsoft.com/office/drawing/2014/main" id="{3B65F9B5-2806-46A7-92CD-723CF343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414655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061F9634-99B7-4BFE-A84F-0641E9A84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393382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有什么问题？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B605F6A-4ECF-493F-A859-AA18D07DD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多线程版本结果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8F1A23B-4022-4A59-9C32-6875B9CAF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串行版本运行结果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3.1415826536, 0.85525284458ms.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3.1415916536, 9.5339259821ms.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3.1415925536, 96.029585625ms.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3.1415926436, 975.36626866ms.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四线程运行结果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Threaded: 3.333333333e-006, 0.9021998981ms.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Threaded: 3.3333333333e-007, 4.1811454101ms.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Threaded: 3.1415922536, 29.37293433ms.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Threaded: 3.1415926136, 251.96279507ms.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288569D6-1FC0-4A99-A67F-437041C4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2781300"/>
            <a:ext cx="224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为什么结果不对？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F1EE2C-8516-4390-9E38-545F94C1B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同步</a:t>
            </a:r>
            <a:r>
              <a:rPr lang="en-US" altLang="zh-CN"/>
              <a:t>——</a:t>
            </a:r>
            <a:r>
              <a:rPr lang="zh-CN" altLang="en-US"/>
              <a:t>忙等待方法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C112CB6-0DF8-44D1-B42B-E5BADFC15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pi_busywaiting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*p =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r = p-&gt;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n = p-&gt;n;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n/THREAD_NUM;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*r;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my_last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+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double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my_sum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if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% 2 == 0) factor = 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else factor = -1.0;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my_last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++, factor = -factor)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my_sum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+= factor/(2*i+1);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while (flag != r) Sleep(0);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sum +=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my_sum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flag++;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0CAC5FC9-3F6D-4803-8D30-12E75D1FB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437063"/>
            <a:ext cx="2736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flag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指出的线程编号</a:t>
            </a:r>
            <a:b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</a:b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才允许累加到全局和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F5ECC3C-CF95-4317-9E9C-93904C718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00663"/>
            <a:ext cx="2736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避免过多忙等待</a:t>
            </a:r>
            <a:b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</a:b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线程先各自求局部和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FCD9B2E-34AA-4DCB-9340-E78532D11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忙等待结果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A8113CD-2C99-4B86-AD1D-8ABA3EBE3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串行版本运行结果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3.1415826536, 0.85525284458ms.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3.1415916536, 9.5339259821ms.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3.1415925536, 96.029585625ms.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3.1415926436, 975.36626866ms.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忙等待版本运行结果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3.1415826536, 8.8807495852ms.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3.1415916536, 4.9657735568ms.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3.1415925536, 34.058658506ms.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3.1415926436, 279.52112372ms.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B6EF05-35E4-4AAE-86E5-D36021893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显式同步：互斥量（锁）</a:t>
            </a:r>
            <a:endParaRPr lang="zh-CN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0F4E80-E0FE-48FD-9CFD-F00FEA1CA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创建</a:t>
            </a:r>
            <a:r>
              <a:rPr lang="en-US" altLang="zh-CN" sz="2400" dirty="0" err="1"/>
              <a:t>mutex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PTHREAD_MUTEX_INITIALIZER;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NULL);</a:t>
            </a:r>
          </a:p>
          <a:p>
            <a:pPr eaLnBrk="1" hangingPunct="1">
              <a:defRPr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mutex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	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加锁，若已上锁则阻塞至被解锁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pthread_mutex_trylock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              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加锁，若已上锁不阻塞，返回非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int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pthread_mutex_timedlock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*restrict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mutex,const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struct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timespec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*restrict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tsptr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	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加锁，超时返回失败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 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解锁，可能令其他线程退出阻塞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释放</a:t>
            </a:r>
            <a:r>
              <a:rPr lang="en-US" altLang="zh-CN" sz="2400" dirty="0" err="1">
                <a:solidFill>
                  <a:srgbClr val="000000"/>
                </a:solidFill>
              </a:rPr>
              <a:t>mutex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F9A3CB-0B03-433D-A2EF-4617F804D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0093D77-A92E-439E-8F84-1A7A5CD8F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共享内存和分布式内存模型回顾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/>
              <a:t>POSIX Threads (Pthreads)</a:t>
            </a:r>
            <a:r>
              <a:rPr lang="zh-CN" altLang="en-US"/>
              <a:t>编程简介</a:t>
            </a:r>
            <a:endParaRPr lang="en-US" altLang="zh-CN"/>
          </a:p>
          <a:p>
            <a:pPr lvl="1" eaLnBrk="1" hangingPunct="1"/>
            <a:r>
              <a:rPr lang="zh-CN" altLang="en-US"/>
              <a:t>基本概念</a:t>
            </a:r>
            <a:endParaRPr lang="en-US" altLang="zh-CN"/>
          </a:p>
          <a:p>
            <a:pPr lvl="1" eaLnBrk="1" hangingPunct="1"/>
            <a:r>
              <a:rPr lang="zh-CN" altLang="en-US"/>
              <a:t>基础</a:t>
            </a:r>
            <a:r>
              <a:rPr lang="en-US" altLang="zh-CN"/>
              <a:t>API</a:t>
            </a:r>
          </a:p>
          <a:p>
            <a:pPr lvl="1" eaLnBrk="1" hangingPunct="1"/>
            <a:r>
              <a:rPr lang="zh-CN" altLang="en-US"/>
              <a:t>同步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深入同步机制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9589FE5-87C3-4DD8-A30E-E634AD78C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互斥量版本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E67436A-62FC-449E-91C5-5159D9CE4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pi_mutex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*p =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r = p-&gt;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n = p-&gt;n;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n/THREAD_NUM;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*r;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my_last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+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my_n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double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my_sum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if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% 2 == 0) factor = 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else factor = -1.0;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my_first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my_last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++, factor = -factor)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my_sum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+= factor/(2*i+1);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sum +=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my_sum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718CF6A-80FC-4E3E-9B1B-C37BFBF37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互斥量结果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4D58A8-3ACA-4D79-B9BF-5739BBBDB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忙等待版本运行结果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3.1415826536, 8.8807495852ms.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3.1415916536, 4.9657735568ms.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3.1415925536, 34.058658506ms.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Busy-Waiting: 3.1415926436, 279.52112372ms.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互斥量版本运行结果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3.1415826536, 0.91852930802ms.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3.1415916536, 5.4156488001ms.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3.1415925536, 27.708150988ms.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: 3.1415926436, 237.99910841ms.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DF7792B1-77F0-46FC-AAA0-93AE4A521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互斥量讨论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A4BE7-6802-46CD-BCCE-D5B258C2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持有多个</a:t>
            </a:r>
            <a:r>
              <a:rPr lang="en-US" altLang="zh-CN" dirty="0" err="1">
                <a:solidFill>
                  <a:srgbClr val="000000"/>
                </a:solidFill>
              </a:rPr>
              <a:t>mutex</a:t>
            </a:r>
            <a:r>
              <a:rPr lang="zh-CN" altLang="en-US" dirty="0">
                <a:solidFill>
                  <a:srgbClr val="000000"/>
                </a:solidFill>
              </a:rPr>
              <a:t>可能导致死锁：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     thread1           thread2</a:t>
            </a:r>
          </a:p>
          <a:p>
            <a:pPr marL="203200" indent="-203200">
              <a:lnSpc>
                <a:spcPct val="75000"/>
              </a:lnSpc>
              <a:spcBef>
                <a:spcPts val="363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lock(a)           lock(b)</a:t>
            </a:r>
          </a:p>
          <a:p>
            <a:pPr marL="203200" indent="-203200">
              <a:lnSpc>
                <a:spcPct val="75000"/>
              </a:lnSpc>
              <a:spcBef>
                <a:spcPts val="363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lock(b)           lock(a)</a:t>
            </a:r>
          </a:p>
          <a:p>
            <a:pPr eaLnBrk="1" hangingPunct="1">
              <a:defRPr/>
            </a:pPr>
            <a:r>
              <a:rPr lang="zh-CN" altLang="en-US" dirty="0"/>
              <a:t>上锁</a:t>
            </a:r>
            <a:r>
              <a:rPr lang="en-US" altLang="zh-CN" dirty="0"/>
              <a:t>/</a:t>
            </a:r>
            <a:r>
              <a:rPr lang="zh-CN" altLang="en-US" dirty="0"/>
              <a:t>打开，二元状态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EF058F0-D3AB-4A37-BFD7-8B8810B83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超时加锁避免死锁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E67436A-62FC-449E-91C5-5159D9CE4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time.h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int main(int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int err;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struct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timespec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tout;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struct tm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lock = PTHREAD_MUTEX_INITIALIZER;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int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nodeadlock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atoi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[1]);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(&amp;lock);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("mutex is locked\n");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clock_gettime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(CLOCK_REALTIME, &amp;tout);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localtime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tout.tv_sec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("current time is %d:%d:%d\n",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tm_hour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tm_min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tm_sec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AAA57B6-AC6B-4A3F-8B14-871BA354B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超时加锁避免死锁（续）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E67436A-62FC-449E-91C5-5159D9CE4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if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nodeadlock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(&amp;lock);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>
                <a:solidFill>
                  <a:srgbClr val="0000FF"/>
                </a:solidFill>
                <a:latin typeface="Arial" panose="020B0604020202020204" pitchFamily="34" charset="0"/>
              </a:rPr>
              <a:t>("mutex is unlocked\n");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tout.tv_sec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+= 3;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err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pthread_mutex_timedlock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(&amp;lock, &amp;tout);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clock_gettime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(CLOCK_REALTIME, &amp;tout);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localtime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tout.tv_sec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("current time is %d:%d:%d\n",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tm_hour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tm_min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tm_sec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if (err == 0)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("mutex locked again!\n");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else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("can't lock mutex again: %s\n",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strerror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(err));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exit(0);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A590B0F-22FF-4BAD-987C-2339578E9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运行结果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4D58A8-3ACA-4D79-B9BF-5739BBBDB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重复加锁，失败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D:\projects\pthread\mutex_timed&gt; .\mutex_timed.exe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mutex is locked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current time is 11:47:32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current time is 11:47:35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can't lock mutex again: Unknown error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</a:rPr>
              <a:t>成功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D:\projects\pthread\mutex_timed&gt; .\mutex_timed.exe </a:t>
            </a:r>
            <a:r>
              <a:rPr lang="en-US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mutex is locked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current time is 11:48:55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mutex is unlocked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current time is 11:48:55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mutex locked again!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A34D369-1870-4BF7-9DA7-15C78BA18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信号量</a:t>
            </a:r>
            <a:endParaRPr lang="zh-CN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B501B3-F4CB-40AE-93DD-ADEFEAE12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初始化信号量</a:t>
            </a:r>
            <a:endParaRPr lang="en-US" altLang="zh-CN" sz="2400" dirty="0"/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&lt;semaphore.h&gt;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int sem_init(sem_t *sem, int pshared, unsigned value);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pshare</a:t>
            </a:r>
            <a:r>
              <a:rPr lang="zh-CN" altLang="en-US" sz="2400" dirty="0"/>
              <a:t>非</a:t>
            </a:r>
            <a:r>
              <a:rPr lang="en-US" altLang="zh-CN" sz="2400" dirty="0"/>
              <a:t>0</a:t>
            </a:r>
            <a:r>
              <a:rPr lang="zh-CN" altLang="en-US" sz="2400" dirty="0"/>
              <a:t>：进程间共享；</a:t>
            </a:r>
            <a:r>
              <a:rPr lang="en-US" altLang="zh-CN" sz="2400" dirty="0"/>
              <a:t>0</a:t>
            </a:r>
            <a:r>
              <a:rPr lang="zh-CN" altLang="en-US" sz="2400" dirty="0"/>
              <a:t>：进程内线程共享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value</a:t>
            </a:r>
            <a:r>
              <a:rPr lang="zh-CN" altLang="en-US" sz="2400" dirty="0"/>
              <a:t>：信号量初始值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使用</a:t>
            </a:r>
            <a:r>
              <a:rPr lang="en-US" altLang="zh-CN" sz="2400" dirty="0"/>
              <a:t>semaphore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sem_wait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 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信号量值减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，若已为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则阻塞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sem_post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 // +1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，若原来为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则可能唤醒阻塞线程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释放信号量：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E53D536B-9010-4F7D-8FA8-91A0085F8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信号量概念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A40DC029-9AD6-43BA-AD12-9A086608BE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信号量是一种不同的封装对象</a:t>
            </a:r>
            <a:endParaRPr lang="en-US" altLang="zh-CN" sz="2800"/>
          </a:p>
          <a:p>
            <a:pPr lvl="1"/>
            <a:r>
              <a:rPr lang="zh-CN" altLang="en-US" sz="2400"/>
              <a:t>可以实现互斥</a:t>
            </a:r>
            <a:endParaRPr lang="en-US" altLang="zh-CN" sz="2400"/>
          </a:p>
          <a:p>
            <a:pPr lvl="1"/>
            <a:r>
              <a:rPr lang="zh-CN" altLang="en-US" sz="2400"/>
              <a:t>也可以实现</a:t>
            </a:r>
            <a:r>
              <a:rPr lang="en-US" altLang="zh-CN" sz="2400"/>
              <a:t>block-until-it's-time</a:t>
            </a:r>
          </a:p>
          <a:p>
            <a:r>
              <a:rPr lang="zh-CN" altLang="en-US" sz="2800"/>
              <a:t>直觉：可计数资源</a:t>
            </a:r>
            <a:endParaRPr lang="en-US" altLang="zh-CN" sz="2800"/>
          </a:p>
          <a:p>
            <a:pPr lvl="1"/>
            <a:r>
              <a:rPr lang="zh-CN" altLang="en-US" sz="2400"/>
              <a:t>整数表示“可用数量”，初始化为特定值</a:t>
            </a:r>
            <a:endParaRPr lang="en-US" altLang="zh-CN" sz="2400"/>
          </a:p>
          <a:p>
            <a:pPr lvl="1"/>
            <a:r>
              <a:rPr lang="zh-CN" altLang="en-US" sz="2400"/>
              <a:t>线程阻塞直至分配给它一个资源</a:t>
            </a:r>
            <a:endParaRPr lang="en-US" altLang="zh-CN" sz="2400"/>
          </a:p>
          <a:p>
            <a:r>
              <a:rPr lang="en-US" altLang="zh-CN" sz="2800"/>
              <a:t>wait()</a:t>
            </a:r>
            <a:r>
              <a:rPr lang="zh-CN" altLang="en-US" sz="2800"/>
              <a:t>：</a:t>
            </a:r>
            <a:r>
              <a:rPr lang="en-US" altLang="zh-CN" sz="2800"/>
              <a:t>try to decrease</a:t>
            </a:r>
          </a:p>
          <a:p>
            <a:pPr lvl="1"/>
            <a:r>
              <a:rPr lang="zh-CN" altLang="en-US" sz="2400"/>
              <a:t>等待直至</a:t>
            </a:r>
            <a:r>
              <a:rPr lang="en-US" altLang="zh-CN" sz="2400"/>
              <a:t>value&gt;0</a:t>
            </a:r>
            <a:r>
              <a:rPr lang="zh-CN" altLang="en-US" sz="2400"/>
              <a:t>，然后</a:t>
            </a:r>
            <a:r>
              <a:rPr lang="en-US" altLang="zh-CN" sz="2400"/>
              <a:t>value--</a:t>
            </a:r>
            <a:r>
              <a:rPr lang="zh-CN" altLang="en-US" sz="2400"/>
              <a:t>（获取一个资源</a:t>
            </a:r>
            <a:r>
              <a:rPr lang="en-US" altLang="zh-CN" sz="2400"/>
              <a:t>)</a:t>
            </a:r>
          </a:p>
          <a:p>
            <a:r>
              <a:rPr lang="en-US" altLang="zh-CN" sz="2800"/>
              <a:t>signal()</a:t>
            </a:r>
            <a:r>
              <a:rPr lang="zh-CN" altLang="en-US" sz="2800"/>
              <a:t>：</a:t>
            </a:r>
            <a:r>
              <a:rPr lang="en-US" altLang="zh-CN" sz="2800"/>
              <a:t>increase</a:t>
            </a:r>
            <a:r>
              <a:rPr lang="zh-CN" altLang="en-US" sz="2800"/>
              <a:t>，释放一个资源</a:t>
            </a:r>
            <a:endParaRPr lang="en-US" altLang="zh-CN" sz="2800"/>
          </a:p>
          <a:p>
            <a:r>
              <a:rPr lang="zh-CN" altLang="en-US" sz="2800"/>
              <a:t>两者都必须是原子的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066F1527-B6A8-42C1-A096-8E17EA80F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互斥量风格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FCC81-C04C-40D8-AEC5-7D89564D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semaphore m = 1;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endParaRPr lang="pt-BR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do {</a:t>
            </a:r>
          </a:p>
          <a:p>
            <a:pPr marL="400050" lvl="1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wait(m); /* mutex_lock() */</a:t>
            </a:r>
          </a:p>
          <a:p>
            <a:pPr marL="400050" lvl="1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..critical section...</a:t>
            </a:r>
          </a:p>
          <a:p>
            <a:pPr marL="400050" lvl="1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signal(m); /* mutex_unlock() */</a:t>
            </a:r>
          </a:p>
          <a:p>
            <a:pPr marL="400050" lvl="1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endParaRPr lang="pt-BR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00050" lvl="1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...remainder section...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 while (1);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09A3B653-488B-4D45-A45A-825BC457C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条件变量风格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49C6CFCD-7B85-4810-9DDE-B882BC184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7348" name="图片 3">
            <a:extLst>
              <a:ext uri="{FF2B5EF4-FFF2-40B4-BE49-F238E27FC236}">
                <a16:creationId xmlns:a16="http://schemas.microsoft.com/office/drawing/2014/main" id="{124810CE-BA3C-4B2C-82B8-B65EE880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473325"/>
            <a:ext cx="75501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8F45F0E-25A3-4148-B0F7-C3ACB01F0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非一致内存访问（</a:t>
            </a:r>
            <a:r>
              <a:rPr lang="en-US" altLang="zh-CN" sz="3600"/>
              <a:t>NUMA</a:t>
            </a:r>
            <a:r>
              <a:rPr lang="zh-CN" altLang="en-US" sz="3600"/>
              <a:t>）多核系统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A4D636-6B6B-46D9-8562-750571291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400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7843B62D-AE12-4CA2-BD9A-8B07851B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65250"/>
            <a:ext cx="6310312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79339D4B-A106-4CCE-8558-860F2CD1E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894263"/>
            <a:ext cx="1338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000" kern="0" dirty="0">
                <a:solidFill>
                  <a:srgbClr val="000066"/>
                </a:solidFill>
              </a:rPr>
              <a:t>Figure 2.6</a:t>
            </a:r>
            <a:endParaRPr kumimoji="0" lang="en-GB" sz="2000" kern="0" dirty="0">
              <a:solidFill>
                <a:srgbClr val="000066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E4890D2-9065-4D09-8E96-32A0B622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49800"/>
            <a:ext cx="40338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000" b="1" kern="0" dirty="0">
                <a:solidFill>
                  <a:srgbClr val="0000FF"/>
                </a:solidFill>
                <a:latin typeface="NimbusRomNo9L-Regu" charset="0"/>
              </a:rPr>
              <a:t>对于一个核心，有两类内存：</a:t>
            </a:r>
            <a:br>
              <a:rPr kumimoji="0" lang="en-US" altLang="zh-CN" sz="2000" b="1" kern="0" dirty="0">
                <a:solidFill>
                  <a:srgbClr val="0000FF"/>
                </a:solidFill>
                <a:latin typeface="NimbusRomNo9L-Regu" charset="0"/>
              </a:rPr>
            </a:br>
            <a:r>
              <a:rPr kumimoji="0" lang="zh-CN" altLang="en-US" sz="2000" b="1" kern="0" dirty="0">
                <a:solidFill>
                  <a:srgbClr val="0000FF"/>
                </a:solidFill>
                <a:latin typeface="NimbusRomNo9L-Regu" charset="0"/>
              </a:rPr>
              <a:t>直接连接；</a:t>
            </a:r>
            <a:br>
              <a:rPr kumimoji="0" lang="en-US" altLang="zh-CN" sz="2000" b="1" kern="0" dirty="0">
                <a:solidFill>
                  <a:srgbClr val="0000FF"/>
                </a:solidFill>
                <a:latin typeface="NimbusRomNo9L-Regu" charset="0"/>
              </a:rPr>
            </a:br>
            <a:r>
              <a:rPr kumimoji="0" lang="zh-CN" altLang="en-US" sz="2000" b="1" kern="0" dirty="0">
                <a:solidFill>
                  <a:srgbClr val="0000FF"/>
                </a:solidFill>
                <a:latin typeface="NimbusRomNo9L-Regu" charset="0"/>
              </a:rPr>
              <a:t>必须通过其他芯片进行访问。</a:t>
            </a:r>
            <a:endParaRPr kumimoji="0" lang="en-US" altLang="zh-CN" sz="2000" b="1" kern="0" dirty="0">
              <a:solidFill>
                <a:srgbClr val="0000FF"/>
              </a:solidFill>
              <a:latin typeface="NimbusRomNo9L-Regu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000" b="1" kern="0" dirty="0">
                <a:solidFill>
                  <a:srgbClr val="0000FF"/>
                </a:solidFill>
                <a:latin typeface="NimbusRomNo9L-Regu" charset="0"/>
              </a:rPr>
              <a:t>前者的访问速度远快于后者。</a:t>
            </a:r>
            <a:endParaRPr kumimoji="0" lang="en-US" altLang="zh-CN" sz="2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12331C1-5F74-4FCD-A106-CC0375093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信号量同步例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353244E-C6ED-4FE7-87D3-2F874AEF5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stdlib.h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semaphore.h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#define	NUM_THREADS	4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typedef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sem_parent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sem_children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threadFunc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*p =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DB85EAD-3544-4513-BDC1-8F58CE3C6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信号量同步例（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901ACD-78B7-4E1F-9710-CFDA28734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371600"/>
            <a:ext cx="7772400" cy="4724400"/>
          </a:xfrm>
        </p:spPr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"I am the child thread %d.\n",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	p-&gt;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sem_post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sem_parent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sem_wait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sem_children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"Thread %d is going to exit.\n",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	p-&gt;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 *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[])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sem_init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sem_parent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0, 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sem_init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sem_children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0, 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	thread[NUM_THREADS];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[NUM_THREADS];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int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A0BCE924-E91E-49D4-A732-1CD29EFC3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1980229"/>
            <a:ext cx="10727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唤醒主线程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F5113C-A819-4AD5-ACA1-5258B9592789}"/>
              </a:ext>
            </a:extLst>
          </p:cNvPr>
          <p:cNvCxnSpPr>
            <a:cxnSpLocks noChangeShapeType="1"/>
            <a:stCxn id="10" idx="1"/>
          </p:cNvCxnSpPr>
          <p:nvPr/>
        </p:nvCxnSpPr>
        <p:spPr bwMode="auto">
          <a:xfrm flipH="1" flipV="1">
            <a:off x="2195736" y="1980229"/>
            <a:ext cx="360040" cy="15388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8612335-A94E-415E-8AB2-D1CE471B746D}"/>
              </a:ext>
            </a:extLst>
          </p:cNvPr>
          <p:cNvCxnSpPr>
            <a:cxnSpLocks noChangeShapeType="1"/>
            <a:stCxn id="13" idx="0"/>
          </p:cNvCxnSpPr>
          <p:nvPr/>
        </p:nvCxnSpPr>
        <p:spPr bwMode="auto">
          <a:xfrm flipH="1" flipV="1">
            <a:off x="2195736" y="2218272"/>
            <a:ext cx="432048" cy="522404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6">
            <a:extLst>
              <a:ext uri="{FF2B5EF4-FFF2-40B4-BE49-F238E27FC236}">
                <a16:creationId xmlns:a16="http://schemas.microsoft.com/office/drawing/2014/main" id="{3EF76932-733A-4F14-B155-5AE44673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413" y="2740676"/>
            <a:ext cx="1446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等待主线程唤醒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8C65888-7EE2-45C9-9FAF-F87CD2D3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375" y="5147319"/>
            <a:ext cx="14863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初始值都是</a:t>
            </a:r>
            <a:r>
              <a:rPr lang="en-US" altLang="zh-CN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调用</a:t>
            </a:r>
            <a:r>
              <a:rPr lang="en-US" altLang="zh-CN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wait</a:t>
            </a: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会阻塞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等待</a:t>
            </a:r>
            <a:r>
              <a:rPr lang="en-US" altLang="zh-CN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post</a:t>
            </a: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唤醒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A83610-1F65-45B6-9FCF-69D997DD4D1E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 flipV="1">
            <a:off x="2355527" y="4085431"/>
            <a:ext cx="36004" cy="10618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E763BF8-E588-4B73-9065-9DEF6478EC55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 flipV="1">
            <a:off x="2355527" y="4293097"/>
            <a:ext cx="200249" cy="85422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3">
            <a:extLst>
              <a:ext uri="{FF2B5EF4-FFF2-40B4-BE49-F238E27FC236}">
                <a16:creationId xmlns:a16="http://schemas.microsoft.com/office/drawing/2014/main" id="{7C984C5D-C69A-49D2-A422-2FAEF0D5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371600"/>
            <a:ext cx="417646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&lt;NUM_THREADS;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].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(&amp;thread[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], NULL,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threadFunc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(void *)&amp;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&lt;NUM_THREADS;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sem_wait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sem_parent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, "All the child threads has printed.\n");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&lt;NUM_THREADS;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sem_post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sem_children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}	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40FED98E-006E-4270-B32C-6754C092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302" y="2300903"/>
            <a:ext cx="17780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等待所有子线程唤醒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8E0726A-3034-4B5F-B4AE-D8EF53F531C5}"/>
              </a:ext>
            </a:extLst>
          </p:cNvPr>
          <p:cNvCxnSpPr>
            <a:cxnSpLocks noChangeShapeType="1"/>
            <a:stCxn id="27" idx="2"/>
          </p:cNvCxnSpPr>
          <p:nvPr/>
        </p:nvCxnSpPr>
        <p:spPr bwMode="auto">
          <a:xfrm>
            <a:off x="4967328" y="2608680"/>
            <a:ext cx="533907" cy="88382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56002C-624B-485F-A82B-7843B08289A0}"/>
              </a:ext>
            </a:extLst>
          </p:cNvPr>
          <p:cNvCxnSpPr>
            <a:cxnSpLocks noChangeShapeType="1"/>
            <a:stCxn id="33" idx="2"/>
          </p:cNvCxnSpPr>
          <p:nvPr/>
        </p:nvCxnSpPr>
        <p:spPr bwMode="auto">
          <a:xfrm>
            <a:off x="4348591" y="4393208"/>
            <a:ext cx="1152644" cy="63232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6">
            <a:extLst>
              <a:ext uri="{FF2B5EF4-FFF2-40B4-BE49-F238E27FC236}">
                <a16:creationId xmlns:a16="http://schemas.microsoft.com/office/drawing/2014/main" id="{FA7693B5-F75E-48C4-A134-E16D116F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085431"/>
            <a:ext cx="1425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唤醒所有子线程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938B12-BCE1-43E4-9E5B-C629F0CF9C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2356" y="2134117"/>
            <a:ext cx="756235" cy="166786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9BFB0A9-8F31-46F5-869B-6589FD80B60A}"/>
              </a:ext>
            </a:extLst>
          </p:cNvPr>
          <p:cNvCxnSpPr>
            <a:cxnSpLocks noChangeShapeType="1"/>
            <a:stCxn id="33" idx="0"/>
          </p:cNvCxnSpPr>
          <p:nvPr/>
        </p:nvCxnSpPr>
        <p:spPr bwMode="auto">
          <a:xfrm flipH="1" flipV="1">
            <a:off x="2934560" y="2988256"/>
            <a:ext cx="1414031" cy="1097175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6">
            <a:extLst>
              <a:ext uri="{FF2B5EF4-FFF2-40B4-BE49-F238E27FC236}">
                <a16:creationId xmlns:a16="http://schemas.microsoft.com/office/drawing/2014/main" id="{A6492446-416C-40B6-AF37-2A752210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987" y="6110668"/>
            <a:ext cx="2310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几条打印信息之间的顺序？</a:t>
            </a:r>
            <a:endParaRPr lang="en-US" altLang="zh-CN" sz="14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/>
      <p:bldP spid="27" grpId="0"/>
      <p:bldP spid="33" grpId="0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F534604-CF8E-4B00-B595-69F8C7B89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信号量同步例（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75BB82A-AD95-4A65-AD71-7D51F3221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&lt;NUM_THREADS;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pthread_join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(thread[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sem_parent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sem_children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return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F0B09-A3E4-48C3-84D1-52E033F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同步机制改变时序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188AF-CF9E-475F-9C0A-37D9640F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同一线程内指令顺序执行，有确定的时序</a:t>
            </a:r>
            <a:endParaRPr lang="en-US" altLang="zh-CN" sz="2800" dirty="0"/>
          </a:p>
          <a:p>
            <a:r>
              <a:rPr lang="zh-CN" altLang="en-US" sz="2800" dirty="0"/>
              <a:t>不同线程的指令不能保证时序</a:t>
            </a:r>
            <a:r>
              <a:rPr lang="en-US" altLang="zh-CN" sz="2800" dirty="0"/>
              <a:t>——</a:t>
            </a:r>
            <a:r>
              <a:rPr lang="zh-CN" altLang="en-US" sz="2800" dirty="0"/>
              <a:t>重排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9A3DC2-4A60-442F-B6AA-EE740201E32D}"/>
              </a:ext>
            </a:extLst>
          </p:cNvPr>
          <p:cNvSpPr/>
          <p:nvPr/>
        </p:nvSpPr>
        <p:spPr>
          <a:xfrm>
            <a:off x="942387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T0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81D0E-2F9D-477F-AD7F-279B747AB849}"/>
              </a:ext>
            </a:extLst>
          </p:cNvPr>
          <p:cNvSpPr/>
          <p:nvPr/>
        </p:nvSpPr>
        <p:spPr>
          <a:xfrm>
            <a:off x="799409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FCE674-BFEC-46EF-8908-2875D17D7F3F}"/>
              </a:ext>
            </a:extLst>
          </p:cNvPr>
          <p:cNvSpPr/>
          <p:nvPr/>
        </p:nvSpPr>
        <p:spPr>
          <a:xfrm>
            <a:off x="799408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B948BF-5720-444D-9A34-3DDEE4ED4F62}"/>
              </a:ext>
            </a:extLst>
          </p:cNvPr>
          <p:cNvSpPr/>
          <p:nvPr/>
        </p:nvSpPr>
        <p:spPr>
          <a:xfrm>
            <a:off x="799409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97235E-1A3A-4CE9-B588-C7B83756E43A}"/>
              </a:ext>
            </a:extLst>
          </p:cNvPr>
          <p:cNvSpPr/>
          <p:nvPr/>
        </p:nvSpPr>
        <p:spPr>
          <a:xfrm>
            <a:off x="776078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A61DEE-2003-4E82-B6DD-34DA382B01B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1177076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BACC64-AB19-4BC7-B2D3-9A37ADFA79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1159444" y="4608549"/>
            <a:ext cx="1763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57E4EE-ED19-4F56-ACBC-EA64DF93306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1159357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B8B91B4-7587-4E08-98ED-75E15BA538D0}"/>
              </a:ext>
            </a:extLst>
          </p:cNvPr>
          <p:cNvSpPr/>
          <p:nvPr/>
        </p:nvSpPr>
        <p:spPr>
          <a:xfrm>
            <a:off x="2650077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T1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1221BC-5926-4896-A05D-36CF5FD554DB}"/>
              </a:ext>
            </a:extLst>
          </p:cNvPr>
          <p:cNvSpPr/>
          <p:nvPr/>
        </p:nvSpPr>
        <p:spPr>
          <a:xfrm>
            <a:off x="2507099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6D3050-05F6-45A6-A8EF-046F35A7CEDE}"/>
              </a:ext>
            </a:extLst>
          </p:cNvPr>
          <p:cNvSpPr/>
          <p:nvPr/>
        </p:nvSpPr>
        <p:spPr>
          <a:xfrm>
            <a:off x="2507098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EB465D-F7F2-4224-B861-F31CF8C70081}"/>
              </a:ext>
            </a:extLst>
          </p:cNvPr>
          <p:cNvSpPr/>
          <p:nvPr/>
        </p:nvSpPr>
        <p:spPr>
          <a:xfrm>
            <a:off x="2507099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5459EB-53AA-4D36-ACF9-5CB965C27B77}"/>
              </a:ext>
            </a:extLst>
          </p:cNvPr>
          <p:cNvSpPr/>
          <p:nvPr/>
        </p:nvSpPr>
        <p:spPr>
          <a:xfrm>
            <a:off x="2483768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F8970D-4444-4808-A23B-A6BB1DFD4FA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2884766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24B9B0-FE9B-4938-8586-C8FDD3EFE2D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 bwMode="auto">
          <a:xfrm flipH="1">
            <a:off x="2867134" y="4608549"/>
            <a:ext cx="1763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4CDEB6-C4CC-4C7A-B500-CB70AEA6D74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 bwMode="auto">
          <a:xfrm flipH="1">
            <a:off x="2867047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6C9A0F9-2233-48C0-87AB-09BB216C0BD0}"/>
              </a:ext>
            </a:extLst>
          </p:cNvPr>
          <p:cNvSpPr/>
          <p:nvPr/>
        </p:nvSpPr>
        <p:spPr>
          <a:xfrm>
            <a:off x="4336426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T2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F5824C-1B89-4330-8A62-39DC614024E9}"/>
              </a:ext>
            </a:extLst>
          </p:cNvPr>
          <p:cNvSpPr/>
          <p:nvPr/>
        </p:nvSpPr>
        <p:spPr>
          <a:xfrm>
            <a:off x="4193448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A8DA65-F352-4BE1-8D1F-F091C2FB5CB5}"/>
              </a:ext>
            </a:extLst>
          </p:cNvPr>
          <p:cNvSpPr/>
          <p:nvPr/>
        </p:nvSpPr>
        <p:spPr>
          <a:xfrm>
            <a:off x="4193447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C52A12-4474-4A99-9F16-49D53260F410}"/>
              </a:ext>
            </a:extLst>
          </p:cNvPr>
          <p:cNvSpPr/>
          <p:nvPr/>
        </p:nvSpPr>
        <p:spPr>
          <a:xfrm>
            <a:off x="4193448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EF78B0-3FBF-48C4-AC4E-3279C1C4E991}"/>
              </a:ext>
            </a:extLst>
          </p:cNvPr>
          <p:cNvSpPr/>
          <p:nvPr/>
        </p:nvSpPr>
        <p:spPr>
          <a:xfrm>
            <a:off x="4170117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CCF272-C17F-4FA9-8C83-2D24A90815B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4571115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93C4A5-B6F2-4C65-827A-5FEB58FCCD1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 flipH="1">
            <a:off x="4553483" y="4608549"/>
            <a:ext cx="1763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5D47688-C0C3-4377-9848-DC283F2DD23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4553396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D8A6CC7-7670-4687-860B-9282A408A43A}"/>
              </a:ext>
            </a:extLst>
          </p:cNvPr>
          <p:cNvSpPr/>
          <p:nvPr/>
        </p:nvSpPr>
        <p:spPr>
          <a:xfrm>
            <a:off x="5993747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T3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8A4F5F-F94A-407F-B171-183FD4263EB1}"/>
              </a:ext>
            </a:extLst>
          </p:cNvPr>
          <p:cNvSpPr/>
          <p:nvPr/>
        </p:nvSpPr>
        <p:spPr>
          <a:xfrm>
            <a:off x="5850769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E0E971-B395-4D0E-88C0-9AAA2053C4E8}"/>
              </a:ext>
            </a:extLst>
          </p:cNvPr>
          <p:cNvSpPr/>
          <p:nvPr/>
        </p:nvSpPr>
        <p:spPr>
          <a:xfrm>
            <a:off x="5850768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893F5C-76A6-4F60-9360-14BF4501A194}"/>
              </a:ext>
            </a:extLst>
          </p:cNvPr>
          <p:cNvSpPr/>
          <p:nvPr/>
        </p:nvSpPr>
        <p:spPr>
          <a:xfrm>
            <a:off x="5850769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D5725F-6136-40D2-8E07-243194DC13BE}"/>
              </a:ext>
            </a:extLst>
          </p:cNvPr>
          <p:cNvSpPr/>
          <p:nvPr/>
        </p:nvSpPr>
        <p:spPr>
          <a:xfrm>
            <a:off x="5827438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23A631-C58A-4369-91A9-10890F04268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 bwMode="auto">
          <a:xfrm flipH="1">
            <a:off x="6228436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0E2F36-368F-4B7D-AFB3-56097A2DA2F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 bwMode="auto">
          <a:xfrm flipH="1">
            <a:off x="6210804" y="4608549"/>
            <a:ext cx="1763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7E21AF0-1B70-43F7-9F40-B25EB954F28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 bwMode="auto">
          <a:xfrm flipH="1">
            <a:off x="6210717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04B4B8E-9418-4982-A5B8-7408927CEBC9}"/>
              </a:ext>
            </a:extLst>
          </p:cNvPr>
          <p:cNvSpPr/>
          <p:nvPr/>
        </p:nvSpPr>
        <p:spPr>
          <a:xfrm>
            <a:off x="7880145" y="292494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TM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952D92-1871-4C7F-A423-131D9DBDE93C}"/>
              </a:ext>
            </a:extLst>
          </p:cNvPr>
          <p:cNvSpPr/>
          <p:nvPr/>
        </p:nvSpPr>
        <p:spPr>
          <a:xfrm>
            <a:off x="7737167" y="3356992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wait-p</a:t>
            </a:r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56790A7-928D-4F51-8846-B551EE313EE1}"/>
              </a:ext>
            </a:extLst>
          </p:cNvPr>
          <p:cNvSpPr/>
          <p:nvPr/>
        </p:nvSpPr>
        <p:spPr>
          <a:xfrm>
            <a:off x="7812360" y="471823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8EB211-F986-474D-9CC9-8A5B49A0B604}"/>
              </a:ext>
            </a:extLst>
          </p:cNvPr>
          <p:cNvSpPr/>
          <p:nvPr/>
        </p:nvSpPr>
        <p:spPr>
          <a:xfrm>
            <a:off x="7737167" y="6079479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post-c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5699BB6-5659-4420-B29E-F4436F40625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 bwMode="auto">
          <a:xfrm>
            <a:off x="8102812" y="3695546"/>
            <a:ext cx="1455" cy="1022690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20F96A-4470-434F-91D3-3B0B0BB0688E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 bwMode="auto">
          <a:xfrm>
            <a:off x="8104267" y="5056790"/>
            <a:ext cx="4957" cy="102268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973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F0B09-A3E4-48C3-84D1-52E033F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同步机制改变时序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188AF-CF9E-475F-9C0A-37D9640F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同一线程内指令顺序执行，有确定的时序</a:t>
            </a:r>
            <a:endParaRPr lang="en-US" altLang="zh-CN" sz="2800" dirty="0"/>
          </a:p>
          <a:p>
            <a:r>
              <a:rPr lang="zh-CN" altLang="en-US" sz="2800" dirty="0"/>
              <a:t>不同线程的指令不能保证时序</a:t>
            </a:r>
            <a:r>
              <a:rPr lang="en-US" altLang="zh-CN" sz="2800" dirty="0"/>
              <a:t>——</a:t>
            </a:r>
            <a:r>
              <a:rPr lang="zh-CN" altLang="en-US" sz="2800" dirty="0"/>
              <a:t>重排</a:t>
            </a:r>
            <a:endParaRPr lang="en-US" altLang="zh-CN" sz="2800" dirty="0"/>
          </a:p>
          <a:p>
            <a:r>
              <a:rPr lang="zh-CN" altLang="en-US" sz="2800" dirty="0"/>
              <a:t>同步机制在不同线程的指令间建立起时序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9A3DC2-4A60-442F-B6AA-EE740201E32D}"/>
              </a:ext>
            </a:extLst>
          </p:cNvPr>
          <p:cNvSpPr/>
          <p:nvPr/>
        </p:nvSpPr>
        <p:spPr>
          <a:xfrm>
            <a:off x="942387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T0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81D0E-2F9D-477F-AD7F-279B747AB849}"/>
              </a:ext>
            </a:extLst>
          </p:cNvPr>
          <p:cNvSpPr/>
          <p:nvPr/>
        </p:nvSpPr>
        <p:spPr>
          <a:xfrm>
            <a:off x="799409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FCE674-BFEC-46EF-8908-2875D17D7F3F}"/>
              </a:ext>
            </a:extLst>
          </p:cNvPr>
          <p:cNvSpPr/>
          <p:nvPr/>
        </p:nvSpPr>
        <p:spPr>
          <a:xfrm>
            <a:off x="799408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B948BF-5720-444D-9A34-3DDEE4ED4F62}"/>
              </a:ext>
            </a:extLst>
          </p:cNvPr>
          <p:cNvSpPr/>
          <p:nvPr/>
        </p:nvSpPr>
        <p:spPr>
          <a:xfrm>
            <a:off x="799409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97235E-1A3A-4CE9-B588-C7B83756E43A}"/>
              </a:ext>
            </a:extLst>
          </p:cNvPr>
          <p:cNvSpPr/>
          <p:nvPr/>
        </p:nvSpPr>
        <p:spPr>
          <a:xfrm>
            <a:off x="776078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A61DEE-2003-4E82-B6DD-34DA382B01B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1177076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57E4EE-ED19-4F56-ACBC-EA64DF93306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1159357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B8B91B4-7587-4E08-98ED-75E15BA538D0}"/>
              </a:ext>
            </a:extLst>
          </p:cNvPr>
          <p:cNvSpPr/>
          <p:nvPr/>
        </p:nvSpPr>
        <p:spPr>
          <a:xfrm>
            <a:off x="2650077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T1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1221BC-5926-4896-A05D-36CF5FD554DB}"/>
              </a:ext>
            </a:extLst>
          </p:cNvPr>
          <p:cNvSpPr/>
          <p:nvPr/>
        </p:nvSpPr>
        <p:spPr>
          <a:xfrm>
            <a:off x="2507099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6D3050-05F6-45A6-A8EF-046F35A7CEDE}"/>
              </a:ext>
            </a:extLst>
          </p:cNvPr>
          <p:cNvSpPr/>
          <p:nvPr/>
        </p:nvSpPr>
        <p:spPr>
          <a:xfrm>
            <a:off x="2507098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EB465D-F7F2-4224-B861-F31CF8C70081}"/>
              </a:ext>
            </a:extLst>
          </p:cNvPr>
          <p:cNvSpPr/>
          <p:nvPr/>
        </p:nvSpPr>
        <p:spPr>
          <a:xfrm>
            <a:off x="2507099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5459EB-53AA-4D36-ACF9-5CB965C27B77}"/>
              </a:ext>
            </a:extLst>
          </p:cNvPr>
          <p:cNvSpPr/>
          <p:nvPr/>
        </p:nvSpPr>
        <p:spPr>
          <a:xfrm>
            <a:off x="2483768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F8970D-4444-4808-A23B-A6BB1DFD4FA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2884766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4CDEB6-C4CC-4C7A-B500-CB70AEA6D74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 bwMode="auto">
          <a:xfrm flipH="1">
            <a:off x="2867047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6C9A0F9-2233-48C0-87AB-09BB216C0BD0}"/>
              </a:ext>
            </a:extLst>
          </p:cNvPr>
          <p:cNvSpPr/>
          <p:nvPr/>
        </p:nvSpPr>
        <p:spPr>
          <a:xfrm>
            <a:off x="4336426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T2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F5824C-1B89-4330-8A62-39DC614024E9}"/>
              </a:ext>
            </a:extLst>
          </p:cNvPr>
          <p:cNvSpPr/>
          <p:nvPr/>
        </p:nvSpPr>
        <p:spPr>
          <a:xfrm>
            <a:off x="4193448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A8DA65-F352-4BE1-8D1F-F091C2FB5CB5}"/>
              </a:ext>
            </a:extLst>
          </p:cNvPr>
          <p:cNvSpPr/>
          <p:nvPr/>
        </p:nvSpPr>
        <p:spPr>
          <a:xfrm>
            <a:off x="4193447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C52A12-4474-4A99-9F16-49D53260F410}"/>
              </a:ext>
            </a:extLst>
          </p:cNvPr>
          <p:cNvSpPr/>
          <p:nvPr/>
        </p:nvSpPr>
        <p:spPr>
          <a:xfrm>
            <a:off x="4193448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EF78B0-3FBF-48C4-AC4E-3279C1C4E991}"/>
              </a:ext>
            </a:extLst>
          </p:cNvPr>
          <p:cNvSpPr/>
          <p:nvPr/>
        </p:nvSpPr>
        <p:spPr>
          <a:xfrm>
            <a:off x="4170117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CCF272-C17F-4FA9-8C83-2D24A90815B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 flipH="1">
            <a:off x="4571115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5D47688-C0C3-4377-9848-DC283F2DD23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flipH="1">
            <a:off x="4553396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D8A6CC7-7670-4687-860B-9282A408A43A}"/>
              </a:ext>
            </a:extLst>
          </p:cNvPr>
          <p:cNvSpPr/>
          <p:nvPr/>
        </p:nvSpPr>
        <p:spPr>
          <a:xfrm>
            <a:off x="5993747" y="2924944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T3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8A4F5F-F94A-407F-B171-183FD4263EB1}"/>
              </a:ext>
            </a:extLst>
          </p:cNvPr>
          <p:cNvSpPr/>
          <p:nvPr/>
        </p:nvSpPr>
        <p:spPr>
          <a:xfrm>
            <a:off x="5850769" y="335699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print-1</a:t>
            </a:r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E0E971-B395-4D0E-88C0-9AAA2053C4E8}"/>
              </a:ext>
            </a:extLst>
          </p:cNvPr>
          <p:cNvSpPr/>
          <p:nvPr/>
        </p:nvSpPr>
        <p:spPr>
          <a:xfrm>
            <a:off x="5850768" y="4269995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post-p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893F5C-76A6-4F60-9360-14BF4501A194}"/>
              </a:ext>
            </a:extLst>
          </p:cNvPr>
          <p:cNvSpPr/>
          <p:nvPr/>
        </p:nvSpPr>
        <p:spPr>
          <a:xfrm>
            <a:off x="5850769" y="5182998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wait-c</a:t>
            </a:r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D5725F-6136-40D2-8E07-243194DC13BE}"/>
              </a:ext>
            </a:extLst>
          </p:cNvPr>
          <p:cNvSpPr/>
          <p:nvPr/>
        </p:nvSpPr>
        <p:spPr>
          <a:xfrm>
            <a:off x="5827438" y="609600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print-2</a:t>
            </a:r>
            <a:endParaRPr lang="zh-CN" altLang="en-US" sz="16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23A631-C58A-4369-91A9-10890F04268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 bwMode="auto">
          <a:xfrm flipH="1">
            <a:off x="6228436" y="3695546"/>
            <a:ext cx="5612" cy="57444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7E21AF0-1B70-43F7-9F40-B25EB954F28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 bwMode="auto">
          <a:xfrm flipH="1">
            <a:off x="6210717" y="5521552"/>
            <a:ext cx="87" cy="574448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04B4B8E-9418-4982-A5B8-7408927CEBC9}"/>
              </a:ext>
            </a:extLst>
          </p:cNvPr>
          <p:cNvSpPr/>
          <p:nvPr/>
        </p:nvSpPr>
        <p:spPr>
          <a:xfrm>
            <a:off x="7880145" y="292494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TM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952D92-1871-4C7F-A423-131D9DBDE93C}"/>
              </a:ext>
            </a:extLst>
          </p:cNvPr>
          <p:cNvSpPr/>
          <p:nvPr/>
        </p:nvSpPr>
        <p:spPr>
          <a:xfrm>
            <a:off x="7737167" y="3356992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wait-p</a:t>
            </a:r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56790A7-928D-4F51-8846-B551EE313EE1}"/>
              </a:ext>
            </a:extLst>
          </p:cNvPr>
          <p:cNvSpPr/>
          <p:nvPr/>
        </p:nvSpPr>
        <p:spPr>
          <a:xfrm>
            <a:off x="7812360" y="471823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print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8EB211-F986-474D-9CC9-8A5B49A0B604}"/>
              </a:ext>
            </a:extLst>
          </p:cNvPr>
          <p:cNvSpPr/>
          <p:nvPr/>
        </p:nvSpPr>
        <p:spPr>
          <a:xfrm>
            <a:off x="7737167" y="6079479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post-c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5699BB6-5659-4420-B29E-F4436F40625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 bwMode="auto">
          <a:xfrm>
            <a:off x="8102812" y="3695546"/>
            <a:ext cx="1455" cy="1022690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20F96A-4470-434F-91D3-3B0B0BB0688E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 bwMode="auto">
          <a:xfrm>
            <a:off x="8104267" y="5056790"/>
            <a:ext cx="4957" cy="1022689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592A85A-F97D-4B3C-97F5-82711C58B5E1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 bwMode="auto">
          <a:xfrm flipV="1">
            <a:off x="1554743" y="3526269"/>
            <a:ext cx="6182424" cy="913003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7D82282-CEAC-462E-BC3C-7C527129003D}"/>
              </a:ext>
            </a:extLst>
          </p:cNvPr>
          <p:cNvCxnSpPr>
            <a:cxnSpLocks/>
            <a:stCxn id="20" idx="3"/>
            <a:endCxn id="43" idx="1"/>
          </p:cNvCxnSpPr>
          <p:nvPr/>
        </p:nvCxnSpPr>
        <p:spPr bwMode="auto">
          <a:xfrm flipV="1">
            <a:off x="3262433" y="3526269"/>
            <a:ext cx="4474734" cy="913003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922EA0C-9F27-4B64-A7A8-33E01435064A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 bwMode="auto">
          <a:xfrm flipV="1">
            <a:off x="4948782" y="3526269"/>
            <a:ext cx="2788385" cy="913003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31069E4-CF3E-45A9-A770-A413F4B97DA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 bwMode="auto">
          <a:xfrm flipV="1">
            <a:off x="6606103" y="3526269"/>
            <a:ext cx="1131064" cy="913003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A3AF83A-2152-4C22-BBB4-9797A9FB4873}"/>
              </a:ext>
            </a:extLst>
          </p:cNvPr>
          <p:cNvCxnSpPr>
            <a:cxnSpLocks/>
            <a:stCxn id="45" idx="1"/>
            <a:endCxn id="7" idx="3"/>
          </p:cNvCxnSpPr>
          <p:nvPr/>
        </p:nvCxnSpPr>
        <p:spPr bwMode="auto">
          <a:xfrm flipH="1" flipV="1">
            <a:off x="1519478" y="5352275"/>
            <a:ext cx="6217689" cy="896481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80211D3-2C4C-4A82-90D3-E0F79DDBDE2D}"/>
              </a:ext>
            </a:extLst>
          </p:cNvPr>
          <p:cNvCxnSpPr>
            <a:cxnSpLocks/>
            <a:stCxn id="45" idx="1"/>
            <a:endCxn id="21" idx="3"/>
          </p:cNvCxnSpPr>
          <p:nvPr/>
        </p:nvCxnSpPr>
        <p:spPr bwMode="auto">
          <a:xfrm flipH="1" flipV="1">
            <a:off x="3227168" y="5352275"/>
            <a:ext cx="4509999" cy="896481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7321AC2-D735-4ECF-8E73-9676E5C87183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 bwMode="auto">
          <a:xfrm flipH="1" flipV="1">
            <a:off x="4913517" y="5352275"/>
            <a:ext cx="2823650" cy="896481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39B95E6-A852-4547-8D83-D4F94768BCC5}"/>
              </a:ext>
            </a:extLst>
          </p:cNvPr>
          <p:cNvCxnSpPr>
            <a:cxnSpLocks/>
            <a:stCxn id="45" idx="1"/>
            <a:endCxn id="37" idx="3"/>
          </p:cNvCxnSpPr>
          <p:nvPr/>
        </p:nvCxnSpPr>
        <p:spPr bwMode="auto">
          <a:xfrm flipH="1" flipV="1">
            <a:off x="6570838" y="5352275"/>
            <a:ext cx="1166329" cy="896481"/>
          </a:xfrm>
          <a:prstGeom prst="straightConnector1">
            <a:avLst/>
          </a:prstGeom>
          <a:solidFill>
            <a:srgbClr val="FFCF0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825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7683A52-8C9F-4369-B228-5DAA39A2A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信号量同步例（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D694EE6-E940-4D7C-B032-4F43526DD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 0.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 1.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 2.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 am the child thread 3.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All the child threads has printed.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 is going to exit.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 is going to exit.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 is going to exit.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 is going to exit.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6B03D52-D986-48AE-A227-31FD9A94C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barrier</a:t>
            </a:r>
            <a:r>
              <a:rPr lang="zh-CN" altLang="en-US"/>
              <a:t>同步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D08F860-E01D-4DB9-8714-5D0336EF4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初始化</a:t>
            </a:r>
            <a:r>
              <a:rPr lang="en-US" altLang="zh-CN" sz="2400"/>
              <a:t>barrier</a:t>
            </a:r>
            <a:r>
              <a:rPr lang="zh-CN" altLang="en-US" sz="2400"/>
              <a:t>的方法如下所示（本例中线程数为</a:t>
            </a:r>
            <a:r>
              <a:rPr lang="en-US" altLang="zh-CN" sz="2400"/>
              <a:t>3</a:t>
            </a:r>
            <a:r>
              <a:rPr lang="zh-CN" altLang="en-US" sz="2400"/>
              <a:t>）：</a:t>
            </a:r>
            <a:endParaRPr lang="en-US" altLang="zh-CN" sz="2400"/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pthread_barrier_t b;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pthread_barrier_init(&amp;b,NULL,3);</a:t>
            </a:r>
            <a:endParaRPr lang="en-US" altLang="zh-CN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zh-CN" altLang="en-US" sz="2400"/>
              <a:t>第二个参数指出对象属性，</a:t>
            </a:r>
            <a:r>
              <a:rPr lang="en-US" altLang="zh-CN" sz="2400"/>
              <a:t>NULL</a:t>
            </a:r>
            <a:r>
              <a:rPr lang="zh-CN" altLang="en-US" sz="2400"/>
              <a:t>表示默认属性</a:t>
            </a:r>
            <a:endParaRPr lang="en-US" altLang="zh-CN" sz="2400"/>
          </a:p>
          <a:p>
            <a:pPr eaLnBrk="1" hangingPunct="1"/>
            <a:r>
              <a:rPr lang="zh-CN" altLang="en-US" sz="2400"/>
              <a:t>为等待</a:t>
            </a:r>
            <a:r>
              <a:rPr lang="en-US" altLang="zh-CN" sz="2400"/>
              <a:t>barrier</a:t>
            </a:r>
            <a:r>
              <a:rPr lang="zh-CN" altLang="en-US" sz="2400"/>
              <a:t>，线程应执行</a:t>
            </a:r>
            <a:endParaRPr lang="en-US" altLang="zh-CN" sz="2400"/>
          </a:p>
          <a:p>
            <a:pPr lvl="1">
              <a:spcBef>
                <a:spcPct val="3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pthread_barrier_wait(&amp;b);</a:t>
            </a:r>
          </a:p>
          <a:p>
            <a:pPr eaLnBrk="1" hangingPunct="1"/>
            <a:r>
              <a:rPr lang="zh-CN" altLang="en-US" sz="2400"/>
              <a:t>可通过下面的宏，指定一个初始值来初始化</a:t>
            </a:r>
            <a:r>
              <a:rPr lang="en-US" altLang="zh-CN" sz="2400"/>
              <a:t>barrier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PTHREAD_BARRIER_INITIALIZER(3).</a:t>
            </a:r>
            <a:endParaRPr lang="en-US" altLang="zh-CN" sz="18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2" name="TextBox 5">
            <a:extLst>
              <a:ext uri="{FF2B5EF4-FFF2-40B4-BE49-F238E27FC236}">
                <a16:creationId xmlns:a16="http://schemas.microsoft.com/office/drawing/2014/main" id="{C4A9EF27-CDF2-4D1D-B69B-5E0BEC57F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0"/>
            <a:ext cx="456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ahoma" panose="020B0604030504040204" pitchFamily="34" charset="0"/>
              </a:rPr>
              <a:t>幻灯片来源：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</a:rPr>
              <a:t>Jim Demmel and Kathy Yelick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F64987-0E2A-4782-A24A-EB879D847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barrier</a:t>
            </a:r>
            <a:r>
              <a:rPr lang="zh-CN" altLang="en-US"/>
              <a:t>同步例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E6BC215-33DC-40A8-96AB-92D4CCE4E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stdlib.h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#define	NUM_THREADS	4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typedef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pthread_barrier_t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barrier;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threadFunc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*p =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"Thread %d has entered step 1.\n", p-&gt;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pthread_barrier_wait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(&amp;barrier);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1372187-8359-483D-834F-30B1ABFA7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barrier</a:t>
            </a:r>
            <a:r>
              <a:rPr lang="zh-CN" altLang="en-US"/>
              <a:t>同步例（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07215B2-46D3-4273-8913-444661C5F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"Thread %d has entered step 2.\n", p-&gt;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pthread_barrier_init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(&amp;barrier, NULL, NUM_THREADS);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thread[NUM_THREADS];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[NUM_THREADS];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&lt;NUM_THREADS;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].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], NULL,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threadFunc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(void *)&amp;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3C1F97E-84B9-4833-AF6D-AD64D64B4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barrier</a:t>
            </a:r>
            <a:r>
              <a:rPr lang="zh-CN" altLang="en-US"/>
              <a:t>同步例（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67ABC83-0EDC-4E1D-A1E5-51F2F03F9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&lt;NUM_THREADS;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pthread_join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(thread[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pthread_barrier_destroy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(&amp;barrier);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	system("PAUSE");	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	return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E642471-BC80-47CA-A7D1-99CC5F47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cache</a:t>
            </a:r>
            <a:r>
              <a:rPr lang="zh-CN" altLang="en-US"/>
              <a:t>协同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E2D1CF9-D06B-4776-81D2-88A53D3BA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程序员无法直接</a:t>
            </a:r>
            <a:br>
              <a:rPr lang="en-US" altLang="zh-CN" sz="2800"/>
            </a:br>
            <a:r>
              <a:rPr lang="zh-CN" altLang="en-US" sz="2800"/>
              <a:t>控制</a:t>
            </a:r>
            <a:r>
              <a:rPr lang="en-US" altLang="zh-CN" sz="2800"/>
              <a:t>cache</a:t>
            </a:r>
            <a:r>
              <a:rPr lang="zh-CN" altLang="en-US" sz="2800"/>
              <a:t>，也无法控制</a:t>
            </a:r>
            <a:br>
              <a:rPr lang="en-US" altLang="zh-CN" sz="2800"/>
            </a:br>
            <a:r>
              <a:rPr lang="en-US" altLang="zh-CN" sz="2800"/>
              <a:t>cache</a:t>
            </a:r>
            <a:r>
              <a:rPr lang="zh-CN" altLang="en-US" sz="2800"/>
              <a:t>如何更新</a:t>
            </a:r>
            <a:endParaRPr lang="en-US" altLang="zh-CN" sz="2800"/>
          </a:p>
          <a:p>
            <a:pPr eaLnBrk="1" hangingPunct="1"/>
            <a:r>
              <a:rPr lang="zh-CN" altLang="en-US" sz="2800"/>
              <a:t>但我们可以重新组织</a:t>
            </a:r>
            <a:br>
              <a:rPr lang="en-US" altLang="zh-CN" sz="2800"/>
            </a:br>
            <a:r>
              <a:rPr lang="zh-CN" altLang="en-US" sz="2800"/>
              <a:t>访存模式，来更好地</a:t>
            </a:r>
            <a:br>
              <a:rPr lang="en-US" altLang="zh-CN" sz="2800"/>
            </a:br>
            <a:r>
              <a:rPr lang="zh-CN" altLang="en-US" sz="2800"/>
              <a:t>利用</a:t>
            </a:r>
            <a:r>
              <a:rPr lang="en-US" altLang="zh-CN" sz="2800"/>
              <a:t>cache</a:t>
            </a:r>
            <a:endParaRPr lang="zh-CN" altLang="en-US" sz="2800"/>
          </a:p>
        </p:txBody>
      </p:sp>
      <p:sp>
        <p:nvSpPr>
          <p:cNvPr id="10244" name="Text Box 8">
            <a:extLst>
              <a:ext uri="{FF2B5EF4-FFF2-40B4-BE49-F238E27FC236}">
                <a16:creationId xmlns:a16="http://schemas.microsoft.com/office/drawing/2014/main" id="{B14BA81D-E604-4E8E-B8CA-84109BCD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41888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66"/>
                </a:solidFill>
                <a:latin typeface="Tahoma" panose="020B0604030504040204" pitchFamily="34" charset="0"/>
              </a:rPr>
              <a:t>Figure 2.17</a:t>
            </a:r>
            <a:endParaRPr lang="en-GB" altLang="zh-CN" sz="200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Rectangle 11">
            <a:extLst>
              <a:ext uri="{FF2B5EF4-FFF2-40B4-BE49-F238E27FC236}">
                <a16:creationId xmlns:a16="http://schemas.microsoft.com/office/drawing/2014/main" id="{7522A706-8075-43F3-93CC-E53DDC13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18150"/>
            <a:ext cx="335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具有两个核心、分别有</a:t>
            </a:r>
            <a:br>
              <a:rPr lang="en-US" altLang="zh-CN" sz="2000" b="1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独享</a:t>
            </a:r>
            <a:r>
              <a:rPr lang="en-US" altLang="zh-CN" sz="2000" b="1">
                <a:solidFill>
                  <a:srgbClr val="FF0000"/>
                </a:solidFill>
                <a:latin typeface="Tahoma" panose="020B0604030504040204" pitchFamily="34" charset="0"/>
              </a:rPr>
              <a:t>cache</a:t>
            </a:r>
            <a:r>
              <a:rPr lang="zh-CN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的共享内存系统</a:t>
            </a:r>
            <a:endParaRPr lang="en-US" altLang="zh-CN" sz="20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F142087D-B186-499F-98E1-75FE3835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341438"/>
            <a:ext cx="3443288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209820C-ED77-4774-BBAB-E72FA9348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barrier</a:t>
            </a:r>
            <a:r>
              <a:rPr lang="zh-CN" altLang="en-US"/>
              <a:t>同步例（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62B80FF-8FAD-48E7-B52B-57F9CDD0B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 has entered step 1.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 has entered step 1.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 has entered step 1.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 has entered step 1.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 has entered step 2.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 has entered step 2.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 has entered step 2.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 has entered step 2.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464E7966-3FD6-4C37-A920-085A9928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4076700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思考：用其他同步</a:t>
            </a:r>
            <a:b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</a:b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机制实现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barrier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CB1BF3C-F7B0-4BA9-912B-52FBE40EF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AB54D98-AD6B-4678-9E82-0D3D4E709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err="1"/>
              <a:t>mutex</a:t>
            </a:r>
            <a:r>
              <a:rPr lang="zh-CN" altLang="en-US" sz="2400" dirty="0"/>
              <a:t>是简单加锁</a:t>
            </a:r>
            <a:r>
              <a:rPr lang="en-US" altLang="zh-CN" sz="2400" dirty="0"/>
              <a:t>/</a:t>
            </a:r>
            <a:r>
              <a:rPr lang="zh-CN" altLang="en-US" sz="2400" dirty="0"/>
              <a:t>解锁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000" dirty="0"/>
              <a:t>如需判断条件后加锁，若条件不满足则需轮询，极耗资源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2000" dirty="0"/>
              <a:t>使用条件变量，条件不满足时阻塞，在这之前会自动解锁</a:t>
            </a:r>
            <a:br>
              <a:rPr lang="en-US" altLang="zh-CN" sz="2000" dirty="0"/>
            </a:br>
            <a:r>
              <a:rPr lang="zh-CN" altLang="en-US" sz="2000" dirty="0"/>
              <a:t>被唤醒后自动加锁，再去检测条件</a:t>
            </a: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400" dirty="0"/>
              <a:t>API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condition,attr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(condition) 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pthread_condattr_init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pthread_condattr_destroy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pthread_cond_wait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condition,mutex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 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条件不成立便阻塞，之前解锁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pthread_cond_signal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(condition) 	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触发条件，可能唤醒一个阻塞线程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00"/>
              </a:spcBef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pthread_cond_broadcast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(condition) // 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唤醒多个线程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C2D62199-52BF-46C2-AC27-C04940D5D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条件变量应用场景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02E4C814-CE2C-465B-A20A-F9C16B4F3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场景</a:t>
            </a:r>
            <a:endParaRPr lang="en-US" altLang="zh-CN"/>
          </a:p>
          <a:p>
            <a:pPr lvl="1"/>
            <a:r>
              <a:rPr lang="zh-CN" altLang="en-US"/>
              <a:t>你持有共享资源的锁</a:t>
            </a:r>
            <a:endParaRPr lang="en-US" altLang="zh-CN"/>
          </a:p>
          <a:p>
            <a:pPr lvl="1"/>
            <a:r>
              <a:rPr lang="zh-CN" altLang="en-US"/>
              <a:t>但资源不在“正确状态”</a:t>
            </a:r>
            <a:endParaRPr lang="en-US" altLang="zh-CN"/>
          </a:p>
          <a:p>
            <a:r>
              <a:rPr lang="zh-CN" altLang="en-US"/>
              <a:t>动作序列</a:t>
            </a:r>
            <a:endParaRPr lang="en-US" altLang="zh-CN"/>
          </a:p>
          <a:p>
            <a:pPr lvl="1"/>
            <a:r>
              <a:rPr lang="zh-CN" altLang="en-US"/>
              <a:t>解锁共享资源</a:t>
            </a:r>
            <a:endParaRPr lang="en-US" altLang="zh-CN"/>
          </a:p>
          <a:p>
            <a:pPr lvl="1"/>
            <a:r>
              <a:rPr lang="zh-CN" altLang="en-US"/>
              <a:t>写下“当</a:t>
            </a:r>
            <a:r>
              <a:rPr lang="en-US" altLang="zh-CN"/>
              <a:t>…</a:t>
            </a:r>
            <a:r>
              <a:rPr lang="zh-CN" altLang="en-US"/>
              <a:t>时唤醒我”</a:t>
            </a:r>
            <a:endParaRPr lang="en-US" altLang="zh-CN"/>
          </a:p>
          <a:p>
            <a:pPr lvl="1"/>
            <a:r>
              <a:rPr lang="zh-CN" altLang="en-US"/>
              <a:t>阻塞（睡眠）直至资源改变状态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ECB030F1-EF64-415D-AA8A-437AACF2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不正确做法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2945-E7A2-41EB-A8D7-70B38F74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(!reckoning)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if ((date &gt;= 1906-04-18) &amp;&amp; (hour &gt;= 5))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reckoning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wreak_general_havoc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CF604F-B53B-47DB-88B7-20725BC03D7C}"/>
              </a:ext>
            </a:extLst>
          </p:cNvPr>
          <p:cNvSpPr/>
          <p:nvPr/>
        </p:nvSpPr>
        <p:spPr>
          <a:xfrm>
            <a:off x="5148064" y="364502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解锁后立刻进入下一步循环</a:t>
            </a:r>
            <a:endParaRPr lang="en-US" altLang="zh-CN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加锁，其他线程很难插进来改变条件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A734B87A-6317-4461-A069-5CFF4A7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不那么离谱的版本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2945-E7A2-41EB-A8D7-70B38F74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(!reckoning)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if ((date &gt;= 1906-04-18) &amp;&amp; (hour &gt;= 5))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reckoning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sleep(1);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wreak_general_havoc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B7FA2A-F43B-4248-8CE9-76B7B7167245}"/>
              </a:ext>
            </a:extLst>
          </p:cNvPr>
          <p:cNvSpPr/>
          <p:nvPr/>
        </p:nvSpPr>
        <p:spPr>
          <a:xfrm>
            <a:off x="3851275" y="3733800"/>
            <a:ext cx="48974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次有</a:t>
            </a: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次太短，剩下那次又太长</a:t>
            </a:r>
            <a:endParaRPr lang="en-US" altLang="zh-CN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我们实际不是像等待一定时长！而是等待一个条件变化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0F6079F9-17A7-4233-916A-A136A2DC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优秀方案？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2945-E7A2-41EB-A8D7-70B38F74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(!reckoning)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if ((date &gt;= 1906-04-18) &amp;&amp; (hour &gt;= 5))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reckoning = true;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 {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yield();</a:t>
            </a:r>
          </a:p>
          <a:p>
            <a:pPr marL="400050" lvl="1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wreak_general_havoc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EBD1C5-9722-49A2-9199-79FC52183328}"/>
              </a:ext>
            </a:extLst>
          </p:cNvPr>
          <p:cNvSpPr/>
          <p:nvPr/>
        </p:nvSpPr>
        <p:spPr>
          <a:xfrm>
            <a:off x="3851275" y="3716338"/>
            <a:ext cx="48974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解决了“阻塞恰当时长”吗？</a:t>
            </a:r>
            <a:endParaRPr lang="en-US" altLang="zh-CN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专业的事情专业的人来做</a:t>
            </a:r>
            <a:b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条件变量封装了“恰当时长”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ABF29F1A-359B-4C9F-AF9B-B9DF74C6E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2945-E7A2-41EB-A8D7-70B38F74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while (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cvarp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wait_on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cond_wait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cvarp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, 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wreak_general_havoc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(); /* locked!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mutex_unlock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scenario_lk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66EAEE52-1F1E-43D8-BC5C-1832DCE60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wait_on()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2945-E7A2-41EB-A8D7-70B38F74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if (y &lt; 1906)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return 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new_year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 if (m &lt; 4)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return 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new_month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 if (d &lt; 18)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return 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new_day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 if (h &lt; 5)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return 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new_hour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else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return (0); // done!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8C64988A-D78A-4219-88E8-654B287E6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谁唤醒我们？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2945-E7A2-41EB-A8D7-70B38F74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(y = 1900; y &lt; 2000; y++)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(m = 1; m &lt;= 12; m++)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for (d = 1; d &lt;= days(m); d++)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for (h = 0; h &lt; 24; h++)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...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cond_broadcast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new_hour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cond_broadcast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new_day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cond_broadcast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new_month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cond_broadcast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2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new_year</a:t>
            </a: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B61F577-D65F-4E4D-BC16-67D33329E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2673F4C-B831-4C7B-9CC1-4D0980058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stdlib.h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#define NUM_THREADS  3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#define TCOUNT 10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#define COUNT_LIMIT 12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count =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thread_ids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[3] = {0,1,2};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count_threshold_cv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76804" name="Text Box 6">
            <a:extLst>
              <a:ext uri="{FF2B5EF4-FFF2-40B4-BE49-F238E27FC236}">
                <a16:creationId xmlns:a16="http://schemas.microsoft.com/office/drawing/2014/main" id="{02A06FE7-31B6-4512-AD78-42590845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379788"/>
            <a:ext cx="39227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两个线程并发递增同一个计数器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一个观察线程等待计数器达到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12</a:t>
            </a:r>
          </a:p>
        </p:txBody>
      </p:sp>
      <p:cxnSp>
        <p:nvCxnSpPr>
          <p:cNvPr id="76805" name="直接箭头连接符 4">
            <a:extLst>
              <a:ext uri="{FF2B5EF4-FFF2-40B4-BE49-F238E27FC236}">
                <a16:creationId xmlns:a16="http://schemas.microsoft.com/office/drawing/2014/main" id="{40B4B683-42D8-4D31-9A28-E4AA551D6F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3733800"/>
            <a:ext cx="1439863" cy="127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06" name="直接箭头连接符 6">
            <a:extLst>
              <a:ext uri="{FF2B5EF4-FFF2-40B4-BE49-F238E27FC236}">
                <a16:creationId xmlns:a16="http://schemas.microsoft.com/office/drawing/2014/main" id="{8CD6895D-3113-42AC-B108-3F0E3844C472}"/>
              </a:ext>
            </a:extLst>
          </p:cNvPr>
          <p:cNvCxnSpPr>
            <a:cxnSpLocks noChangeShapeType="1"/>
            <a:stCxn id="76804" idx="1"/>
          </p:cNvCxnSpPr>
          <p:nvPr/>
        </p:nvCxnSpPr>
        <p:spPr bwMode="auto">
          <a:xfrm flipH="1" flipV="1">
            <a:off x="3276600" y="3379788"/>
            <a:ext cx="1150938" cy="3540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9E4AA11-E053-4567-8BE0-13A48594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协同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452B550-F651-4AA9-8A96-43090E45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6183312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E0B617C-C211-4A87-885B-D8B800037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9500"/>
            <a:ext cx="246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x = 2;  /*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共享变量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*/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183DCC8-88BC-4526-80BF-E1574350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341438"/>
            <a:ext cx="43926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y0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是核心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私有的</a:t>
            </a:r>
            <a:endParaRPr lang="en-US" altLang="zh-CN" sz="20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y1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z1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是核心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私有的</a:t>
            </a:r>
            <a:endParaRPr lang="en-US" altLang="zh-C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E9819A5-F0AE-4D53-B3F8-9CB530E4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52963"/>
            <a:ext cx="2189163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y0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的最终结果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= 2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y1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的最终结果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= 6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z1 =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A130A35-4943-40B1-9D1D-4390F0E0F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条件变量例（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4FB0A25-118D-4330-AEEE-71F518C6E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rc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threads[3];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pthread_attr_t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count_threshold_cv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pthread_attr_init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pthread_attr_setdetachstate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PTHREAD_CREATE_JOINABLE);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(&amp;threads[0], 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(void *)&amp;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thread_ids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[0]);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(&amp;threads[1], 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(void *)&amp;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thread_ids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[1]);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(&amp;threads[2], 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watch_count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(void *)&amp;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thread_ids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[2]);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4CEC8C-EDBC-4947-ACB7-A4EB2E37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条件变量例（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6C70737-62FA-4DBA-942E-6B6C1DC8E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/* Wait for all threads to complete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NUM_THREADS;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pthread_join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(threads[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], 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("Main(): Waited on %d  threads. Done.\n", NUM_THREADS);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/* Clean up and exit */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pthread_attr_destroy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attr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count_threshold_cv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3F19981-651D-417B-BF28-1E46D79F9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条件变量例（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BC14B3D-9CFA-4F96-AC1A-D36BA800A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idp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j,i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double result=0.0;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idp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TCOUNT;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count++;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if (count == COUNT_LIMIT)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pthread_cond_signal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count_threshold_cv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%d, count = %d  Threshold</a:t>
            </a:r>
            <a:b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reached.\n", 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count);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}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EF91A47-0C3A-4C2C-A4A1-93A744237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16338"/>
            <a:ext cx="1512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递增计数器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18E7B5-1044-42AC-AABC-AEB81F17863A}"/>
              </a:ext>
            </a:extLst>
          </p:cNvPr>
          <p:cNvCxnSpPr>
            <a:cxnSpLocks noChangeShapeType="1"/>
            <a:stCxn id="4" idx="1"/>
          </p:cNvCxnSpPr>
          <p:nvPr/>
        </p:nvCxnSpPr>
        <p:spPr bwMode="auto">
          <a:xfrm flipH="1" flipV="1">
            <a:off x="2411413" y="3860800"/>
            <a:ext cx="576262" cy="555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6">
            <a:extLst>
              <a:ext uri="{FF2B5EF4-FFF2-40B4-BE49-F238E27FC236}">
                <a16:creationId xmlns:a16="http://schemas.microsoft.com/office/drawing/2014/main" id="{92941E93-7E81-40DC-99AF-60131BA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076700"/>
            <a:ext cx="3097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唤醒等待在条件变量上</a:t>
            </a:r>
            <a:b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</a:b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的观察线程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ECB9B2-ABBF-4C2C-BBC3-02A9819C8801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flipH="1">
            <a:off x="4643438" y="4430713"/>
            <a:ext cx="576262" cy="1508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Text Box 6">
            <a:extLst>
              <a:ext uri="{FF2B5EF4-FFF2-40B4-BE49-F238E27FC236}">
                <a16:creationId xmlns:a16="http://schemas.microsoft.com/office/drawing/2014/main" id="{E8DDADBB-D938-4EB1-9331-38B42DA6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1354138"/>
            <a:ext cx="1512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计数线程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B2A3039-6B07-4638-B4B2-C5EB69F0B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条件变量例（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3F98F66-5765-4C67-BBB2-32E13C221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%d, count = %d, unlocking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\n",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  		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count);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(j=0; j &lt; 1000; j++)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result = result + (double)rand();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(NULL);                                              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87D1EEE-6407-4288-B9AE-0CBAE6898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条件变量例（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0E39BF-53DC-4D5F-AF01-CFF450B2E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watch_count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idp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idp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("Starting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watch_count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%d\n",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while (count &lt; COUNT_LIMIT)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pthread_cond_wait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count_threshold_cv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("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watch_count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%d Condition signal 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received.\n",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my_id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count_mutex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(NULL);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C82A7AD-622F-4922-BE43-C563B27E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97200"/>
            <a:ext cx="266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等待条件变量，睡眠之前解锁互斥量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CFC7848-C47C-4404-8494-F37D87F6A7AB}"/>
              </a:ext>
            </a:extLst>
          </p:cNvPr>
          <p:cNvCxnSpPr>
            <a:cxnSpLocks noChangeShapeType="1"/>
            <a:stCxn id="4" idx="1"/>
          </p:cNvCxnSpPr>
          <p:nvPr/>
        </p:nvCxnSpPr>
        <p:spPr bwMode="auto">
          <a:xfrm flipH="1">
            <a:off x="5364163" y="3351213"/>
            <a:ext cx="503237" cy="4381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6" name="Text Box 6">
            <a:extLst>
              <a:ext uri="{FF2B5EF4-FFF2-40B4-BE49-F238E27FC236}">
                <a16:creationId xmlns:a16="http://schemas.microsoft.com/office/drawing/2014/main" id="{21AB4960-409D-4140-8D1D-FEB2A2F9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1371600"/>
            <a:ext cx="1512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观察线程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EF49EA-D8AF-447B-8AAE-D99ABFA9A54A}"/>
              </a:ext>
            </a:extLst>
          </p:cNvPr>
          <p:cNvCxnSpPr>
            <a:cxnSpLocks noChangeShapeType="1"/>
            <a:stCxn id="4" idx="1"/>
          </p:cNvCxnSpPr>
          <p:nvPr/>
        </p:nvCxnSpPr>
        <p:spPr bwMode="auto">
          <a:xfrm>
            <a:off x="5867400" y="3351213"/>
            <a:ext cx="360363" cy="4381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8AE1DAF-CE6C-47E8-9BCD-783E1E523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条件变量（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0E2A7E8-B146-4A41-89A2-DBAA2089A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1,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Starting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watch_count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2,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3,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4,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5,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6,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7,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8,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9,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10,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11,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12  Threshold reached.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12,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watch_count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2 Condition signal received.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13,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14,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15,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16,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17,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18,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0, count = 19,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inc_count</a:t>
            </a: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(): thread 1, count = 20, unlocking </a:t>
            </a:r>
            <a:r>
              <a:rPr lang="en-US" altLang="zh-CN" sz="14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endParaRPr lang="en-US" altLang="zh-CN" sz="1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Main(): Waited on 3  threads. Done.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815818E-2902-4E3B-9310-E1D452A78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读写锁：链表函数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986607-03A2-44E3-AFDC-7E32989D8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3972" name="Picture 2">
            <a:extLst>
              <a:ext uri="{FF2B5EF4-FFF2-40B4-BE49-F238E27FC236}">
                <a16:creationId xmlns:a16="http://schemas.microsoft.com/office/drawing/2014/main" id="{A114D2C5-C371-48DF-848F-2D361A3E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258888" y="2852738"/>
            <a:ext cx="7410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3">
            <a:extLst>
              <a:ext uri="{FF2B5EF4-FFF2-40B4-BE49-F238E27FC236}">
                <a16:creationId xmlns:a16="http://schemas.microsoft.com/office/drawing/2014/main" id="{CECBAC15-4713-478F-9442-5024A087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051050" y="1700213"/>
            <a:ext cx="5381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91C517F-3F7B-4EE5-82B1-4CB15D5F3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868863"/>
            <a:ext cx="2449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在升序链表中查找给定值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DC1AFB4-BE9A-4F22-B6B0-462B17FE0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Insert</a:t>
            </a:r>
            <a:r>
              <a:rPr lang="zh-CN" altLang="en-US"/>
              <a:t>函数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C34C0EE-2CFB-40DA-AA19-5EC6D932B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4996" name="Picture 3">
            <a:extLst>
              <a:ext uri="{FF2B5EF4-FFF2-40B4-BE49-F238E27FC236}">
                <a16:creationId xmlns:a16="http://schemas.microsoft.com/office/drawing/2014/main" id="{BEA5EDD0-F45D-458D-B081-CB443A44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979613" y="2133600"/>
            <a:ext cx="54673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2BC6C16-C543-41DC-93A4-D0C8E0E97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Insert</a:t>
            </a:r>
            <a:r>
              <a:rPr lang="zh-CN" altLang="en-US"/>
              <a:t>函数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E355290-37F0-45BF-A2AE-6EBB8B74E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6020" name="Picture 2">
            <a:extLst>
              <a:ext uri="{FF2B5EF4-FFF2-40B4-BE49-F238E27FC236}">
                <a16:creationId xmlns:a16="http://schemas.microsoft.com/office/drawing/2014/main" id="{E8C3D606-26B7-4B3B-8192-F57888CA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42988" y="1341438"/>
            <a:ext cx="74199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F4E5DCD-36A8-4FD3-B7AC-7AF8F07E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924175"/>
            <a:ext cx="17287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查找插入位置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FC3B50C-D1B5-4AA2-86FE-796C04422DD7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 flipV="1">
            <a:off x="4643438" y="3068638"/>
            <a:ext cx="1152525" cy="571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6">
            <a:extLst>
              <a:ext uri="{FF2B5EF4-FFF2-40B4-BE49-F238E27FC236}">
                <a16:creationId xmlns:a16="http://schemas.microsoft.com/office/drawing/2014/main" id="{C82C57D4-24A6-4185-B199-4D177733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878388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修改链表中指针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6FBE89-1496-46FF-A357-FF360A900CAB}"/>
              </a:ext>
            </a:extLst>
          </p:cNvPr>
          <p:cNvCxnSpPr>
            <a:cxnSpLocks noChangeShapeType="1"/>
            <a:stCxn id="11" idx="1"/>
          </p:cNvCxnSpPr>
          <p:nvPr/>
        </p:nvCxnSpPr>
        <p:spPr bwMode="auto">
          <a:xfrm flipH="1" flipV="1">
            <a:off x="5076825" y="5022850"/>
            <a:ext cx="1150938" cy="555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A8C2BC6-B521-4D09-A3BC-6C060EBB7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Delete</a:t>
            </a:r>
            <a:r>
              <a:rPr lang="zh-CN" altLang="en-US"/>
              <a:t>函数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2ABB156-807D-4509-9721-2668E978C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1C917DA4-8AA9-4C06-86EF-508D2D6F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800225" y="2381250"/>
            <a:ext cx="5543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922EDCA-70F5-4B87-AB5F-0D07509EE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基于侦听的</a:t>
            </a:r>
            <a:r>
              <a:rPr lang="en-US" altLang="zh-CN"/>
              <a:t>cache</a:t>
            </a:r>
            <a:r>
              <a:rPr lang="zh-CN" altLang="en-US"/>
              <a:t>协同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5EC9641-2475-44EE-A8DD-1817F3F75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核心共享总线</a:t>
            </a:r>
            <a:endParaRPr lang="en-US" altLang="zh-CN"/>
          </a:p>
          <a:p>
            <a:pPr eaLnBrk="1" hangingPunct="1"/>
            <a:r>
              <a:rPr lang="zh-CN" altLang="en-US"/>
              <a:t>总线上传输的任何信号都能被连接到总线的所有核心“看到”</a:t>
            </a:r>
            <a:endParaRPr lang="en-US" altLang="zh-CN"/>
          </a:p>
          <a:p>
            <a:pPr eaLnBrk="1" hangingPunct="1"/>
            <a:r>
              <a:rPr lang="zh-CN" altLang="en-US"/>
              <a:t>当核心</a:t>
            </a:r>
            <a:r>
              <a:rPr lang="en-US" altLang="zh-CN"/>
              <a:t>0</a:t>
            </a:r>
            <a:r>
              <a:rPr lang="zh-CN" altLang="en-US"/>
              <a:t>更新其</a:t>
            </a:r>
            <a:r>
              <a:rPr lang="en-US" altLang="zh-CN"/>
              <a:t>cache</a:t>
            </a:r>
            <a:r>
              <a:rPr lang="zh-CN" altLang="en-US"/>
              <a:t>中的</a:t>
            </a:r>
            <a:r>
              <a:rPr lang="en-US" altLang="zh-CN"/>
              <a:t>x</a:t>
            </a:r>
            <a:r>
              <a:rPr lang="zh-CN" altLang="en-US"/>
              <a:t>副本时，它也同时将此信息广播到了总线上</a:t>
            </a:r>
            <a:endParaRPr lang="en-US" altLang="zh-CN"/>
          </a:p>
          <a:p>
            <a:pPr eaLnBrk="1" hangingPunct="1"/>
            <a:r>
              <a:rPr lang="zh-CN" altLang="en-US"/>
              <a:t>如果核心</a:t>
            </a:r>
            <a:r>
              <a:rPr lang="en-US" altLang="zh-CN"/>
              <a:t>1</a:t>
            </a:r>
            <a:r>
              <a:rPr lang="zh-CN" altLang="en-US"/>
              <a:t>在“侦听”总线，它会看到</a:t>
            </a:r>
            <a:r>
              <a:rPr lang="en-US" altLang="zh-CN"/>
              <a:t>x</a:t>
            </a:r>
            <a:r>
              <a:rPr lang="zh-CN" altLang="en-US"/>
              <a:t>已被更新，从而可以将其</a:t>
            </a:r>
            <a:r>
              <a:rPr lang="en-US" altLang="zh-CN"/>
              <a:t>cache</a:t>
            </a:r>
            <a:r>
              <a:rPr lang="zh-CN" altLang="en-US"/>
              <a:t>中的</a:t>
            </a:r>
            <a:r>
              <a:rPr lang="en-US" altLang="zh-CN"/>
              <a:t>x</a:t>
            </a:r>
            <a:r>
              <a:rPr lang="zh-CN" altLang="en-US"/>
              <a:t>副本标记为无效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98FC1D2-2173-4AD5-B0B8-5639BE255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Delete</a:t>
            </a:r>
            <a:r>
              <a:rPr lang="zh-CN" altLang="en-US"/>
              <a:t>函数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494A2EF-20B2-454D-AED1-E1C4360AD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30181D33-D848-4FE1-A86C-8CB0A876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65213" y="1341438"/>
            <a:ext cx="7467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54864025-5AB5-4762-A07A-BC56E3722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924175"/>
            <a:ext cx="17287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查找删除元素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209CEF-6976-4772-8522-2FC1051C7100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 flipV="1">
            <a:off x="4643438" y="3068638"/>
            <a:ext cx="1152525" cy="571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6">
            <a:extLst>
              <a:ext uri="{FF2B5EF4-FFF2-40B4-BE49-F238E27FC236}">
                <a16:creationId xmlns:a16="http://schemas.microsoft.com/office/drawing/2014/main" id="{574CB97D-292C-4A35-846C-2B7B6593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878388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修改链表中指针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EC147A-AC24-4B39-BA07-2ACC18422356}"/>
              </a:ext>
            </a:extLst>
          </p:cNvPr>
          <p:cNvCxnSpPr>
            <a:cxnSpLocks noChangeShapeType="1"/>
            <a:stCxn id="7" idx="1"/>
          </p:cNvCxnSpPr>
          <p:nvPr/>
        </p:nvCxnSpPr>
        <p:spPr bwMode="auto">
          <a:xfrm flipH="1" flipV="1">
            <a:off x="5435600" y="4508500"/>
            <a:ext cx="792163" cy="56991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E62C123-50D9-4444-AF05-07FF9D624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对整个链表加锁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9EAC52-5B56-4E3E-BED6-3E9E3955A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粒度太粗，可能令线程不必要地等待</a:t>
            </a: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9092" name="Picture 2">
            <a:extLst>
              <a:ext uri="{FF2B5EF4-FFF2-40B4-BE49-F238E27FC236}">
                <a16:creationId xmlns:a16="http://schemas.microsoft.com/office/drawing/2014/main" id="{1C0E1349-718F-4A0D-A885-6AD8C081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187450" y="1412875"/>
            <a:ext cx="5400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AF84A95-4B72-467E-BA32-F7FA83FCF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结点级锁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0AD477A-BD0E-40BC-9870-45113ED06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90116" name="Picture 2">
            <a:extLst>
              <a:ext uri="{FF2B5EF4-FFF2-40B4-BE49-F238E27FC236}">
                <a16:creationId xmlns:a16="http://schemas.microsoft.com/office/drawing/2014/main" id="{ECC3D486-5478-4B95-93BA-9A6865E92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187450" y="1412875"/>
            <a:ext cx="452913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4E8078C4-DA8C-4CD5-AD4A-5ABD7ADE9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标题 5">
            <a:extLst>
              <a:ext uri="{FF2B5EF4-FFF2-40B4-BE49-F238E27FC236}">
                <a16:creationId xmlns:a16="http://schemas.microsoft.com/office/drawing/2014/main" id="{B3CB4DA9-0E8D-4EC5-896E-7B98F55F4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节点级锁实现</a:t>
            </a:r>
            <a:r>
              <a:rPr lang="en-US" altLang="zh-CN"/>
              <a:t>Member</a:t>
            </a:r>
            <a:endParaRPr lang="zh-CN" altLang="en-US"/>
          </a:p>
        </p:txBody>
      </p:sp>
      <p:pic>
        <p:nvPicPr>
          <p:cNvPr id="91140" name="图片 1">
            <a:extLst>
              <a:ext uri="{FF2B5EF4-FFF2-40B4-BE49-F238E27FC236}">
                <a16:creationId xmlns:a16="http://schemas.microsoft.com/office/drawing/2014/main" id="{1EA56A0E-64FE-4010-BD77-28AF9F91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484313"/>
            <a:ext cx="7383463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DDB2D472-8BF5-4F41-898B-004280F12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4467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锁住链表头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77D892-7DF6-4086-8601-65253F81860E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>
            <a:off x="5003800" y="2044700"/>
            <a:ext cx="1081088" cy="304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6">
            <a:extLst>
              <a:ext uri="{FF2B5EF4-FFF2-40B4-BE49-F238E27FC236}">
                <a16:creationId xmlns:a16="http://schemas.microsoft.com/office/drawing/2014/main" id="{DCADBB8B-AEEB-4A4A-970B-354AE596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857500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锁住下个节点，避免被修改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6BA073-4B81-4A97-8149-318D1B102DE8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flipH="1">
            <a:off x="5076825" y="3057525"/>
            <a:ext cx="431800" cy="1555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6">
            <a:extLst>
              <a:ext uri="{FF2B5EF4-FFF2-40B4-BE49-F238E27FC236}">
                <a16:creationId xmlns:a16="http://schemas.microsoft.com/office/drawing/2014/main" id="{38D70773-FAB4-4E27-86BB-594D9D9F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422775"/>
            <a:ext cx="352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解锁当前节点，可能是链表头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E11F1F-0E5E-4751-93D9-C8F8C837021A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5364163" y="3786188"/>
            <a:ext cx="1116012" cy="636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537313-EF1F-4804-91BC-2BFBA1C62B78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5148263" y="4090988"/>
            <a:ext cx="1331912" cy="3317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005CE3FB-6BF8-4E51-877A-4B855EE4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22825"/>
            <a:ext cx="748823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搜索过程：</a:t>
            </a:r>
            <a:endParaRPr lang="en-US" altLang="zh-CN" sz="20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循环之前：锁住链表头</a:t>
            </a:r>
            <a:endParaRPr lang="en-US" altLang="zh-CN" sz="2000" b="1" dirty="0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第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步循环：检查链表头，锁住节点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，解锁链表头，前进到节点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第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步循环：检查节点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，锁住节点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3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，解锁节点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，前进到节点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6" grpId="0"/>
      <p:bldP spid="2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5">
            <a:extLst>
              <a:ext uri="{FF2B5EF4-FFF2-40B4-BE49-F238E27FC236}">
                <a16:creationId xmlns:a16="http://schemas.microsoft.com/office/drawing/2014/main" id="{4ABDC579-24DB-4AD3-9ED2-B74B88D8A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节点级锁实现</a:t>
            </a:r>
            <a:r>
              <a:rPr lang="en-US" altLang="zh-CN"/>
              <a:t>Member</a:t>
            </a:r>
            <a:endParaRPr lang="zh-CN" altLang="en-US"/>
          </a:p>
        </p:txBody>
      </p:sp>
      <p:sp>
        <p:nvSpPr>
          <p:cNvPr id="92163" name="内容占位符 2">
            <a:extLst>
              <a:ext uri="{FF2B5EF4-FFF2-40B4-BE49-F238E27FC236}">
                <a16:creationId xmlns:a16="http://schemas.microsoft.com/office/drawing/2014/main" id="{880D6F52-B5F4-42A4-B6EE-613304C8F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结束处理</a:t>
            </a:r>
          </a:p>
        </p:txBody>
      </p:sp>
      <p:pic>
        <p:nvPicPr>
          <p:cNvPr id="92164" name="图片 1">
            <a:extLst>
              <a:ext uri="{FF2B5EF4-FFF2-40B4-BE49-F238E27FC236}">
                <a16:creationId xmlns:a16="http://schemas.microsoft.com/office/drawing/2014/main" id="{5F62736C-2099-43F5-99A0-1A59B5BC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232025"/>
            <a:ext cx="738187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F38E0CED-DBEA-4FFF-A77C-56CA50DE2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735138"/>
            <a:ext cx="1512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搜索失败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A9CF49-8E5C-4ADE-8486-2CE975530028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flipH="1">
            <a:off x="4716463" y="1935163"/>
            <a:ext cx="1079500" cy="3048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6">
            <a:extLst>
              <a:ext uri="{FF2B5EF4-FFF2-40B4-BE49-F238E27FC236}">
                <a16:creationId xmlns:a16="http://schemas.microsoft.com/office/drawing/2014/main" id="{87757A4A-70BB-4564-BD32-A88F4091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373313"/>
            <a:ext cx="273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停在链表头，解锁它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CADD89-B349-43A0-879A-9FC2CB7A1384}"/>
              </a:ext>
            </a:extLst>
          </p:cNvPr>
          <p:cNvCxnSpPr>
            <a:cxnSpLocks noChangeShapeType="1"/>
            <a:stCxn id="11" idx="1"/>
          </p:cNvCxnSpPr>
          <p:nvPr/>
        </p:nvCxnSpPr>
        <p:spPr bwMode="auto">
          <a:xfrm flipH="1">
            <a:off x="4859338" y="2573338"/>
            <a:ext cx="649287" cy="63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6">
            <a:extLst>
              <a:ext uri="{FF2B5EF4-FFF2-40B4-BE49-F238E27FC236}">
                <a16:creationId xmlns:a16="http://schemas.microsoft.com/office/drawing/2014/main" id="{94D82752-D584-4CD1-B205-B125C0C4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2814638"/>
            <a:ext cx="294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停在其他节点，解锁它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DDDC80-FCFB-4FBF-8137-FAD1CE4AFD0C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flipH="1">
            <a:off x="5011738" y="3014663"/>
            <a:ext cx="649287" cy="619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91F81130-5CA3-4D8D-9CF3-7B5EDBE32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标题 5">
            <a:extLst>
              <a:ext uri="{FF2B5EF4-FFF2-40B4-BE49-F238E27FC236}">
                <a16:creationId xmlns:a16="http://schemas.microsoft.com/office/drawing/2014/main" id="{06D1ABCF-7644-43E6-9CF1-67A7CAE50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</a:t>
            </a:r>
            <a:r>
              <a:rPr lang="zh-CN" altLang="en-US"/>
              <a:t>读写锁</a:t>
            </a:r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346B53A2-D17B-4A3A-8DE7-4C6F3F9F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258888" y="1412875"/>
            <a:ext cx="32575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3">
            <a:extLst>
              <a:ext uri="{FF2B5EF4-FFF2-40B4-BE49-F238E27FC236}">
                <a16:creationId xmlns:a16="http://schemas.microsoft.com/office/drawing/2014/main" id="{6BD1E976-B232-46EE-926F-6EBE3201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258888" y="4292600"/>
            <a:ext cx="5981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4">
            <a:extLst>
              <a:ext uri="{FF2B5EF4-FFF2-40B4-BE49-F238E27FC236}">
                <a16:creationId xmlns:a16="http://schemas.microsoft.com/office/drawing/2014/main" id="{4E2F85C6-888F-4D90-907B-B4AA48A0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187450" y="5445125"/>
            <a:ext cx="7162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5">
            <a:extLst>
              <a:ext uri="{FF2B5EF4-FFF2-40B4-BE49-F238E27FC236}">
                <a16:creationId xmlns:a16="http://schemas.microsoft.com/office/drawing/2014/main" id="{5BAC6FA6-4A9C-46C0-AA47-DE70CFD0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性能对比</a:t>
            </a:r>
          </a:p>
        </p:txBody>
      </p:sp>
      <p:sp>
        <p:nvSpPr>
          <p:cNvPr id="94211" name="内容占位符 6">
            <a:extLst>
              <a:ext uri="{FF2B5EF4-FFF2-40B4-BE49-F238E27FC236}">
                <a16:creationId xmlns:a16="http://schemas.microsoft.com/office/drawing/2014/main" id="{DEF55537-60A9-4574-B4B8-9B909130A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4212" name="Picture 2">
            <a:extLst>
              <a:ext uri="{FF2B5EF4-FFF2-40B4-BE49-F238E27FC236}">
                <a16:creationId xmlns:a16="http://schemas.microsoft.com/office/drawing/2014/main" id="{EE00CD29-B21A-428D-BA57-9AEB6E47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187450" y="1341438"/>
            <a:ext cx="5915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3">
            <a:extLst>
              <a:ext uri="{FF2B5EF4-FFF2-40B4-BE49-F238E27FC236}">
                <a16:creationId xmlns:a16="http://schemas.microsoft.com/office/drawing/2014/main" id="{CEA659C5-BD4F-4ADB-BF08-DB998894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187450" y="3933825"/>
            <a:ext cx="59150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7874AD7-D7CB-4E3A-954F-AEAD2E483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D799137-67BD-411B-B610-0E121436A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iostream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&lt;algorithm&gt;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&lt;vector&gt;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time.h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immintrin.h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windows.h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pthread.h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typedef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ARR_NUM = 10000;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ARR_LEN = 10000;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THREAD_NUM = 4;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seg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ARR_NUM / THREAD_NUM;</a:t>
            </a:r>
          </a:p>
        </p:txBody>
      </p:sp>
      <p:sp>
        <p:nvSpPr>
          <p:cNvPr id="95236" name="Text Box 6">
            <a:extLst>
              <a:ext uri="{FF2B5EF4-FFF2-40B4-BE49-F238E27FC236}">
                <a16:creationId xmlns:a16="http://schemas.microsoft.com/office/drawing/2014/main" id="{6E7C5CD4-C209-441C-9A3C-FC08CDCD3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628775"/>
            <a:ext cx="3816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多个一维数组也可看作一个矩阵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对每行（一维数组）进行排序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与矩阵与向量相乘有何差别？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DCCF825-C3A3-435C-A00B-75DA27209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7B8BC7-C7C4-47AC-9F0E-6F515956F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vector&lt;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&gt;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[ARR_NUM];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long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long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head, freq</a:t>
            </a:r>
            <a:r>
              <a:rPr lang="en-US" altLang="zh-CN" sz="1800" kern="100">
                <a:solidFill>
                  <a:srgbClr val="0000FF"/>
                </a:solidFill>
                <a:latin typeface="Arial" panose="020B0604020202020204" pitchFamily="34" charset="0"/>
              </a:rPr>
              <a:t>;        // timers</a:t>
            </a: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init(void)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srand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(unsigned(time(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)));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ARR_NUM;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].resize(ARR_LEN);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j = 0; j &lt; ARR_LEN; j++)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][j] = rand();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9AA3685-6813-4CB2-B149-B291A366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4E03616-B290-4D62-B110-EE3E7F4B8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arr_sort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*p =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int r = p-&gt;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long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long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tail;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r * seg;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(r + 1) * seg;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sort(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].begin(),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].end());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(&amp;mutex);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QueryPerformanceCounter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((LARGE_INTEGER *)&amp;tail);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(“Thread %d: %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lfms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.\n", r, (tail - head) * 1000.0 /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freq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(&amp;mutex);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1BB4EA3-F862-403A-8C84-BAABB912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708275"/>
            <a:ext cx="2232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每个线程负责连续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n/4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个数组的排序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一种数据划分方法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——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块划分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6705450-E7AB-431D-88E6-A8959FCDBDE1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 flipV="1">
            <a:off x="5219700" y="3500438"/>
            <a:ext cx="936625" cy="238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3009F65-D588-4B54-B234-B89DFD9B1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基于目录的</a:t>
            </a:r>
            <a:r>
              <a:rPr lang="en-US" altLang="zh-CN"/>
              <a:t>cache</a:t>
            </a:r>
            <a:r>
              <a:rPr lang="zh-CN" altLang="en-US"/>
              <a:t>协同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E704C7-87E1-439C-BC06-F90F2213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使用一种称为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r>
              <a:rPr lang="zh-CN" altLang="en-US"/>
              <a:t>的数据结构保存每个</a:t>
            </a:r>
            <a:r>
              <a:rPr lang="en-US" altLang="zh-CN"/>
              <a:t>cache line</a:t>
            </a:r>
            <a:r>
              <a:rPr lang="zh-CN" altLang="en-US"/>
              <a:t>的状态</a:t>
            </a:r>
            <a:endParaRPr lang="en-US" altLang="zh-CN"/>
          </a:p>
          <a:p>
            <a:pPr eaLnBrk="1" hangingPunct="1"/>
            <a:r>
              <a:rPr lang="zh-CN" altLang="en-US"/>
              <a:t>当一个变量被更新时，就会查询目录，对缓存了该变量的核心，其缓存的副本的状态被置为无效</a:t>
            </a:r>
            <a:endParaRPr lang="en-US" altLang="zh-CN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CDBACAC-B699-4804-8678-09672DACC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62FE549-FAA7-4D7A-803C-72803DEDA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main(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argc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char *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argv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QueryPerformanceFrequency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((LARGE_INTEGER *)&amp;freq);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init();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PTHREAD_MUTEX_INITIALIZER;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thread[THREAD_NUM];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[THREAD_NUM];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QueryPerformanceCounter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((LARGE_INTEGER *)&amp;head);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THREAD_NUM;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].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pthread_create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(&amp;thread[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arr_sort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, (void *)&amp;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9AFC539-E3BD-45A1-ACC5-1E5DB875C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7D748E6-8014-4A39-BEED-6608F675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THREAD_NUM;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pthread_join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(thread[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pthread_mutex_destroy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6D2E05E-E3E2-4A9C-AE51-7AB930F8A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3935F9E-B974-47EA-98B4-6B8FEED6B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单线程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0: 7581.931894ms.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线程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3: 1942.302817ms.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2: 1948.374916ms.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0: 1955.479851ms.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1: 1969.761978ms.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BB16931-2034-4BC4-A9FA-D91CCD3D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661025"/>
            <a:ext cx="1731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有什么问题？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0F954C7-F286-4B4A-A148-05078844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356D4AA-DA41-4D82-A81E-ED7B7A0F8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init_2(void)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ratio;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srand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(unsigned(time(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)));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ARR_NUM;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++)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].resize(ARR_LEN);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if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seg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) ratio =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else if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seg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 2) ratio = 32;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else if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&lt;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seg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* 3) ratio = 64;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else ratio = 128;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if ((rand() &amp; 127) &lt; ratio)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j = 0; j &lt; ARR_LEN; j++)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][j] = ARR_LEN - j;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else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j = 0; j &lt; ARR_LEN; j++)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][j] = j;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Text Box 6">
            <a:extLst>
              <a:ext uri="{FF2B5EF4-FFF2-40B4-BE49-F238E27FC236}">
                <a16:creationId xmlns:a16="http://schemas.microsoft.com/office/drawing/2014/main" id="{F3941A9B-D75A-4A4F-8AC7-A29FC37F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997200"/>
            <a:ext cx="38163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前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1/4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：完全升序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第二段：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1/4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逆序，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3/4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升序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第三段：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1/2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逆序，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1/2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升序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第四段：完全逆序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块划分负载不均！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526F91D-4240-4399-9571-D3BE0834D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8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7AA763C-B14D-48D1-B50D-E8002A3CC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单线程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0: 1643.106837ms.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线程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0: 428.869616ms.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1: 486.402280ms.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2: 530.073299ms.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3: 643.510582ms.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9F00B81-0BF9-46D6-BA10-F9D979C2B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4581525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并行代价是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643.5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*</a:t>
            </a: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4</a:t>
            </a: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！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CE4E68A-4FBD-4944-8338-2FB884EE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973638"/>
            <a:ext cx="147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如何解决？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EDE1BB8-8930-4D54-90CA-0A5743487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9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4BB7CAC-2154-4AB2-B176-349F634BA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next_arr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=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mutex_task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*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arr_sort_fine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(void *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*p = (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threadParm_t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*)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parm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r = p-&gt;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threadId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task = 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long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long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tail;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while (1)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mutex_task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task =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next_arr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++;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mutex_task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if (task &gt;= ARR_NUM) break;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stable_sort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[task].begin(),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arr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[task].end());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pthread_mutex_lock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QueryPerformanceCounter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((LARGE_INTEGER *)&amp;tail);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("Thread %d: %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lfms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.\n", r, (tail - head) * 1000.0 / freq);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pthread_mutex_unlock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(&amp;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mutex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pthread_exit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6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nullptr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3428" name="AutoShape 3">
            <a:extLst>
              <a:ext uri="{FF2B5EF4-FFF2-40B4-BE49-F238E27FC236}">
                <a16:creationId xmlns:a16="http://schemas.microsoft.com/office/drawing/2014/main" id="{D16C79E6-FE98-4020-B941-7CF4978E5467}"/>
              </a:ext>
            </a:extLst>
          </p:cNvPr>
          <p:cNvSpPr>
            <a:spLocks/>
          </p:cNvSpPr>
          <p:nvPr/>
        </p:nvSpPr>
        <p:spPr bwMode="auto">
          <a:xfrm>
            <a:off x="5078413" y="3802063"/>
            <a:ext cx="141287" cy="635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Times New Roman" panose="02020603050405020304" pitchFamily="18" charset="0"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3429" name="Text Box 4">
            <a:extLst>
              <a:ext uri="{FF2B5EF4-FFF2-40B4-BE49-F238E27FC236}">
                <a16:creationId xmlns:a16="http://schemas.microsoft.com/office/drawing/2014/main" id="{D887F39F-ACAB-41D9-8166-8C7169F0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860800"/>
            <a:ext cx="31670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获取任务</a:t>
            </a:r>
            <a:b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zh-CN" sz="2400" b="1">
                <a:solidFill>
                  <a:srgbClr val="FF0000"/>
                </a:solidFill>
                <a:latin typeface="Calibri" panose="020F0502020204030204" pitchFamily="34" charset="0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动态任务划分</a:t>
            </a:r>
            <a:endParaRPr lang="en-US" altLang="zh-CN" sz="24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D3BB3C6-8021-4486-8916-6616C3080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综合例：多个数组排序（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1C71CB4-698A-43E0-9460-CB04B1658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动态任务划分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0: 549.246907ms.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3: 552.934092ms.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2: 556.541263ms.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1: 559.427082ms.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粗粒度动态划分</a:t>
            </a:r>
            <a:r>
              <a:rPr lang="en-US" altLang="zh-CN" sz="2800" dirty="0">
                <a:solidFill>
                  <a:srgbClr val="000000"/>
                </a:solidFill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</a:rPr>
              <a:t>每次分配</a:t>
            </a:r>
            <a:r>
              <a:rPr lang="en-US" altLang="zh-CN" sz="2800" dirty="0">
                <a:solidFill>
                  <a:srgbClr val="000000"/>
                </a:solidFill>
              </a:rPr>
              <a:t>50</a:t>
            </a:r>
            <a:r>
              <a:rPr lang="zh-CN" altLang="en-US" sz="2800" dirty="0">
                <a:solidFill>
                  <a:srgbClr val="000000"/>
                </a:solidFill>
              </a:rPr>
              <a:t>行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0: 520.849620ms.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1: 524.470671ms.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3: 527.458957ms.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Thread 2: 530.890995ms.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10E9F32-F22A-4651-99AD-51803082C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2349500"/>
            <a:ext cx="147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Century Gothic" panose="020B0502020202020204" pitchFamily="34" charset="0"/>
                <a:ea typeface="굴림" panose="020B0600000101010101" pitchFamily="34" charset="-127"/>
                <a:cs typeface="굴림" panose="020B0600000101010101" pitchFamily="34" charset="-127"/>
              </a:rPr>
              <a:t>继续改进？</a:t>
            </a:r>
            <a:endParaRPr lang="en-US" altLang="zh-CN" sz="2000" b="1">
              <a:solidFill>
                <a:srgbClr val="FF3300"/>
              </a:solidFill>
              <a:latin typeface="Century Gothic" panose="020B0502020202020204" pitchFamily="34" charset="0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CB5C212-52D1-4951-AD2D-262CAF72D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Pthread</a:t>
            </a:r>
            <a:r>
              <a:rPr lang="zh-CN" altLang="en-US"/>
              <a:t>编程小结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D5A4EC2-FCDA-4BFA-947A-4C4F093E9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Pthread</a:t>
            </a:r>
            <a:r>
              <a:rPr lang="zh-CN" altLang="en-US" dirty="0"/>
              <a:t>是基于</a:t>
            </a:r>
            <a:r>
              <a:rPr lang="en-US" altLang="zh-CN" dirty="0"/>
              <a:t>OS</a:t>
            </a:r>
            <a:r>
              <a:rPr lang="zh-CN" altLang="en-US" dirty="0"/>
              <a:t>特性的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可用于多种语言（需要适合的头文件）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支持的语言是大多数程序员所熟悉的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数据共享很方便</a:t>
            </a:r>
            <a:endParaRPr lang="en-US" altLang="zh-CN" dirty="0"/>
          </a:p>
          <a:p>
            <a:pPr eaLnBrk="1" hangingPunct="1"/>
            <a:r>
              <a:rPr lang="zh-CN" altLang="en-US" dirty="0"/>
              <a:t>缺点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数据竞争很难发现</a:t>
            </a:r>
            <a:endParaRPr lang="en-US" altLang="zh-CN" dirty="0"/>
          </a:p>
          <a:p>
            <a:pPr eaLnBrk="1" hangingPunct="1"/>
            <a:r>
              <a:rPr lang="zh-CN" altLang="en-US" dirty="0"/>
              <a:t>当前，程序员常用更简单的</a:t>
            </a:r>
            <a:r>
              <a:rPr lang="en-US" altLang="zh-CN" dirty="0"/>
              <a:t>OpenMP</a:t>
            </a:r>
            <a:r>
              <a:rPr lang="zh-CN" altLang="en-US" dirty="0"/>
              <a:t>，当然会有一些限制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用少量编译指示指出并行任务和共享数据，即可将串行程序多线程化</a:t>
            </a:r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C8E6-B49C-41E8-9F27-DA8F2DF6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zh-CN" altLang="en-US" dirty="0"/>
              <a:t>编程风格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B869-6783-41DE-BF18-28EAC0B9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9" y="1371600"/>
            <a:ext cx="7709792" cy="4724400"/>
          </a:xfrm>
        </p:spPr>
        <p:txBody>
          <a:bodyPr/>
          <a:lstStyle/>
          <a:p>
            <a:r>
              <a:rPr lang="zh-CN" altLang="en-US" sz="2800" dirty="0"/>
              <a:t>静态线程</a:t>
            </a:r>
            <a:endParaRPr lang="en-US" altLang="zh-CN" sz="2800" dirty="0"/>
          </a:p>
          <a:p>
            <a:pPr lvl="1"/>
            <a:r>
              <a:rPr lang="zh-CN" altLang="en-US" sz="2400" dirty="0"/>
              <a:t>通常用于整个程序是一个完整并行计算任务</a:t>
            </a:r>
            <a:endParaRPr lang="en-US" altLang="zh-CN" sz="2400" dirty="0"/>
          </a:p>
          <a:p>
            <a:r>
              <a:rPr lang="zh-CN" altLang="en-US" sz="2800" dirty="0"/>
              <a:t>动态线程</a:t>
            </a:r>
            <a:endParaRPr lang="en-US" altLang="zh-CN" sz="2800" dirty="0"/>
          </a:p>
          <a:p>
            <a:pPr lvl="1"/>
            <a:r>
              <a:rPr lang="zh-CN" altLang="en-US" sz="2400" dirty="0"/>
              <a:t>通常用于持续运行的服务程序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间断收到短时并行计算</a:t>
            </a:r>
            <a:r>
              <a:rPr lang="en-US" altLang="zh-CN" sz="2400" dirty="0"/>
              <a:t>/</a:t>
            </a:r>
            <a:r>
              <a:rPr lang="zh-CN" altLang="en-US" sz="2400" dirty="0"/>
              <a:t>并发处理任务</a:t>
            </a:r>
            <a:endParaRPr lang="en-US" altLang="zh-CN" sz="2400" dirty="0"/>
          </a:p>
          <a:p>
            <a:r>
              <a:rPr lang="zh-CN" altLang="en-US" sz="2800" dirty="0"/>
              <a:t>常见错误</a:t>
            </a:r>
            <a:endParaRPr lang="en-US" altLang="zh-CN" sz="2800" dirty="0"/>
          </a:p>
          <a:p>
            <a:pPr lvl="1"/>
            <a:r>
              <a:rPr lang="zh-CN" altLang="en-US" sz="2400" dirty="0"/>
              <a:t>属于情况</a:t>
            </a:r>
            <a:r>
              <a:rPr lang="en-US" altLang="zh-CN" sz="2400" dirty="0"/>
              <a:t>1</a:t>
            </a:r>
            <a:r>
              <a:rPr lang="zh-CN" altLang="en-US" sz="2400" dirty="0"/>
              <a:t>，但计算集中于多重循环的内层循环，只对内层循环创建线程并行执行</a:t>
            </a:r>
            <a:r>
              <a:rPr lang="en-US" altLang="zh-CN" sz="2400" dirty="0"/>
              <a:t>——</a:t>
            </a:r>
            <a:r>
              <a:rPr lang="zh-CN" altLang="en-US" sz="2400" dirty="0"/>
              <a:t>动态线程，导致不必要的线程创建</a:t>
            </a:r>
            <a:r>
              <a:rPr lang="en-US" altLang="zh-CN" sz="2400" dirty="0"/>
              <a:t>/</a:t>
            </a:r>
            <a:r>
              <a:rPr lang="zh-CN" altLang="en-US" sz="2400" dirty="0"/>
              <a:t>销毁开销</a:t>
            </a:r>
            <a:endParaRPr lang="en-US" altLang="zh-CN" sz="2400" dirty="0"/>
          </a:p>
          <a:p>
            <a:pPr lvl="1"/>
            <a:r>
              <a:rPr lang="zh-CN" altLang="en-US" sz="2400" dirty="0"/>
              <a:t>正确风格：对多重循环整体创建线程并行执行，但只对内层循环做任务划分，外层循环所有线程都重复执行，但通常重复计算量很小</a:t>
            </a:r>
          </a:p>
        </p:txBody>
      </p:sp>
    </p:spTree>
    <p:extLst>
      <p:ext uri="{BB962C8B-B14F-4D97-AF65-F5344CB8AC3E}">
        <p14:creationId xmlns:p14="http://schemas.microsoft.com/office/powerpoint/2010/main" val="18504627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C8E6-B49C-41E8-9F27-DA8F2DF6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zh-CN" altLang="en-US" dirty="0"/>
              <a:t>编程风格例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B869-6783-41DE-BF18-28EAC0B9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9" y="1371600"/>
            <a:ext cx="7709792" cy="4724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void *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matrix_multiply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thread_func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(void *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parm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double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my_cij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…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for (int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= 0;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&lt; n;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for (int j = 0; j &lt; n;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j++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   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my_cij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= 0.0;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  for (int k =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my_first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; k &lt;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my_last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; k++)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    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my_cij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+= a[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][k] * b[k][j];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    // </a:t>
            </a:r>
            <a:r>
              <a:rPr kumimoji="1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归约所有线程</a:t>
            </a:r>
            <a:r>
              <a:rPr lang="zh-CN" altLang="en-US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的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my_cij</a:t>
            </a:r>
            <a:r>
              <a:rPr kumimoji="1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得到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c[</a:t>
            </a:r>
            <a:r>
              <a:rPr kumimoji="1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][j]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    …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    }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  <a:ea typeface="宋体"/>
              </a:rPr>
              <a:t>…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199452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23733</TotalTime>
  <Words>10409</Words>
  <Application>Microsoft Office PowerPoint</Application>
  <PresentationFormat>全屏显示(4:3)</PresentationFormat>
  <Paragraphs>1539</Paragraphs>
  <Slides>136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48" baseType="lpstr">
      <vt:lpstr>NimbusRomNo9L-Regu</vt:lpstr>
      <vt:lpstr>NimbusRomNo9L-ReguItal</vt:lpstr>
      <vt:lpstr>黑体</vt:lpstr>
      <vt:lpstr>Arial</vt:lpstr>
      <vt:lpstr>Calibri</vt:lpstr>
      <vt:lpstr>Century Gothic</vt:lpstr>
      <vt:lpstr>Courier New</vt:lpstr>
      <vt:lpstr>Helvetica</vt:lpstr>
      <vt:lpstr>Tahoma</vt:lpstr>
      <vt:lpstr>Times New Roman</vt:lpstr>
      <vt:lpstr>Wingdings</vt:lpstr>
      <vt:lpstr>Blends</vt:lpstr>
      <vt:lpstr>多线程Pthread编程</vt:lpstr>
      <vt:lpstr>阅读内容</vt:lpstr>
      <vt:lpstr>提纲</vt:lpstr>
      <vt:lpstr>提纲</vt:lpstr>
      <vt:lpstr>非一致内存访问（NUMA）多核系统</vt:lpstr>
      <vt:lpstr>cache协同</vt:lpstr>
      <vt:lpstr>cache协同</vt:lpstr>
      <vt:lpstr>基于侦听的cache协同</vt:lpstr>
      <vt:lpstr>基于目录的cache协同</vt:lpstr>
      <vt:lpstr>伪共享</vt:lpstr>
      <vt:lpstr>共享内存互联</vt:lpstr>
      <vt:lpstr>共享内存互联</vt:lpstr>
      <vt:lpstr>PowerPoint 演示文稿</vt:lpstr>
      <vt:lpstr>SunFire E25K</vt:lpstr>
      <vt:lpstr>共享内存编程</vt:lpstr>
      <vt:lpstr>线程安全</vt:lpstr>
      <vt:lpstr>提纲</vt:lpstr>
      <vt:lpstr>多线程编程</vt:lpstr>
      <vt:lpstr>POSIX Thread（Pthread）概述</vt:lpstr>
      <vt:lpstr>提纲</vt:lpstr>
      <vt:lpstr>Fork线程</vt:lpstr>
      <vt:lpstr>Fork线程</vt:lpstr>
      <vt:lpstr>简单的线程例子</vt:lpstr>
      <vt:lpstr>线程数据共享</vt:lpstr>
      <vt:lpstr>Pthread “Hello World”</vt:lpstr>
      <vt:lpstr>Hello World程序</vt:lpstr>
      <vt:lpstr>Hello World程序(2)</vt:lpstr>
      <vt:lpstr>Hello World程序(3)</vt:lpstr>
      <vt:lpstr>Pthread其他基础API</vt:lpstr>
      <vt:lpstr>取消线程执行</vt:lpstr>
      <vt:lpstr>取消线程执行（2）</vt:lpstr>
      <vt:lpstr>取消线程执行（3）</vt:lpstr>
      <vt:lpstr>提纲</vt:lpstr>
      <vt:lpstr>估算π</vt:lpstr>
      <vt:lpstr>多线程版本</vt:lpstr>
      <vt:lpstr>多线程版本结果</vt:lpstr>
      <vt:lpstr>同步——忙等待方法</vt:lpstr>
      <vt:lpstr>忙等待结果</vt:lpstr>
      <vt:lpstr>显式同步：互斥量（锁）</vt:lpstr>
      <vt:lpstr>互斥量版本</vt:lpstr>
      <vt:lpstr>互斥量结果</vt:lpstr>
      <vt:lpstr>互斥量讨论</vt:lpstr>
      <vt:lpstr>超时加锁避免死锁</vt:lpstr>
      <vt:lpstr>超时加锁避免死锁（续）</vt:lpstr>
      <vt:lpstr>运行结果</vt:lpstr>
      <vt:lpstr>信号量</vt:lpstr>
      <vt:lpstr>信号量概念</vt:lpstr>
      <vt:lpstr>互斥量风格</vt:lpstr>
      <vt:lpstr>条件变量风格</vt:lpstr>
      <vt:lpstr>信号量同步例</vt:lpstr>
      <vt:lpstr>信号量同步例（2）</vt:lpstr>
      <vt:lpstr>信号量同步例（3）</vt:lpstr>
      <vt:lpstr>同步机制改变时序</vt:lpstr>
      <vt:lpstr>同步机制改变时序</vt:lpstr>
      <vt:lpstr>信号量同步例（5）</vt:lpstr>
      <vt:lpstr>使用barrier同步</vt:lpstr>
      <vt:lpstr>barrier同步例</vt:lpstr>
      <vt:lpstr>barrier同步例（2）</vt:lpstr>
      <vt:lpstr>barrier同步例（3）</vt:lpstr>
      <vt:lpstr>barrier同步例（4）</vt:lpstr>
      <vt:lpstr>条件变量</vt:lpstr>
      <vt:lpstr>条件变量应用场景</vt:lpstr>
      <vt:lpstr>不正确做法</vt:lpstr>
      <vt:lpstr>不那么离谱的版本</vt:lpstr>
      <vt:lpstr>优秀方案？</vt:lpstr>
      <vt:lpstr>条件变量方案</vt:lpstr>
      <vt:lpstr>wait_on()</vt:lpstr>
      <vt:lpstr>谁唤醒我们？</vt:lpstr>
      <vt:lpstr>条件变量例</vt:lpstr>
      <vt:lpstr>条件变量例（2）</vt:lpstr>
      <vt:lpstr>条件变量例（3）</vt:lpstr>
      <vt:lpstr>条件变量例（4）</vt:lpstr>
      <vt:lpstr>条件变量例（5）</vt:lpstr>
      <vt:lpstr>条件变量例（6）</vt:lpstr>
      <vt:lpstr>条件变量（7）</vt:lpstr>
      <vt:lpstr>读写锁：链表函数</vt:lpstr>
      <vt:lpstr>Insert函数</vt:lpstr>
      <vt:lpstr>Insert函数</vt:lpstr>
      <vt:lpstr>Delete函数</vt:lpstr>
      <vt:lpstr>Delete函数</vt:lpstr>
      <vt:lpstr>对整个链表加锁</vt:lpstr>
      <vt:lpstr>结点级锁</vt:lpstr>
      <vt:lpstr>节点级锁实现Member</vt:lpstr>
      <vt:lpstr>节点级锁实现Member</vt:lpstr>
      <vt:lpstr>Pthread读写锁</vt:lpstr>
      <vt:lpstr>性能对比</vt:lpstr>
      <vt:lpstr>综合例：多个数组排序</vt:lpstr>
      <vt:lpstr>综合例：多个数组排序（2）</vt:lpstr>
      <vt:lpstr>综合例：多个数组排序（3）</vt:lpstr>
      <vt:lpstr>综合例：多个数组排序（4）</vt:lpstr>
      <vt:lpstr>综合例：多个数组排序（5）</vt:lpstr>
      <vt:lpstr>综合例：多个数组排序（6）</vt:lpstr>
      <vt:lpstr>综合例：多个数组排序（7）</vt:lpstr>
      <vt:lpstr>综合例：多个数组排序（8）</vt:lpstr>
      <vt:lpstr>综合例：多个数组排序（9）</vt:lpstr>
      <vt:lpstr>综合例：多个数组排序（10）</vt:lpstr>
      <vt:lpstr>Pthread编程小结</vt:lpstr>
      <vt:lpstr>Pthread编程风格</vt:lpstr>
      <vt:lpstr>Pthread编程风格例</vt:lpstr>
      <vt:lpstr>Pthread编程风格例——粗粒度</vt:lpstr>
      <vt:lpstr>提纲</vt:lpstr>
      <vt:lpstr>需要同步机制的原因</vt:lpstr>
      <vt:lpstr>需要同步机制的原因</vt:lpstr>
      <vt:lpstr>需要同步机制的原因</vt:lpstr>
      <vt:lpstr>同步基础</vt:lpstr>
      <vt:lpstr>原子指令序列</vt:lpstr>
      <vt:lpstr>自愿放弃执行</vt:lpstr>
      <vt:lpstr>标准模式</vt:lpstr>
      <vt:lpstr>临界区三个要求</vt:lpstr>
      <vt:lpstr>符号定义</vt:lpstr>
      <vt:lpstr>想法1—“轮流”</vt:lpstr>
      <vt:lpstr>想法2—“意愿注册”</vt:lpstr>
      <vt:lpstr>互斥（直觉）</vt:lpstr>
      <vt:lpstr>前进？</vt:lpstr>
      <vt:lpstr>“Peterson方案”（1981）</vt:lpstr>
      <vt:lpstr>互斥？</vt:lpstr>
      <vt:lpstr>互斥？</vt:lpstr>
      <vt:lpstr>互斥？</vt:lpstr>
      <vt:lpstr>面包店算法（Lamport）</vt:lpstr>
      <vt:lpstr>面包店算法（Lamport）</vt:lpstr>
      <vt:lpstr>面包店算法（Lamport）</vt:lpstr>
      <vt:lpstr>面包店算法（Lamport）</vt:lpstr>
      <vt:lpstr>Mutex底层实现</vt:lpstr>
      <vt:lpstr>深入Mutex</vt:lpstr>
      <vt:lpstr>有效吗？</vt:lpstr>
      <vt:lpstr>确保等待时间有界</vt:lpstr>
      <vt:lpstr>确保等待时间有界</vt:lpstr>
      <vt:lpstr>确保等待时间有界</vt:lpstr>
      <vt:lpstr>更深入探究</vt:lpstr>
      <vt:lpstr>单处理器环境</vt:lpstr>
      <vt:lpstr>条件变量的要求</vt:lpstr>
      <vt:lpstr>深入条件变量</vt:lpstr>
      <vt:lpstr>深入条件变量</vt:lpstr>
      <vt:lpstr>我们希望的效果</vt:lpstr>
      <vt:lpstr>深入信号量—wait</vt:lpstr>
      <vt:lpstr>深入信号量—post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刚 王</cp:lastModifiedBy>
  <cp:revision>2878</cp:revision>
  <dcterms:created xsi:type="dcterms:W3CDTF">2003-06-05T11:51:39Z</dcterms:created>
  <dcterms:modified xsi:type="dcterms:W3CDTF">2025-05-06T00:37:36Z</dcterms:modified>
</cp:coreProperties>
</file>