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B186-CA00-4A06-85C2-333881DE6F20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DF38-C938-4427-B654-70253C844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8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B186-CA00-4A06-85C2-333881DE6F20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DF38-C938-4427-B654-70253C844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22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B186-CA00-4A06-85C2-333881DE6F20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DF38-C938-4427-B654-70253C844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42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B186-CA00-4A06-85C2-333881DE6F20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DF38-C938-4427-B654-70253C844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9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B186-CA00-4A06-85C2-333881DE6F20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DF38-C938-4427-B654-70253C844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26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B186-CA00-4A06-85C2-333881DE6F20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DF38-C938-4427-B654-70253C844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49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B186-CA00-4A06-85C2-333881DE6F20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DF38-C938-4427-B654-70253C844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19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B186-CA00-4A06-85C2-333881DE6F20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DF38-C938-4427-B654-70253C844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0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B186-CA00-4A06-85C2-333881DE6F20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DF38-C938-4427-B654-70253C844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95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B186-CA00-4A06-85C2-333881DE6F20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DF38-C938-4427-B654-70253C844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9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B186-CA00-4A06-85C2-333881DE6F20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DF38-C938-4427-B654-70253C844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82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DB186-CA00-4A06-85C2-333881DE6F20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DF38-C938-4427-B654-70253C844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91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3164" y="97126"/>
            <a:ext cx="9144000" cy="1371456"/>
          </a:xfrm>
        </p:spPr>
        <p:txBody>
          <a:bodyPr/>
          <a:lstStyle/>
          <a:p>
            <a:r>
              <a:rPr lang="en-US" dirty="0" smtClean="0"/>
              <a:t>VK-GPT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0909" y="4904365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 smtClean="0"/>
              <a:t>Делали</a:t>
            </a:r>
            <a:r>
              <a:rPr lang="en-US" dirty="0" smtClean="0"/>
              <a:t>:</a:t>
            </a:r>
          </a:p>
          <a:p>
            <a:pPr algn="r"/>
            <a:r>
              <a:rPr lang="ru-RU" dirty="0" smtClean="0"/>
              <a:t>Коваленко Артём</a:t>
            </a:r>
            <a:r>
              <a:rPr lang="en-US" dirty="0" smtClean="0"/>
              <a:t> </a:t>
            </a:r>
            <a:r>
              <a:rPr lang="ru-RU" dirty="0"/>
              <a:t>Владимирович, </a:t>
            </a:r>
            <a:r>
              <a:rPr lang="ru-RU" dirty="0" smtClean="0"/>
              <a:t>10 класс, Красноярский Край, Лидер команды, Программист </a:t>
            </a:r>
          </a:p>
          <a:p>
            <a:pPr algn="r"/>
            <a:r>
              <a:rPr lang="ru-RU" dirty="0" err="1" smtClean="0"/>
              <a:t>Балкин</a:t>
            </a:r>
            <a:r>
              <a:rPr lang="ru-RU" dirty="0" smtClean="0"/>
              <a:t> Георгий Олегович, 10 класс, Красноярский Край, Дизайнер, Программист  </a:t>
            </a:r>
          </a:p>
          <a:p>
            <a:pPr algn="r"/>
            <a:r>
              <a:rPr lang="ru-RU" dirty="0" smtClean="0"/>
              <a:t>Савостьянов Георгий Юрьевич , 10 класс, Красноярский Край, Координатор, Программист</a:t>
            </a:r>
          </a:p>
          <a:p>
            <a:pPr algn="r"/>
            <a:r>
              <a:rPr lang="ru-RU" dirty="0" smtClean="0"/>
              <a:t>Тимаков Илья</a:t>
            </a:r>
            <a:r>
              <a:rPr lang="en-US" dirty="0" smtClean="0"/>
              <a:t> </a:t>
            </a:r>
            <a:r>
              <a:rPr lang="ru-RU" dirty="0"/>
              <a:t>Викторович </a:t>
            </a:r>
            <a:r>
              <a:rPr lang="ru-RU" dirty="0" smtClean="0"/>
              <a:t>, 10 класс, Красноярский Край, Программист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43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03419"/>
          </a:xfrm>
        </p:spPr>
        <p:txBody>
          <a:bodyPr>
            <a:normAutofit/>
          </a:bodyPr>
          <a:lstStyle/>
          <a:p>
            <a:r>
              <a:rPr lang="ru-RU" sz="4800" dirty="0"/>
              <a:t>Описание отдельных шагов плана.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900547"/>
            <a:ext cx="12191999" cy="3006436"/>
          </a:xfrm>
        </p:spPr>
        <p:txBody>
          <a:bodyPr>
            <a:noAutofit/>
          </a:bodyPr>
          <a:lstStyle/>
          <a:p>
            <a:pPr marL="342900" indent="-342900" algn="l">
              <a:buAutoNum type="arabicParenR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Изучена и проанализирована решаемая проблема.</a:t>
            </a:r>
          </a:p>
          <a:p>
            <a:pPr marL="342900" indent="-342900" algn="l">
              <a:buAutoNum type="arabicParenR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Найдены модели, способные решить задачи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сумаризации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buAutoNum type="arabicParenR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 генератор случайных диалогов.</a:t>
            </a:r>
          </a:p>
          <a:p>
            <a:pPr marL="342900" indent="-342900" algn="l">
              <a:buAutoNum type="arabicParenR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Найден и протестирован способ удаления шума в сообщениях для лучшей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суммаризации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текста.</a:t>
            </a:r>
          </a:p>
          <a:p>
            <a:pPr marL="342900" indent="-342900" algn="l">
              <a:buFont typeface="Arial" panose="020B0604020202020204" pitchFamily="34" charset="0"/>
              <a:buAutoNum type="arabicParenR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Проведено обучение моделей на заранее отобранных тренировочных диалогов (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3 шт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</a:p>
          <a:p>
            <a:pPr marL="342900" indent="-342900" algn="l">
              <a:buAutoNum type="arabicParenR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Проведён сравнительный анализ обученных моделей, отобрана лучшая.</a:t>
            </a:r>
          </a:p>
          <a:p>
            <a:pPr marL="342900" indent="-342900" algn="l">
              <a:buAutoNum type="arabicParenR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приложения для генерации диалогов и их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суммаризации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6" y="4004111"/>
            <a:ext cx="2708563" cy="27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9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03419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Итоги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900547"/>
            <a:ext cx="12191999" cy="2022762"/>
          </a:xfrm>
        </p:spPr>
        <p:txBody>
          <a:bodyPr>
            <a:noAutofit/>
          </a:bodyPr>
          <a:lstStyle/>
          <a:p>
            <a:pPr algn="l"/>
            <a:r>
              <a:rPr lang="ru-RU" dirty="0"/>
              <a:t>В результате выполнения </a:t>
            </a:r>
            <a:r>
              <a:rPr lang="ru-RU" dirty="0" smtClean="0"/>
              <a:t> </a:t>
            </a:r>
            <a:r>
              <a:rPr lang="ru-RU" dirty="0"/>
              <a:t>проекта была достигнута цель - создание системы </a:t>
            </a:r>
            <a:r>
              <a:rPr lang="ru-RU" dirty="0" smtClean="0"/>
              <a:t>для </a:t>
            </a:r>
            <a:r>
              <a:rPr lang="ru-RU" dirty="0" err="1" smtClean="0"/>
              <a:t>суммаризации</a:t>
            </a:r>
            <a:r>
              <a:rPr lang="ru-RU" dirty="0" smtClean="0"/>
              <a:t> диалогов . </a:t>
            </a:r>
            <a:r>
              <a:rPr lang="ru-RU" dirty="0"/>
              <a:t>Это решение может быть использовано для автоматической генерации сводок текста из диалоговых сообщений в различных областях, таких как чат-боты, анализ социальных медиа и другие приложения, где требуется обработка и </a:t>
            </a:r>
            <a:r>
              <a:rPr lang="ru-RU" dirty="0" err="1"/>
              <a:t>суммаризация</a:t>
            </a:r>
            <a:r>
              <a:rPr lang="ru-RU" dirty="0"/>
              <a:t> текстовых данных</a:t>
            </a:r>
            <a:r>
              <a:rPr lang="ru-RU" dirty="0" smtClean="0"/>
              <a:t>.</a:t>
            </a:r>
          </a:p>
          <a:p>
            <a:pPr algn="l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Готовое решение на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https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://github.com/errorsawww/vk-gpt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35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3164" y="-13710"/>
            <a:ext cx="9144000" cy="80341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0945" y="789709"/>
            <a:ext cx="11166764" cy="562494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	Добрый </a:t>
            </a:r>
            <a:r>
              <a:rPr lang="ru-RU" dirty="0"/>
              <a:t>день, уважаемые </a:t>
            </a:r>
            <a:r>
              <a:rPr lang="ru-RU" dirty="0" smtClean="0"/>
              <a:t>жюри! </a:t>
            </a:r>
            <a:r>
              <a:rPr lang="ru-RU" dirty="0"/>
              <a:t>Сегодня я хотел бы обратить ваше внимание на актуальную проблему, связанную с большим количеством сообщений в мессенджерах. Современные коммуникационные средства позволяют нам легко общаться и обмениваться информацией, но иногда </a:t>
            </a:r>
            <a:r>
              <a:rPr lang="ru-RU" dirty="0" smtClean="0"/>
              <a:t>большое количество поступающих сообщений может вызывать множество проблем у пользователя. </a:t>
            </a:r>
            <a:r>
              <a:rPr lang="ru-RU" dirty="0"/>
              <a:t>Давайте рассмотрим некоторые </a:t>
            </a:r>
            <a:r>
              <a:rPr lang="ru-RU" dirty="0" smtClean="0"/>
              <a:t>из них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218" y="3200400"/>
            <a:ext cx="620683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3164" y="97126"/>
            <a:ext cx="9144000" cy="80341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255" y="1066801"/>
            <a:ext cx="11596254" cy="562494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1)Информационный шум: Большое </a:t>
            </a:r>
            <a:r>
              <a:rPr lang="ru-RU" dirty="0"/>
              <a:t>количество сообщений может привести к информационной перегрузке, что затрудняет отслеживание и нахождение нужной информации. Это может привести к пропуску важных сообщений или недопониманию. </a:t>
            </a:r>
            <a:endParaRPr lang="ru-RU" dirty="0" smtClean="0"/>
          </a:p>
          <a:p>
            <a:pPr algn="l"/>
            <a:r>
              <a:rPr lang="ru-RU" dirty="0" smtClean="0"/>
              <a:t>2)</a:t>
            </a:r>
            <a:r>
              <a:rPr lang="ru-RU" dirty="0"/>
              <a:t> Отвлекающий </a:t>
            </a:r>
            <a:r>
              <a:rPr lang="ru-RU" dirty="0" smtClean="0"/>
              <a:t>фактор: Постоянно поступающая информация в новых сообщениях может </a:t>
            </a:r>
            <a:r>
              <a:rPr lang="ru-RU" dirty="0"/>
              <a:t>отвлекать от текущих задач и снижать </a:t>
            </a:r>
            <a:r>
              <a:rPr lang="ru-RU" dirty="0" smtClean="0"/>
              <a:t>производительность, когда нет сил и времени для прочтения всех сообщений разом.</a:t>
            </a:r>
          </a:p>
          <a:p>
            <a:pPr algn="l"/>
            <a:r>
              <a:rPr lang="ru-RU" dirty="0" smtClean="0"/>
              <a:t>3)</a:t>
            </a:r>
            <a:r>
              <a:rPr lang="ru-RU" dirty="0"/>
              <a:t> Потеря </a:t>
            </a:r>
            <a:r>
              <a:rPr lang="ru-RU" dirty="0" smtClean="0"/>
              <a:t>контекста: Большое </a:t>
            </a:r>
            <a:r>
              <a:rPr lang="ru-RU" dirty="0"/>
              <a:t>количество сообщений может затруднить следить за хронологией и контекстом беседы. Это может привести к недопониманию и потере важной информации</a:t>
            </a:r>
            <a:r>
              <a:rPr lang="ru-RU" dirty="0" smtClean="0"/>
              <a:t>.</a:t>
            </a:r>
          </a:p>
          <a:p>
            <a:pPr algn="l"/>
            <a:r>
              <a:rPr lang="ru-RU" dirty="0" smtClean="0"/>
              <a:t>4)</a:t>
            </a:r>
            <a:r>
              <a:rPr lang="ru-RU" dirty="0"/>
              <a:t> Утомление и </a:t>
            </a:r>
            <a:r>
              <a:rPr lang="ru-RU" dirty="0" smtClean="0"/>
              <a:t>стресс: Большое количество поступающей информации может привести к перегрузке мозга, быстро утомляя организм и затрудняя запоминание полученной информации.</a:t>
            </a:r>
          </a:p>
          <a:p>
            <a:pPr algn="l"/>
            <a:r>
              <a:rPr lang="ru-RU" dirty="0" smtClean="0"/>
              <a:t>5)Проблема занятости</a:t>
            </a:r>
            <a:r>
              <a:rPr lang="en-US" dirty="0" smtClean="0"/>
              <a:t>: </a:t>
            </a:r>
            <a:r>
              <a:rPr lang="ru-RU" dirty="0" smtClean="0"/>
              <a:t>Не каждый человек может себе позволить читать тысячи сообщений в течение множества часов для получения ценной информации, необходимой для работы.</a:t>
            </a:r>
          </a:p>
          <a:p>
            <a:pPr algn="l"/>
            <a:endParaRPr lang="ru-RU" dirty="0" smtClean="0"/>
          </a:p>
          <a:p>
            <a:pPr algn="l"/>
            <a:endParaRPr lang="ru-RU" dirty="0" smtClean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70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3164" y="0"/>
            <a:ext cx="9144000" cy="80341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Методология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" y="900545"/>
            <a:ext cx="12192000" cy="5791199"/>
          </a:xfrm>
        </p:spPr>
        <p:txBody>
          <a:bodyPr>
            <a:noAutofit/>
          </a:bodyPr>
          <a:lstStyle/>
          <a:p>
            <a:pPr algn="l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Существуют различные подходы к решению задачи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суммаризации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сообщений. Вот некоторые из них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 Извлечение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ключевых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фраз: </a:t>
            </a:r>
          </a:p>
          <a:p>
            <a:pPr algn="l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Этот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подход основан на выделении наиболее информативных фраз или предложений из текста и их объединении в краткую сводку. Обычно используются методы анализа частотности слов, статистические методы и алгоритмы машинного обучения для определения ключевых фраз. Этот подход прост в реализации и обладает хорошей интерпретируемостью, но может упускать некоторую важную информацию, не учитывая контекст и связи между предложениями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2. Генеративные модели:</a:t>
            </a:r>
          </a:p>
          <a:p>
            <a:pPr algn="l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Генеративные модели используют нейронные сети для генерации краткой сводки. Они обучаются на больших наборах данных, где каждая пара входных данных и сводки является обучающим примером. Такие модели могут учитывать контекст и связи между предложениями, но требуют больших вычислительных ресурсов и объемных наборов данных для обучения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3. Абстрактные модели:</a:t>
            </a:r>
          </a:p>
          <a:p>
            <a:pPr algn="l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Абстрактные модели генерируют сводку, используя абстрактное представление текста, отображая его в новую форму, которая содержит основную информацию. Этот подход позволяет генерировать более естественные и краткие сводки, сохраняя контекст и связи между предложениями. Однако, такие модели сложнее в реализации и требуют больше вычислительных ресурсов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3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3164" y="0"/>
            <a:ext cx="9144000" cy="803419"/>
          </a:xfrm>
        </p:spPr>
        <p:txBody>
          <a:bodyPr>
            <a:normAutofit fontScale="90000"/>
          </a:bodyPr>
          <a:lstStyle/>
          <a:p>
            <a:r>
              <a:rPr lang="ru-RU" dirty="0"/>
              <a:t>Сравнительный анализ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92583"/>
            <a:ext cx="12191999" cy="5957454"/>
          </a:xfrm>
        </p:spPr>
        <p:txBody>
          <a:bodyPr>
            <a:noAutofit/>
          </a:bodyPr>
          <a:lstStyle/>
          <a:p>
            <a:pPr algn="l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 этих решений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1. Извлечение ключевых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фраз: Преимущества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простота в реализации, хорошая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интерпретируемость.</a:t>
            </a:r>
          </a:p>
          <a:p>
            <a:pPr algn="l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Недостатки: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упускание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важной информации, отсутствие учета контекста и связей между предложениями.</a:t>
            </a:r>
          </a:p>
          <a:p>
            <a:pPr algn="l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Генеративные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модели:</a:t>
            </a:r>
          </a:p>
          <a:p>
            <a:pPr algn="l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Преимущества: учет контекста и связей между предложениями, способность генерировать сводки с высокой информативностью.</a:t>
            </a:r>
          </a:p>
          <a:p>
            <a:pPr algn="l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Недостатки: требуют больших вычислительных ресурсов, объемных наборов данных для обучения.</a:t>
            </a:r>
          </a:p>
          <a:p>
            <a:pPr algn="l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Абстрактные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модели:</a:t>
            </a:r>
          </a:p>
          <a:p>
            <a:pPr algn="l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Преимущества: генерация естественных и кратких сводок, сохранение контекста и связей между предложениями.</a:t>
            </a:r>
          </a:p>
          <a:p>
            <a:pPr algn="l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Недостатки: сложность в реализации, требование больших вычислительных ресурсов.</a:t>
            </a:r>
          </a:p>
          <a:p>
            <a:pPr algn="l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конкретного подхода зависит от требований и ограничений задачи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суммаризации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сообщений. Если важна простота и интерпретируемость, то извлечение ключевых фраз может быть предпочтительным. Если требуется учет контекста и связей между предложениями, генеративные или абстрактные модели могут быть более подходящими. Однако, необходимо учитывать доступные вычислительные ресурсы и объемы данных для обучения моделей.</a:t>
            </a:r>
          </a:p>
          <a:p>
            <a:pPr algn="l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2982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6363" y="0"/>
            <a:ext cx="11610109" cy="803419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предлагаемого решения.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92583"/>
            <a:ext cx="12191999" cy="1759672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решения данной проблемы наша команда решила использовать </a:t>
            </a:r>
            <a:r>
              <a:rPr lang="ru-RU" dirty="0"/>
              <a:t>генеративную модель ru-gpt3.5-turbo-16k </a:t>
            </a:r>
            <a:r>
              <a:rPr lang="ru-RU" dirty="0" smtClean="0"/>
              <a:t>. Как описывалось ранее, генеративные модели отлично справляются с задачами </a:t>
            </a:r>
            <a:r>
              <a:rPr lang="ru-RU" dirty="0" err="1" smtClean="0"/>
              <a:t>суммаризации</a:t>
            </a:r>
            <a:r>
              <a:rPr lang="ru-RU" dirty="0" smtClean="0"/>
              <a:t> текста, при этом требуя меньшее количество ресурсов, чем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абстрактные модели.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217" y="1911928"/>
            <a:ext cx="4613564" cy="46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6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8" cy="803419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Сравнительный 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имеющихся решений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92583"/>
            <a:ext cx="12191999" cy="5957454"/>
          </a:xfrm>
        </p:spPr>
        <p:txBody>
          <a:bodyPr>
            <a:noAutofit/>
          </a:bodyPr>
          <a:lstStyle/>
          <a:p>
            <a:pPr algn="l"/>
            <a:r>
              <a:rPr lang="ru-RU" sz="2000" dirty="0"/>
              <a:t>Сравнительный анализ модели ru-gpt3.5-turbo-16k с другими моделями, решающими задачу </a:t>
            </a:r>
            <a:r>
              <a:rPr lang="ru-RU" sz="2000" dirty="0" err="1"/>
              <a:t>суммаризации</a:t>
            </a:r>
            <a:r>
              <a:rPr lang="ru-RU" sz="2000" dirty="0" smtClean="0"/>
              <a:t>:</a:t>
            </a:r>
            <a:endParaRPr lang="ru-RU" sz="2000" dirty="0"/>
          </a:p>
          <a:p>
            <a:pPr algn="l"/>
            <a:r>
              <a:rPr lang="ru-RU" sz="2000" dirty="0"/>
              <a:t>1. ru-gpt3.5-turbo-16k </a:t>
            </a:r>
            <a:r>
              <a:rPr lang="ru-RU" sz="2000" dirty="0" err="1"/>
              <a:t>vs</a:t>
            </a:r>
            <a:r>
              <a:rPr lang="ru-RU" sz="2000" dirty="0"/>
              <a:t>. ru-gpt3-large:</a:t>
            </a:r>
          </a:p>
          <a:p>
            <a:pPr algn="l"/>
            <a:r>
              <a:rPr lang="ru-RU" sz="2000" dirty="0"/>
              <a:t>   - Обе модели основаны на генеративных </a:t>
            </a:r>
            <a:r>
              <a:rPr lang="ru-RU" sz="2000" dirty="0" err="1"/>
              <a:t>трансформерах</a:t>
            </a:r>
            <a:r>
              <a:rPr lang="ru-RU" sz="2000" dirty="0"/>
              <a:t> и способны генерировать сводки текста.</a:t>
            </a:r>
          </a:p>
          <a:p>
            <a:pPr algn="l"/>
            <a:r>
              <a:rPr lang="ru-RU" sz="2000" dirty="0"/>
              <a:t>   - Преимущества ru-gpt3.5-turbo-16k: ru-gpt3.5-turbo-16k является более компактной и экономичной моделью по сравнению с ru-gpt3-large, но при этом сохраняет хорошее качество генерации текста.</a:t>
            </a:r>
          </a:p>
          <a:p>
            <a:pPr algn="l"/>
            <a:r>
              <a:rPr lang="ru-RU" sz="2000" dirty="0"/>
              <a:t>   - Преимущества ru-gpt3-large: ru-gpt3-large имеет больший размер и может обладать некоторыми преимуществами в качестве генерации сводок, особенно при работе с большими объемами данных.</a:t>
            </a:r>
          </a:p>
          <a:p>
            <a:pPr algn="l"/>
            <a:endParaRPr lang="ru-RU" sz="2000" dirty="0"/>
          </a:p>
          <a:p>
            <a:pPr algn="l"/>
            <a:r>
              <a:rPr lang="ru-RU" sz="2000" dirty="0"/>
              <a:t>2. ru-gpt3.5-turbo-16k </a:t>
            </a:r>
            <a:r>
              <a:rPr lang="ru-RU" sz="2000" dirty="0" err="1"/>
              <a:t>vs</a:t>
            </a:r>
            <a:r>
              <a:rPr lang="ru-RU" sz="2000" dirty="0"/>
              <a:t>. BART (</a:t>
            </a:r>
            <a:r>
              <a:rPr lang="ru-RU" sz="2000" dirty="0" err="1"/>
              <a:t>Bidirectional</a:t>
            </a:r>
            <a:r>
              <a:rPr lang="ru-RU" sz="2000" dirty="0"/>
              <a:t> </a:t>
            </a:r>
            <a:r>
              <a:rPr lang="ru-RU" sz="2000" dirty="0" err="1"/>
              <a:t>and</a:t>
            </a:r>
            <a:r>
              <a:rPr lang="ru-RU" sz="2000" dirty="0"/>
              <a:t> </a:t>
            </a:r>
            <a:r>
              <a:rPr lang="ru-RU" sz="2000" dirty="0" err="1"/>
              <a:t>Auto-Regressive</a:t>
            </a:r>
            <a:r>
              <a:rPr lang="ru-RU" sz="2000" dirty="0"/>
              <a:t> </a:t>
            </a:r>
            <a:r>
              <a:rPr lang="ru-RU" sz="2000" dirty="0" err="1"/>
              <a:t>Transformers</a:t>
            </a:r>
            <a:r>
              <a:rPr lang="ru-RU" sz="2000" dirty="0"/>
              <a:t>):</a:t>
            </a:r>
          </a:p>
          <a:p>
            <a:pPr algn="l"/>
            <a:r>
              <a:rPr lang="ru-RU" sz="2000" dirty="0"/>
              <a:t>   - BART является мощной моделью для </a:t>
            </a:r>
            <a:r>
              <a:rPr lang="ru-RU" sz="2000" dirty="0" err="1"/>
              <a:t>суммаризации</a:t>
            </a:r>
            <a:r>
              <a:rPr lang="ru-RU" sz="2000" dirty="0"/>
              <a:t> текста, использующей двунаправленные и </a:t>
            </a:r>
            <a:r>
              <a:rPr lang="ru-RU" sz="2000" dirty="0" err="1"/>
              <a:t>авторегрессивные</a:t>
            </a:r>
            <a:r>
              <a:rPr lang="ru-RU" sz="2000" dirty="0"/>
              <a:t> </a:t>
            </a:r>
            <a:r>
              <a:rPr lang="ru-RU" sz="2000" dirty="0" err="1"/>
              <a:t>трансформеры</a:t>
            </a:r>
            <a:r>
              <a:rPr lang="ru-RU" sz="2000" dirty="0"/>
              <a:t>.</a:t>
            </a:r>
          </a:p>
          <a:p>
            <a:pPr algn="l"/>
            <a:r>
              <a:rPr lang="ru-RU" sz="2000" dirty="0"/>
              <a:t>   - Преимущества ru-gpt3.5-turbo-16k: ru-gpt3.5-turbo-16k обучена на русскоязычных данных и специфична для русского языка, что может быть полезно для задач на русском языке.</a:t>
            </a:r>
          </a:p>
          <a:p>
            <a:pPr algn="l"/>
            <a:r>
              <a:rPr lang="ru-RU" sz="2000" dirty="0"/>
              <a:t>   - Преимущества BART: BART имеет широкую поддержку и доступны </a:t>
            </a:r>
            <a:r>
              <a:rPr lang="ru-RU" sz="2000" dirty="0" err="1"/>
              <a:t>предобученные</a:t>
            </a:r>
            <a:r>
              <a:rPr lang="ru-RU" sz="2000" dirty="0"/>
              <a:t> модели для нескольких языков, включая английский.</a:t>
            </a:r>
          </a:p>
          <a:p>
            <a:pPr algn="l"/>
            <a:r>
              <a:rPr lang="ru-RU" sz="2000" dirty="0"/>
              <a:t>   - Обе модели способны генерировать качественные сводки, учитывая контекст и связи между предложениями. Выбор между ними может зависеть от конкретных требований и доступных ресурсов.</a:t>
            </a:r>
          </a:p>
          <a:p>
            <a:pPr algn="l"/>
            <a:endParaRPr lang="ru-RU" sz="2000" dirty="0"/>
          </a:p>
          <a:p>
            <a:pPr algn="l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5360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3164" y="0"/>
            <a:ext cx="9144000" cy="803419"/>
          </a:xfrm>
        </p:spPr>
        <p:txBody>
          <a:bodyPr>
            <a:normAutofit fontScale="90000"/>
          </a:bodyPr>
          <a:lstStyle/>
          <a:p>
            <a:r>
              <a:rPr lang="ru-RU" dirty="0"/>
              <a:t>Сравнительный анализ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92583"/>
            <a:ext cx="12191999" cy="5957454"/>
          </a:xfrm>
        </p:spPr>
        <p:txBody>
          <a:bodyPr>
            <a:noAutofit/>
          </a:bodyPr>
          <a:lstStyle/>
          <a:p>
            <a:pPr algn="l"/>
            <a:r>
              <a:rPr lang="ru-RU" sz="2000" dirty="0"/>
              <a:t>3. ru-gpt3.5-turbo-16k </a:t>
            </a:r>
            <a:r>
              <a:rPr lang="ru-RU" sz="2000" dirty="0" err="1"/>
              <a:t>vs</a:t>
            </a:r>
            <a:r>
              <a:rPr lang="ru-RU" sz="2000" dirty="0"/>
              <a:t>. </a:t>
            </a:r>
            <a:r>
              <a:rPr lang="ru-RU" sz="2000" dirty="0" err="1"/>
              <a:t>Extractive</a:t>
            </a:r>
            <a:r>
              <a:rPr lang="ru-RU" sz="2000" dirty="0"/>
              <a:t> </a:t>
            </a:r>
            <a:r>
              <a:rPr lang="ru-RU" sz="2000" dirty="0" err="1"/>
              <a:t>Summarization</a:t>
            </a:r>
            <a:r>
              <a:rPr lang="ru-RU" sz="2000" dirty="0"/>
              <a:t> (извлечение ключевых фраз):</a:t>
            </a:r>
          </a:p>
          <a:p>
            <a:pPr algn="l"/>
            <a:r>
              <a:rPr lang="ru-RU" sz="2000" dirty="0"/>
              <a:t>   - </a:t>
            </a:r>
            <a:r>
              <a:rPr lang="ru-RU" sz="2000" dirty="0" err="1"/>
              <a:t>Extractive</a:t>
            </a:r>
            <a:r>
              <a:rPr lang="ru-RU" sz="2000" dirty="0"/>
              <a:t> </a:t>
            </a:r>
            <a:r>
              <a:rPr lang="ru-RU" sz="2000" dirty="0" err="1"/>
              <a:t>Summarization</a:t>
            </a:r>
            <a:r>
              <a:rPr lang="ru-RU" sz="2000" dirty="0"/>
              <a:t> подходит для простоты и интерпретируемости, поскольку он основан на извлечении наиболее информативных фраз из текста.</a:t>
            </a:r>
          </a:p>
          <a:p>
            <a:pPr algn="l"/>
            <a:r>
              <a:rPr lang="ru-RU" sz="2000" dirty="0"/>
              <a:t>   - Преимущества ru-gpt3.5-turbo-16k: ru-gpt3.5-turbo-16k способна учитывать контекст и связи между предложениями, что может привести к более информативным сводкам.</a:t>
            </a:r>
          </a:p>
          <a:p>
            <a:pPr algn="l"/>
            <a:r>
              <a:rPr lang="ru-RU" sz="2000" dirty="0"/>
              <a:t>   - Преимущества </a:t>
            </a:r>
            <a:r>
              <a:rPr lang="ru-RU" sz="2000" dirty="0" err="1"/>
              <a:t>Extractive</a:t>
            </a:r>
            <a:r>
              <a:rPr lang="ru-RU" sz="2000" dirty="0"/>
              <a:t> </a:t>
            </a:r>
            <a:r>
              <a:rPr lang="ru-RU" sz="2000" dirty="0" err="1"/>
              <a:t>Summarization</a:t>
            </a:r>
            <a:r>
              <a:rPr lang="ru-RU" sz="2000" dirty="0"/>
              <a:t>: </a:t>
            </a:r>
            <a:r>
              <a:rPr lang="ru-RU" sz="2000" dirty="0" err="1"/>
              <a:t>Extractive</a:t>
            </a:r>
            <a:r>
              <a:rPr lang="ru-RU" sz="2000" dirty="0"/>
              <a:t> </a:t>
            </a:r>
            <a:r>
              <a:rPr lang="ru-RU" sz="2000" dirty="0" err="1"/>
              <a:t>Summarization</a:t>
            </a:r>
            <a:r>
              <a:rPr lang="ru-RU" sz="2000" dirty="0"/>
              <a:t> прост в реализации и позволяет явно видеть, какие фразы были извлечены в сводку.</a:t>
            </a:r>
          </a:p>
          <a:p>
            <a:pPr algn="l"/>
            <a:r>
              <a:rPr lang="ru-RU" sz="2000" dirty="0"/>
              <a:t>   - Оба подхода имеют свои преимущества и недостатки. Выбор между ними зависит от требований задачи, интерпретируемости и доступных ресурсов.</a:t>
            </a:r>
          </a:p>
          <a:p>
            <a:pPr algn="l"/>
            <a:endParaRPr lang="ru-RU" sz="2000" dirty="0"/>
          </a:p>
          <a:p>
            <a:pPr algn="l"/>
            <a:r>
              <a:rPr lang="ru-RU" sz="2000" dirty="0"/>
              <a:t>В целом, модель ru-gpt3.5-turbo-16k представляет собой компактную и экономичную модель, обладающую хорошим качеством генерации текста. Она специфична для русского языка и может быть полезна для задач на русском языке. Выбор между ru-gpt3.5-turbo-16k и другими моделями зависит от конкретных требований, доступных ресурсов и особенностей </a:t>
            </a:r>
            <a:r>
              <a:rPr lang="ru-RU" sz="2000" dirty="0" smtClean="0"/>
              <a:t>языка, так что мы выбрали именно эту модель за её эффективность, скорость и простоту использования.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4309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03419"/>
          </a:xfrm>
        </p:spPr>
        <p:txBody>
          <a:bodyPr>
            <a:normAutofit/>
          </a:bodyPr>
          <a:lstStyle/>
          <a:p>
            <a:r>
              <a:rPr lang="ru-RU" sz="4800" dirty="0"/>
              <a:t>Высокоуровневый план реализации решения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92583"/>
            <a:ext cx="12191999" cy="5957454"/>
          </a:xfrm>
        </p:spPr>
        <p:txBody>
          <a:bodyPr>
            <a:noAutofit/>
          </a:bodyPr>
          <a:lstStyle/>
          <a:p>
            <a:pPr algn="l"/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. Сбор данных: Необходимо собрать достаточное количество данных, которые будут использоваться для обучения модели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суммаризации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. Это могут быть различные тексты, сообщения или диалоги, которые содержат информацию, подлежащую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суммаризации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2. Предобработка данных: Перед обучением модели данные нужно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предобработать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. Этот шаг может включать удаление шума, очистку текста от лишних символов и структурирование данных в формат, пригодный для обучения модели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Обучение и настройка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модели: С использованием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предобработанных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данных нужно обучить модель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суммаризации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. Это может включать выбор и настройку алгоритма обучения, определение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гиперпараметров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и запуск процесса обучения на вычислительных ресурсах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Может потребоваться настройка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гиперпараметров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или проведение дополнительных итераций обучения для достижения желаемых результатов.</a:t>
            </a:r>
          </a:p>
          <a:p>
            <a:pPr algn="l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Интеграция в систему чатов: После успешного обучения и настройки модели, ее можно интегрировать в систему чатов. Это может включать разработку API или интерфейса, который позволит взаимодействовать с моделью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суммаризации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и получать сводки текста на основе входных сообщений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и оптимизация: После интеграции модели в систему необходимо провести тестирование для проверки ее работоспособности, производительности и качества сводок. При необходимости можно внести дополнительные оптимизации для улучшения результатов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Развитие и обновление: Решение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суммаризации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сообщений требует постоянного развития и обновления. Необходимо следить за новыми исследованиями и методиками в области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суммаризации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текста и вносить соответствующие улучшения в модель и систему чатов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Важно отметить, что конкретные шаги и подходы могут варьироваться в зависимости от требований и контекста задачи. План реализации должен быть адаптирован под конкретные потребности и ресурсы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2579498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1346</Words>
  <Application>Microsoft Office PowerPoint</Application>
  <PresentationFormat>Широкоэкранный</PresentationFormat>
  <Paragraphs>76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VK-GPT</vt:lpstr>
      <vt:lpstr>Проблема</vt:lpstr>
      <vt:lpstr>Проблема</vt:lpstr>
      <vt:lpstr>Методология</vt:lpstr>
      <vt:lpstr>Сравнительный анализ</vt:lpstr>
      <vt:lpstr>Описание предлагаемого решения.</vt:lpstr>
      <vt:lpstr>Сравнительный анализ имеющихся решений</vt:lpstr>
      <vt:lpstr>Сравнительный анализ</vt:lpstr>
      <vt:lpstr>Высокоуровневый план реализации решения</vt:lpstr>
      <vt:lpstr>Описание отдельных шагов плана.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14</cp:revision>
  <dcterms:created xsi:type="dcterms:W3CDTF">2024-03-12T13:58:41Z</dcterms:created>
  <dcterms:modified xsi:type="dcterms:W3CDTF">2024-03-30T16:46:33Z</dcterms:modified>
</cp:coreProperties>
</file>