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1" r:id="rId5"/>
    <p:sldId id="257" r:id="rId6"/>
    <p:sldId id="271" r:id="rId7"/>
    <p:sldId id="275" r:id="rId8"/>
    <p:sldId id="276" r:id="rId9"/>
    <p:sldId id="282" r:id="rId10"/>
    <p:sldId id="277" r:id="rId11"/>
    <p:sldId id="281"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8076C-C5E8-C899-6372-73C40EE81DC3}" v="10" dt="2024-04-30T11:02:45.702"/>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706" autoAdjust="0"/>
  </p:normalViewPr>
  <p:slideViewPr>
    <p:cSldViewPr snapToGrid="0">
      <p:cViewPr varScale="1">
        <p:scale>
          <a:sx n="114" d="100"/>
          <a:sy n="114" d="100"/>
        </p:scale>
        <p:origin x="468"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72888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382526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5707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1866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8114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54728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49453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4/30/2024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4/30/2024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4/30/2024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4/30/2024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4/30/2024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alexteboul/diabetes-health-indicators-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933" y="1982761"/>
            <a:ext cx="10610133" cy="1830035"/>
          </a:xfrm>
        </p:spPr>
        <p:txBody>
          <a:bodyPr>
            <a:normAutofit/>
          </a:bodyPr>
          <a:lstStyle/>
          <a:p>
            <a:pPr algn="ct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An Investigation </a:t>
            </a:r>
            <a:b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Into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he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Benefits and Limitations</a:t>
            </a: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 of Machine Learning Models for Diabetes Risk Prediction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sz="1800" b="1" kern="100" dirty="0">
                <a:effectLst/>
                <a:latin typeface="Garamond" panose="02020404030301010803" pitchFamily="18" charset="0"/>
                <a:ea typeface="Calibri" panose="020F0502020204030204" pitchFamily="34" charset="0"/>
                <a:cs typeface="Times New Roman" panose="02020603050405020304" pitchFamily="18" charset="0"/>
              </a:rPr>
              <a:t>Babatunde Abiodun Olusegun | B1605208 | Supervisor: Iqbal Zahid | 16</a:t>
            </a:r>
            <a:r>
              <a:rPr lang="en-US" sz="1800" b="1" kern="100" baseline="30000" dirty="0">
                <a:effectLst/>
                <a:latin typeface="Garamond" panose="02020404030301010803" pitchFamily="18" charset="0"/>
                <a:ea typeface="Calibri" panose="020F0502020204030204" pitchFamily="34" charset="0"/>
                <a:cs typeface="Times New Roman" panose="02020603050405020304" pitchFamily="18" charset="0"/>
              </a:rPr>
              <a:t>th</a:t>
            </a:r>
            <a:r>
              <a:rPr lang="en-US" sz="1800" b="1" kern="100" dirty="0">
                <a:effectLst/>
                <a:latin typeface="Garamond" panose="02020404030301010803" pitchFamily="18" charset="0"/>
                <a:ea typeface="Calibri" panose="020F0502020204030204" pitchFamily="34" charset="0"/>
                <a:cs typeface="Times New Roman" panose="02020603050405020304" pitchFamily="18" charset="0"/>
              </a:rPr>
              <a:t> January 2024.</a:t>
            </a:r>
            <a:endParaRPr lang="en-GB" sz="1800" b="1" kern="100" dirty="0">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4DD9754-30E8-2455-C74F-AA7BCF2772A0}"/>
              </a:ext>
            </a:extLst>
          </p:cNvPr>
          <p:cNvPicPr>
            <a:picLocks noChangeAspect="1"/>
          </p:cNvPicPr>
          <p:nvPr/>
        </p:nvPicPr>
        <p:blipFill>
          <a:blip r:embed="rId2"/>
          <a:stretch>
            <a:fillRect/>
          </a:stretch>
        </p:blipFill>
        <p:spPr>
          <a:xfrm>
            <a:off x="5148260" y="340922"/>
            <a:ext cx="1895475" cy="762000"/>
          </a:xfrm>
          <a:prstGeom prst="rect">
            <a:avLst/>
          </a:prstGeom>
        </p:spPr>
      </p:pic>
      <p:sp>
        <p:nvSpPr>
          <p:cNvPr id="7" name="TextBox 6">
            <a:extLst>
              <a:ext uri="{FF2B5EF4-FFF2-40B4-BE49-F238E27FC236}">
                <a16:creationId xmlns:a16="http://schemas.microsoft.com/office/drawing/2014/main" id="{A354E95F-2423-FEBD-71AA-5988AA3B636C}"/>
              </a:ext>
            </a:extLst>
          </p:cNvPr>
          <p:cNvSpPr txBox="1"/>
          <p:nvPr/>
        </p:nvSpPr>
        <p:spPr>
          <a:xfrm>
            <a:off x="1585519" y="1018989"/>
            <a:ext cx="9194333" cy="307777"/>
          </a:xfrm>
          <a:prstGeom prst="rect">
            <a:avLst/>
          </a:prstGeom>
          <a:noFill/>
        </p:spPr>
        <p:txBody>
          <a:bodyPr wrap="square">
            <a:spAutoFit/>
          </a:bodyPr>
          <a:lstStyle/>
          <a:p>
            <a:r>
              <a:rPr lang="en-GB" sz="1400" b="0" i="0" dirty="0">
                <a:solidFill>
                  <a:srgbClr val="333333"/>
                </a:solidFill>
                <a:effectLst/>
                <a:latin typeface="Söhne"/>
              </a:rPr>
              <a:t>School of Computing, Engineering &amp; Digital Technologies | Teesside University, Middlesbrough, Tees Valley, TS1 3BX    UK</a:t>
            </a:r>
            <a:endParaRPr lang="en-GB" sz="1400" dirty="0">
              <a:latin typeface="Söhne"/>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25" y="1144532"/>
            <a:ext cx="9601200" cy="562947"/>
          </a:xfrm>
        </p:spPr>
        <p:txBody>
          <a:bodyPr>
            <a:normAutofit fontScale="90000"/>
          </a:bodyPr>
          <a:lstStyle/>
          <a:p>
            <a:r>
              <a:rPr lang="en-GB" sz="3600" dirty="0">
                <a:latin typeface="Söhne"/>
              </a:rPr>
              <a:t>OUTLINE</a:t>
            </a:r>
            <a:endParaRPr lang="en-US" sz="3600" dirty="0">
              <a:latin typeface="Söhne"/>
            </a:endParaRPr>
          </a:p>
        </p:txBody>
      </p:sp>
      <p:sp>
        <p:nvSpPr>
          <p:cNvPr id="3" name="Content Placeholder 2"/>
          <p:cNvSpPr>
            <a:spLocks noGrp="1"/>
          </p:cNvSpPr>
          <p:nvPr>
            <p:ph idx="1"/>
          </p:nvPr>
        </p:nvSpPr>
        <p:spPr>
          <a:xfrm>
            <a:off x="758504" y="2432806"/>
            <a:ext cx="9601200" cy="2754385"/>
          </a:xfrm>
        </p:spPr>
        <p:txBody>
          <a:bodyPr>
            <a:normAutofit/>
          </a:bodyPr>
          <a:lstStyle/>
          <a:p>
            <a:r>
              <a:rPr lang="en-US" sz="1800" kern="100" dirty="0">
                <a:effectLst/>
                <a:latin typeface="Söhne"/>
                <a:ea typeface="Calibri" panose="020F0502020204030204" pitchFamily="34" charset="0"/>
                <a:cs typeface="Times New Roman" panose="02020603050405020304" pitchFamily="18" charset="0"/>
              </a:rPr>
              <a:t>INTRODUCTION AND BACKGROUND</a:t>
            </a:r>
          </a:p>
          <a:p>
            <a:r>
              <a:rPr lang="en-US" sz="1800" kern="100" dirty="0">
                <a:effectLst/>
                <a:latin typeface="Söhne"/>
                <a:ea typeface="Calibri" panose="020F0502020204030204" pitchFamily="34" charset="0"/>
                <a:cs typeface="Times New Roman" panose="02020603050405020304" pitchFamily="18" charset="0"/>
              </a:rPr>
              <a:t>EXISTING ISSUES</a:t>
            </a:r>
            <a:endParaRPr lang="en-US" sz="1800" kern="100" dirty="0">
              <a:latin typeface="Söhne"/>
              <a:ea typeface="Calibri" panose="020F0502020204030204" pitchFamily="34" charset="0"/>
              <a:cs typeface="Times New Roman" panose="02020603050405020304" pitchFamily="18" charset="0"/>
            </a:endParaRPr>
          </a:p>
          <a:p>
            <a:r>
              <a:rPr lang="en-US" sz="1800" kern="100" dirty="0">
                <a:effectLst/>
                <a:latin typeface="Söhne"/>
                <a:ea typeface="Calibri" panose="020F0502020204030204" pitchFamily="34" charset="0"/>
                <a:cs typeface="Times New Roman" panose="02020603050405020304" pitchFamily="18" charset="0"/>
              </a:rPr>
              <a:t>PROBLEM SOLUTION</a:t>
            </a:r>
          </a:p>
          <a:p>
            <a:r>
              <a:rPr lang="en-US" sz="1800" kern="100" dirty="0">
                <a:latin typeface="Söhne"/>
                <a:ea typeface="Calibri" panose="020F0502020204030204" pitchFamily="34" charset="0"/>
                <a:cs typeface="Times New Roman" panose="02020603050405020304" pitchFamily="18" charset="0"/>
              </a:rPr>
              <a:t>METHODOLOGY</a:t>
            </a:r>
            <a:endParaRPr lang="en-US" sz="1800" kern="100" dirty="0">
              <a:effectLst/>
              <a:latin typeface="Söhne"/>
              <a:ea typeface="Calibri" panose="020F0502020204030204" pitchFamily="34" charset="0"/>
              <a:cs typeface="Times New Roman" panose="02020603050405020304" pitchFamily="18" charset="0"/>
            </a:endParaRPr>
          </a:p>
          <a:p>
            <a:r>
              <a:rPr lang="en-US" sz="1800" kern="100" dirty="0">
                <a:effectLst/>
                <a:latin typeface="Söhne"/>
                <a:ea typeface="Calibri" panose="020F0502020204030204" pitchFamily="34" charset="0"/>
                <a:cs typeface="Times New Roman" panose="02020603050405020304" pitchFamily="18" charset="0"/>
              </a:rPr>
              <a:t>EVALUATION AND RESULTS</a:t>
            </a:r>
            <a:endParaRPr lang="en-US" sz="1800" kern="100" dirty="0">
              <a:latin typeface="Söhne"/>
              <a:ea typeface="Calibri" panose="020F0502020204030204" pitchFamily="34" charset="0"/>
              <a:cs typeface="Times New Roman" panose="02020603050405020304" pitchFamily="18" charset="0"/>
            </a:endParaRPr>
          </a:p>
          <a:p>
            <a:r>
              <a:rPr lang="en-US" sz="1800" kern="100" dirty="0">
                <a:effectLst/>
                <a:latin typeface="Söhne"/>
                <a:ea typeface="Calibri" panose="020F0502020204030204" pitchFamily="34"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E3CF9A3E-F43D-F3A0-8285-0B87ECABDC71}"/>
              </a:ext>
            </a:extLst>
          </p:cNvPr>
          <p:cNvPicPr>
            <a:picLocks noChangeAspect="1"/>
          </p:cNvPicPr>
          <p:nvPr/>
        </p:nvPicPr>
        <p:blipFill>
          <a:blip r:embed="rId3"/>
          <a:stretch>
            <a:fillRect/>
          </a:stretch>
        </p:blipFill>
        <p:spPr>
          <a:xfrm>
            <a:off x="5148262" y="220153"/>
            <a:ext cx="1895475" cy="762000"/>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437" y="1042367"/>
            <a:ext cx="11243147" cy="562947"/>
          </a:xfrm>
        </p:spPr>
        <p:txBody>
          <a:bodyPr/>
          <a:lstStyle/>
          <a:p>
            <a:r>
              <a:rPr lang="en-US" sz="3200" kern="100" dirty="0">
                <a:effectLst/>
                <a:latin typeface="Söhne"/>
                <a:ea typeface="Calibri" panose="020F0502020204030204" pitchFamily="34" charset="0"/>
                <a:cs typeface="Times New Roman" panose="02020603050405020304" pitchFamily="18" charset="0"/>
              </a:rPr>
              <a:t>INTRODUCTION </a:t>
            </a:r>
            <a:endParaRPr lang="en-US" dirty="0">
              <a:latin typeface="Söhne"/>
            </a:endParaRPr>
          </a:p>
        </p:txBody>
      </p:sp>
      <p:sp>
        <p:nvSpPr>
          <p:cNvPr id="3" name="Content Placeholder 2"/>
          <p:cNvSpPr>
            <a:spLocks noGrp="1"/>
          </p:cNvSpPr>
          <p:nvPr>
            <p:ph idx="1"/>
          </p:nvPr>
        </p:nvSpPr>
        <p:spPr>
          <a:xfrm>
            <a:off x="347443" y="1862355"/>
            <a:ext cx="11246142" cy="4295163"/>
          </a:xfrm>
        </p:spPr>
        <p:txBody>
          <a:bodyPr>
            <a:normAutofit fontScale="25000" lnSpcReduction="20000"/>
          </a:bodyPr>
          <a:lstStyle/>
          <a:p>
            <a:pPr marL="457200">
              <a:lnSpc>
                <a:spcPct val="115000"/>
              </a:lnSpc>
            </a:pPr>
            <a:r>
              <a:rPr lang="en-US" sz="5600" kern="100" dirty="0">
                <a:effectLst/>
                <a:latin typeface="Söhne"/>
                <a:ea typeface="Calibri" panose="020F0502020204030204" pitchFamily="34" charset="0"/>
                <a:cs typeface="Times New Roman" panose="02020603050405020304" pitchFamily="18" charset="0"/>
              </a:rPr>
              <a:t>Based on the data from I.D.F. Diabetes Atlas, it is projected that in 2021, there were approximately 536.6 million adults aged 20-79 with diabetes across 215 nations and territories. By 2045, it is projected that 783.2 million people will have Diabetes (Sun H. et al., 2022). </a:t>
            </a:r>
          </a:p>
          <a:p>
            <a:pPr marL="457200">
              <a:lnSpc>
                <a:spcPct val="115000"/>
              </a:lnSpc>
            </a:pPr>
            <a:r>
              <a:rPr lang="en-US" sz="5600" kern="100" dirty="0">
                <a:effectLst/>
                <a:latin typeface="Söhne"/>
                <a:ea typeface="Calibri" panose="020F0502020204030204" pitchFamily="34" charset="0"/>
                <a:cs typeface="Times New Roman" panose="02020603050405020304" pitchFamily="18" charset="0"/>
              </a:rPr>
              <a:t>There are primarily two classes of diabetes, namely, </a:t>
            </a:r>
          </a:p>
          <a:p>
            <a:pPr indent="0">
              <a:lnSpc>
                <a:spcPct val="120000"/>
              </a:lnSpc>
              <a:buNone/>
            </a:pPr>
            <a:r>
              <a:rPr lang="en-US" sz="5600" b="1" kern="100" dirty="0">
                <a:effectLst/>
                <a:latin typeface="Söhne"/>
                <a:ea typeface="Calibri" panose="020F0502020204030204" pitchFamily="34" charset="0"/>
                <a:cs typeface="Times New Roman" panose="02020603050405020304" pitchFamily="18" charset="0"/>
              </a:rPr>
              <a:t>-	Type-1</a:t>
            </a:r>
            <a:r>
              <a:rPr lang="en-US" sz="5600" b="1" kern="100" dirty="0">
                <a:latin typeface="Söhne"/>
                <a:ea typeface="Calibri" panose="020F0502020204030204" pitchFamily="34" charset="0"/>
                <a:cs typeface="Times New Roman" panose="02020603050405020304" pitchFamily="18" charset="0"/>
              </a:rPr>
              <a:t> </a:t>
            </a:r>
            <a:r>
              <a:rPr lang="en-US" sz="5600" b="1" kern="100" dirty="0">
                <a:effectLst/>
                <a:latin typeface="Söhne"/>
                <a:ea typeface="Calibri" panose="020F0502020204030204" pitchFamily="34" charset="0"/>
                <a:cs typeface="Times New Roman" panose="02020603050405020304" pitchFamily="18" charset="0"/>
              </a:rPr>
              <a:t>Diabetes </a:t>
            </a:r>
            <a:r>
              <a:rPr lang="en-US" sz="5600" kern="100" dirty="0">
                <a:effectLst/>
                <a:latin typeface="Söhne"/>
                <a:ea typeface="Calibri" panose="020F0502020204030204" pitchFamily="34" charset="0"/>
                <a:cs typeface="Times New Roman" panose="02020603050405020304" pitchFamily="18" charset="0"/>
              </a:rPr>
              <a:t>is caused by the inability of the human body to generate sufficient insulin.</a:t>
            </a:r>
          </a:p>
          <a:p>
            <a:pPr indent="0">
              <a:lnSpc>
                <a:spcPct val="120000"/>
              </a:lnSpc>
              <a:buNone/>
            </a:pPr>
            <a:r>
              <a:rPr lang="en-US" sz="5600" b="1" kern="100" dirty="0">
                <a:latin typeface="Söhne"/>
                <a:ea typeface="Calibri" panose="020F0502020204030204" pitchFamily="34" charset="0"/>
                <a:cs typeface="Times New Roman" panose="02020603050405020304" pitchFamily="18" charset="0"/>
              </a:rPr>
              <a:t>-	</a:t>
            </a:r>
            <a:r>
              <a:rPr lang="en-US" sz="5600" b="1" kern="100" dirty="0">
                <a:effectLst/>
                <a:latin typeface="Söhne"/>
                <a:ea typeface="Calibri" panose="020F0502020204030204" pitchFamily="34" charset="0"/>
                <a:cs typeface="Times New Roman" panose="02020603050405020304" pitchFamily="18" charset="0"/>
              </a:rPr>
              <a:t>Type-2 Diabetes</a:t>
            </a:r>
            <a:r>
              <a:rPr lang="en-US" sz="5600" kern="100" dirty="0">
                <a:effectLst/>
                <a:latin typeface="Söhne"/>
                <a:ea typeface="Calibri" panose="020F0502020204030204" pitchFamily="34" charset="0"/>
                <a:cs typeface="Times New Roman" panose="02020603050405020304" pitchFamily="18" charset="0"/>
              </a:rPr>
              <a:t> which is the focus of this research, </a:t>
            </a:r>
            <a:r>
              <a:rPr lang="en-GB" sz="5600" kern="100" dirty="0">
                <a:latin typeface="Söhne"/>
                <a:ea typeface="Calibri" panose="020F0502020204030204" pitchFamily="34" charset="0"/>
              </a:rPr>
              <a:t>is a chronic condition where the body becomes resistant to insulin or doesn’t 	produce enough, leading to high blood sugar levels. It's often associated with obesity, inactivity, and poor diet, and usually develops in 	adulthood. Management involves lifestyle changes, blood sugar monitoring, and possibly medication 	or insulin.</a:t>
            </a:r>
            <a:endParaRPr lang="en-US" sz="5600" kern="100" dirty="0">
              <a:effectLst/>
              <a:latin typeface="Söhne"/>
              <a:ea typeface="Calibri" panose="020F0502020204030204" pitchFamily="34" charset="0"/>
              <a:cs typeface="Times New Roman" panose="02020603050405020304" pitchFamily="18" charset="0"/>
            </a:endParaRPr>
          </a:p>
          <a:p>
            <a:pPr marL="457200">
              <a:lnSpc>
                <a:spcPct val="115000"/>
              </a:lnSpc>
            </a:pPr>
            <a:r>
              <a:rPr lang="en-US" sz="5600" b="1" kern="100" dirty="0">
                <a:latin typeface="Söhne"/>
                <a:ea typeface="Calibri" panose="020F0502020204030204" pitchFamily="34" charset="0"/>
                <a:cs typeface="Times New Roman" panose="02020603050405020304" pitchFamily="18" charset="0"/>
              </a:rPr>
              <a:t>Research Aims and objectives</a:t>
            </a:r>
            <a:endParaRPr lang="en-US" sz="5600" b="1" kern="100" dirty="0">
              <a:effectLst/>
              <a:latin typeface="Söhne"/>
              <a:ea typeface="Calibri" panose="020F0502020204030204" pitchFamily="34" charset="0"/>
              <a:cs typeface="Times New Roman" panose="02020603050405020304" pitchFamily="18" charset="0"/>
            </a:endParaRPr>
          </a:p>
          <a:p>
            <a:pPr marL="1143000" lvl="1" indent="-685800">
              <a:lnSpc>
                <a:spcPct val="120000"/>
              </a:lnSpc>
              <a:buFontTx/>
              <a:buChar char="-"/>
            </a:pPr>
            <a:r>
              <a:rPr lang="en-US" sz="5600" kern="100" dirty="0">
                <a:effectLst/>
                <a:latin typeface="Söhne"/>
                <a:ea typeface="Calibri" panose="020F0502020204030204" pitchFamily="34" charset="0"/>
                <a:cs typeface="Times New Roman" panose="02020603050405020304" pitchFamily="18" charset="0"/>
              </a:rPr>
              <a:t>This research project investigates the impact of identified lifestyles and other risk factors on prevalence of diabetics in people.</a:t>
            </a:r>
          </a:p>
          <a:p>
            <a:pPr marL="1143000" lvl="1" indent="-685800">
              <a:lnSpc>
                <a:spcPct val="120000"/>
              </a:lnSpc>
              <a:buFontTx/>
              <a:buChar char="-"/>
            </a:pPr>
            <a:r>
              <a:rPr lang="en-US" sz="5600" kern="100" dirty="0">
                <a:latin typeface="Söhne"/>
                <a:ea typeface="Calibri" panose="020F0502020204030204" pitchFamily="34" charset="0"/>
                <a:cs typeface="Times New Roman" panose="02020603050405020304" pitchFamily="18" charset="0"/>
              </a:rPr>
              <a:t>The study</a:t>
            </a:r>
            <a:r>
              <a:rPr lang="en-US" sz="5600" kern="100" dirty="0">
                <a:effectLst/>
                <a:latin typeface="Söhne"/>
                <a:ea typeface="Calibri" panose="020F0502020204030204" pitchFamily="34" charset="0"/>
                <a:cs typeface="Times New Roman" panose="02020603050405020304" pitchFamily="18" charset="0"/>
              </a:rPr>
              <a:t> investigates the significance of machine learning models in diabetics risk prediction among varying existing issues and challenges.</a:t>
            </a:r>
          </a:p>
          <a:p>
            <a:pPr marL="1143000" lvl="1" indent="-685800">
              <a:lnSpc>
                <a:spcPct val="120000"/>
              </a:lnSpc>
              <a:buFontTx/>
              <a:buChar char="-"/>
            </a:pPr>
            <a:r>
              <a:rPr lang="en-US" sz="5600" kern="100" dirty="0">
                <a:effectLst/>
                <a:latin typeface="Söhne"/>
                <a:ea typeface="Calibri" panose="020F0502020204030204" pitchFamily="34" charset="0"/>
                <a:cs typeface="Times New Roman" panose="02020603050405020304" pitchFamily="18" charset="0"/>
              </a:rPr>
              <a:t>The research project studies the</a:t>
            </a:r>
            <a:r>
              <a:rPr lang="en-US" sz="5600" kern="100" dirty="0">
                <a:latin typeface="Söhne"/>
                <a:ea typeface="Calibri" panose="020F0502020204030204" pitchFamily="34" charset="0"/>
                <a:cs typeface="Times New Roman" panose="02020603050405020304" pitchFamily="18" charset="0"/>
              </a:rPr>
              <a:t> p</a:t>
            </a:r>
            <a:r>
              <a:rPr lang="en-GB" sz="5600" kern="100" dirty="0" err="1">
                <a:latin typeface="Söhne"/>
                <a:ea typeface="Calibri" panose="020F0502020204030204" pitchFamily="34" charset="0"/>
                <a:cs typeface="Times New Roman" panose="02020603050405020304" pitchFamily="18" charset="0"/>
              </a:rPr>
              <a:t>ast</a:t>
            </a:r>
            <a:r>
              <a:rPr lang="en-GB" sz="5600" kern="100" dirty="0">
                <a:latin typeface="Söhne"/>
                <a:ea typeface="Calibri" panose="020F0502020204030204" pitchFamily="34" charset="0"/>
                <a:cs typeface="Times New Roman" panose="02020603050405020304" pitchFamily="18" charset="0"/>
              </a:rPr>
              <a:t> literature work in the diagnosis, identification, treatment, and prediction </a:t>
            </a:r>
            <a:r>
              <a:rPr lang="en-US" sz="5600" kern="100" dirty="0">
                <a:effectLst/>
                <a:latin typeface="Söhne"/>
                <a:ea typeface="Calibri" panose="020F0502020204030204" pitchFamily="34" charset="0"/>
                <a:cs typeface="Times New Roman" panose="02020603050405020304" pitchFamily="18" charset="0"/>
              </a:rPr>
              <a:t>of diabetes using varying machin</a:t>
            </a:r>
            <a:r>
              <a:rPr lang="en-US" sz="5600" kern="100" dirty="0">
                <a:latin typeface="Söhne"/>
                <a:ea typeface="Calibri" panose="020F0502020204030204" pitchFamily="34" charset="0"/>
                <a:cs typeface="Times New Roman" panose="02020603050405020304" pitchFamily="18" charset="0"/>
              </a:rPr>
              <a:t>e learning models.</a:t>
            </a:r>
            <a:endParaRPr lang="en-GB" sz="5600" kern="100" dirty="0">
              <a:effectLst/>
              <a:latin typeface="Söhne"/>
              <a:ea typeface="Calibri" panose="020F0502020204030204" pitchFamily="34" charset="0"/>
              <a:cs typeface="Times New Roman" panose="02020603050405020304" pitchFamily="18" charset="0"/>
            </a:endParaRPr>
          </a:p>
          <a:p>
            <a:pPr marL="228600" lvl="1" indent="0">
              <a:buNone/>
            </a:pPr>
            <a:endParaRPr lang="en-US" sz="1400" kern="100" dirty="0">
              <a:effectLst/>
              <a:latin typeface="Söhne"/>
              <a:ea typeface="Calibri" panose="020F0502020204030204" pitchFamily="34" charset="0"/>
            </a:endParaRPr>
          </a:p>
        </p:txBody>
      </p:sp>
      <p:pic>
        <p:nvPicPr>
          <p:cNvPr id="4" name="Picture 3">
            <a:extLst>
              <a:ext uri="{FF2B5EF4-FFF2-40B4-BE49-F238E27FC236}">
                <a16:creationId xmlns:a16="http://schemas.microsoft.com/office/drawing/2014/main" id="{88431C07-6FA0-4364-4037-CBDC3E7ABBC3}"/>
              </a:ext>
            </a:extLst>
          </p:cNvPr>
          <p:cNvPicPr>
            <a:picLocks noChangeAspect="1"/>
          </p:cNvPicPr>
          <p:nvPr/>
        </p:nvPicPr>
        <p:blipFill>
          <a:blip r:embed="rId3"/>
          <a:stretch>
            <a:fillRect/>
          </a:stretch>
        </p:blipFill>
        <p:spPr>
          <a:xfrm>
            <a:off x="5151038" y="23260"/>
            <a:ext cx="1889924" cy="762066"/>
          </a:xfrm>
          <a:prstGeom prst="rect">
            <a:avLst/>
          </a:prstGeom>
        </p:spPr>
      </p:pic>
    </p:spTree>
    <p:extLst>
      <p:ext uri="{BB962C8B-B14F-4D97-AF65-F5344CB8AC3E}">
        <p14:creationId xmlns:p14="http://schemas.microsoft.com/office/powerpoint/2010/main" val="330103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7" y="1208528"/>
            <a:ext cx="9601200" cy="562947"/>
          </a:xfrm>
        </p:spPr>
        <p:txBody>
          <a:bodyPr/>
          <a:lstStyle/>
          <a:p>
            <a:r>
              <a:rPr lang="en-US" kern="100" dirty="0">
                <a:latin typeface="Söhne"/>
                <a:cs typeface="Times New Roman" panose="02020603050405020304" pitchFamily="18" charset="0"/>
              </a:rPr>
              <a:t>EXISTING ISSUES</a:t>
            </a:r>
            <a:endParaRPr lang="en-US" dirty="0">
              <a:latin typeface="Söhne"/>
            </a:endParaRPr>
          </a:p>
        </p:txBody>
      </p:sp>
      <p:sp>
        <p:nvSpPr>
          <p:cNvPr id="3" name="Content Placeholder 2"/>
          <p:cNvSpPr>
            <a:spLocks noGrp="1"/>
          </p:cNvSpPr>
          <p:nvPr>
            <p:ph idx="1"/>
          </p:nvPr>
        </p:nvSpPr>
        <p:spPr>
          <a:xfrm>
            <a:off x="162887" y="1887522"/>
            <a:ext cx="11430698" cy="4530055"/>
          </a:xfrm>
        </p:spPr>
        <p:txBody>
          <a:bodyPr>
            <a:normAutofit lnSpcReduction="10000"/>
          </a:bodyPr>
          <a:lstStyle/>
          <a:p>
            <a:pPr marL="1028700" lvl="1" indent="-571500">
              <a:lnSpc>
                <a:spcPct val="120000"/>
              </a:lnSpc>
              <a:buFont typeface="Wingdings" panose="05000000000000000000" pitchFamily="2" charset="2"/>
              <a:buChar char="v"/>
            </a:pPr>
            <a:r>
              <a:rPr lang="en-GB" sz="1600" b="1" kern="100" dirty="0">
                <a:effectLst/>
                <a:latin typeface="Söhne"/>
                <a:ea typeface="Calibri" panose="020F0502020204030204" pitchFamily="34" charset="0"/>
                <a:cs typeface="Times New Roman" panose="02020603050405020304" pitchFamily="18" charset="0"/>
              </a:rPr>
              <a:t>Data Quality and Bias</a:t>
            </a:r>
            <a:r>
              <a:rPr lang="en-GB" sz="1600" kern="100" dirty="0">
                <a:effectLst/>
                <a:latin typeface="Söhne"/>
                <a:ea typeface="Calibri" panose="020F0502020204030204" pitchFamily="34" charset="0"/>
                <a:cs typeface="Times New Roman" panose="02020603050405020304" pitchFamily="18" charset="0"/>
              </a:rPr>
              <a:t>: Self-reported lifestyle factor data, which are frequently employed in research, are frequently untrustworthy. Recall bias has been shown to influence study outcomes, and it is difficult to quantify food, exercise, and other activities accurately.</a:t>
            </a:r>
          </a:p>
          <a:p>
            <a:pPr marL="1028700" lvl="1" indent="-571500">
              <a:lnSpc>
                <a:spcPct val="120000"/>
              </a:lnSpc>
              <a:buFont typeface="Wingdings" panose="05000000000000000000" pitchFamily="2" charset="2"/>
              <a:buChar char="v"/>
            </a:pPr>
            <a:r>
              <a:rPr lang="en-GB" b="1" i="0" dirty="0">
                <a:effectLst/>
                <a:latin typeface="Söhne"/>
              </a:rPr>
              <a:t>Ethical and Privacy Concerns</a:t>
            </a:r>
            <a:r>
              <a:rPr lang="en-GB" b="0" i="0" dirty="0">
                <a:solidFill>
                  <a:srgbClr val="374151"/>
                </a:solidFill>
                <a:effectLst/>
                <a:latin typeface="Söhne"/>
              </a:rPr>
              <a:t>: Research involving human subjects, especially concerning health data, in many </a:t>
            </a:r>
            <a:r>
              <a:rPr lang="en-GB" dirty="0">
                <a:solidFill>
                  <a:srgbClr val="374151"/>
                </a:solidFill>
                <a:latin typeface="Söhne"/>
              </a:rPr>
              <a:t>instances violate </a:t>
            </a:r>
            <a:r>
              <a:rPr lang="en-GB" b="0" i="0" dirty="0">
                <a:solidFill>
                  <a:srgbClr val="374151"/>
                </a:solidFill>
                <a:effectLst/>
                <a:latin typeface="Söhne"/>
              </a:rPr>
              <a:t>ethical considerations and privacy laws, which therefore limit the scope of research and data sharing.</a:t>
            </a:r>
          </a:p>
          <a:p>
            <a:pPr marL="1028700" lvl="1" indent="-571500">
              <a:lnSpc>
                <a:spcPct val="120000"/>
              </a:lnSpc>
              <a:buFont typeface="Wingdings" panose="05000000000000000000" pitchFamily="2" charset="2"/>
              <a:buChar char="v"/>
            </a:pPr>
            <a:r>
              <a:rPr lang="en-GB" b="1" kern="100" dirty="0">
                <a:effectLst/>
                <a:latin typeface="Söhne"/>
                <a:ea typeface="Calibri" panose="020F0502020204030204" pitchFamily="34" charset="0"/>
                <a:cs typeface="Times New Roman" panose="02020603050405020304" pitchFamily="18" charset="0"/>
              </a:rPr>
              <a:t>Interpretability</a:t>
            </a:r>
            <a:r>
              <a:rPr lang="en-GB" kern="100" dirty="0">
                <a:effectLst/>
                <a:latin typeface="Söhne"/>
                <a:ea typeface="Calibri" panose="020F0502020204030204" pitchFamily="34" charset="0"/>
                <a:cs typeface="Times New Roman" panose="02020603050405020304" pitchFamily="18" charset="0"/>
              </a:rPr>
              <a:t>: Limitations in current technology and methodology restrict the depth and scope of research. For instance, difficulty in measuring certain metabolic markers or capturing comprehensive datasets limit user’s understanding.</a:t>
            </a:r>
          </a:p>
          <a:p>
            <a:pPr marL="1028700" lvl="1" indent="-571500">
              <a:lnSpc>
                <a:spcPct val="120000"/>
              </a:lnSpc>
              <a:buFont typeface="Wingdings" panose="05000000000000000000" pitchFamily="2" charset="2"/>
              <a:buChar char="v"/>
            </a:pPr>
            <a:r>
              <a:rPr lang="en-GB" b="1" kern="100" dirty="0">
                <a:latin typeface="Söhne"/>
                <a:cs typeface="Times New Roman" panose="02020603050405020304" pitchFamily="18" charset="0"/>
              </a:rPr>
              <a:t>Resource-Intensive:</a:t>
            </a:r>
            <a:r>
              <a:rPr lang="en-GB" kern="100" dirty="0">
                <a:effectLst/>
                <a:latin typeface="Söhne"/>
                <a:ea typeface="Calibri" panose="020F0502020204030204" pitchFamily="34" charset="0"/>
                <a:cs typeface="Times New Roman" panose="02020603050405020304" pitchFamily="18" charset="0"/>
              </a:rPr>
              <a:t> Diabetes prediction presents several resource-intensive issues related to large-scale computing demands and data handling needs. Using machine learning models for diabetes prediction frequently requires substantial processing power and data resources, which presents challenges for practical implementation</a:t>
            </a:r>
            <a:endParaRPr lang="en-US" kern="100" dirty="0">
              <a:effectLst/>
              <a:latin typeface="Söhne"/>
              <a:ea typeface="Calibri" panose="020F0502020204030204" pitchFamily="34" charset="0"/>
              <a:cs typeface="Times New Roman" panose="02020603050405020304" pitchFamily="18" charset="0"/>
            </a:endParaRPr>
          </a:p>
          <a:p>
            <a:pPr lvl="1" indent="0">
              <a:lnSpc>
                <a:spcPct val="120000"/>
              </a:lnSpc>
              <a:buNone/>
            </a:pPr>
            <a:endParaRPr lang="en-GB" sz="5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a:buNone/>
            </a:pPr>
            <a:endParaRPr lang="en-US" sz="1400" kern="100"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5D28A6D4-F8D6-3F52-E9F2-78C081CC034B}"/>
              </a:ext>
            </a:extLst>
          </p:cNvPr>
          <p:cNvPicPr>
            <a:picLocks noChangeAspect="1"/>
          </p:cNvPicPr>
          <p:nvPr/>
        </p:nvPicPr>
        <p:blipFill>
          <a:blip r:embed="rId3"/>
          <a:stretch>
            <a:fillRect/>
          </a:stretch>
        </p:blipFill>
        <p:spPr>
          <a:xfrm>
            <a:off x="4930498" y="0"/>
            <a:ext cx="1895475" cy="762000"/>
          </a:xfrm>
          <a:prstGeom prst="rect">
            <a:avLst/>
          </a:prstGeom>
        </p:spPr>
      </p:pic>
    </p:spTree>
    <p:extLst>
      <p:ext uri="{BB962C8B-B14F-4D97-AF65-F5344CB8AC3E}">
        <p14:creationId xmlns:p14="http://schemas.microsoft.com/office/powerpoint/2010/main" val="219340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72" y="1275640"/>
            <a:ext cx="9601200" cy="562947"/>
          </a:xfrm>
        </p:spPr>
        <p:txBody>
          <a:bodyPr/>
          <a:lstStyle/>
          <a:p>
            <a:r>
              <a:rPr lang="en-US" sz="3200" kern="100" dirty="0">
                <a:effectLst/>
                <a:latin typeface="Söhne"/>
                <a:ea typeface="Calibri" panose="020F0502020204030204" pitchFamily="34" charset="0"/>
                <a:cs typeface="Times New Roman" panose="02020603050405020304" pitchFamily="18" charset="0"/>
              </a:rPr>
              <a:t>PROBLEM SOLUTION</a:t>
            </a:r>
          </a:p>
        </p:txBody>
      </p:sp>
      <p:sp>
        <p:nvSpPr>
          <p:cNvPr id="3" name="Content Placeholder 2"/>
          <p:cNvSpPr>
            <a:spLocks noGrp="1"/>
          </p:cNvSpPr>
          <p:nvPr>
            <p:ph idx="1"/>
          </p:nvPr>
        </p:nvSpPr>
        <p:spPr>
          <a:xfrm>
            <a:off x="0" y="2055303"/>
            <a:ext cx="9815945" cy="4427354"/>
          </a:xfrm>
        </p:spPr>
        <p:txBody>
          <a:bodyPr>
            <a:normAutofit/>
          </a:bodyPr>
          <a:lstStyle/>
          <a:p>
            <a:pPr marL="1028700" lvl="1" indent="-571500">
              <a:lnSpc>
                <a:spcPct val="120000"/>
              </a:lnSpc>
              <a:buFont typeface="Wingdings" panose="05000000000000000000" pitchFamily="2" charset="2"/>
              <a:buChar char="v"/>
            </a:pPr>
            <a:r>
              <a:rPr lang="en-GB" sz="1600" b="1" i="0" dirty="0">
                <a:effectLst/>
                <a:latin typeface="Söhne"/>
                <a:cs typeface="Times New Roman" panose="02020603050405020304" pitchFamily="18" charset="0"/>
              </a:rPr>
              <a:t>Improved Data Collection Methods</a:t>
            </a:r>
            <a:r>
              <a:rPr lang="en-GB" sz="1600" b="0" i="0" dirty="0">
                <a:solidFill>
                  <a:srgbClr val="374151"/>
                </a:solidFill>
                <a:effectLst/>
                <a:latin typeface="Söhne"/>
                <a:cs typeface="Times New Roman" panose="02020603050405020304" pitchFamily="18" charset="0"/>
              </a:rPr>
              <a:t>: Utilizing improved technologies and methodologies for data collection can enhance accuracy. Wearable devices, for instance, can provide more objective and continuous data on physical activity and other health metrics.</a:t>
            </a:r>
          </a:p>
          <a:p>
            <a:pPr marL="1028700" lvl="1" indent="-571500">
              <a:lnSpc>
                <a:spcPct val="120000"/>
              </a:lnSpc>
              <a:buFont typeface="Wingdings" panose="05000000000000000000" pitchFamily="2" charset="2"/>
              <a:buChar char="v"/>
            </a:pPr>
            <a:r>
              <a:rPr lang="en-GB" sz="1600" b="1" i="0" dirty="0">
                <a:effectLst/>
                <a:latin typeface="Söhne"/>
                <a:cs typeface="Times New Roman" panose="02020603050405020304" pitchFamily="18" charset="0"/>
              </a:rPr>
              <a:t>Advanced Analytical Techniques</a:t>
            </a:r>
            <a:r>
              <a:rPr lang="en-GB" sz="1600" b="0" i="0" dirty="0">
                <a:solidFill>
                  <a:srgbClr val="374151"/>
                </a:solidFill>
                <a:effectLst/>
                <a:latin typeface="Söhne"/>
                <a:cs typeface="Times New Roman" panose="02020603050405020304" pitchFamily="18" charset="0"/>
              </a:rPr>
              <a:t>: Leveraging data analytics, machine learning, and statistical methods can help in analysing complex, large datasets, and in understanding interactions between multiple risk factors.</a:t>
            </a:r>
          </a:p>
          <a:p>
            <a:pPr marL="1028700" lvl="1" indent="-571500">
              <a:lnSpc>
                <a:spcPct val="120000"/>
              </a:lnSpc>
              <a:buFont typeface="Wingdings" panose="05000000000000000000" pitchFamily="2" charset="2"/>
              <a:buChar char="v"/>
            </a:pPr>
            <a:r>
              <a:rPr lang="en-GB" sz="1600" b="1" i="0" dirty="0">
                <a:solidFill>
                  <a:srgbClr val="374151"/>
                </a:solidFill>
                <a:effectLst/>
                <a:latin typeface="Söhne"/>
                <a:cs typeface="Times New Roman" panose="02020603050405020304" pitchFamily="18" charset="0"/>
              </a:rPr>
              <a:t>Improved Reporting and Ethical Standards</a:t>
            </a:r>
            <a:r>
              <a:rPr lang="en-GB" sz="1600" b="0" i="0" dirty="0">
                <a:solidFill>
                  <a:srgbClr val="374151"/>
                </a:solidFill>
                <a:effectLst/>
                <a:latin typeface="Söhne"/>
                <a:cs typeface="Times New Roman" panose="02020603050405020304" pitchFamily="18" charset="0"/>
              </a:rPr>
              <a:t>: Ensuring accurate, transparent, and ethical reporting of research findings, and adhering to strict ethical guidelines in studies, especially involving personal health data, can improve the quality and reliability of research.</a:t>
            </a:r>
          </a:p>
          <a:p>
            <a:pPr marL="1028700" lvl="1" indent="-571500">
              <a:lnSpc>
                <a:spcPct val="120000"/>
              </a:lnSpc>
              <a:buFont typeface="Wingdings" panose="05000000000000000000" pitchFamily="2" charset="2"/>
              <a:buChar char="v"/>
            </a:pPr>
            <a:r>
              <a:rPr lang="en-GB" sz="1600" b="1" i="0" dirty="0">
                <a:effectLst/>
                <a:latin typeface="Söhne"/>
                <a:cs typeface="Times New Roman" panose="02020603050405020304" pitchFamily="18" charset="0"/>
              </a:rPr>
              <a:t>Enhanced Collaboration with Policy Makers</a:t>
            </a:r>
            <a:r>
              <a:rPr lang="en-GB" sz="1600" b="0" i="0" dirty="0">
                <a:solidFill>
                  <a:srgbClr val="374151"/>
                </a:solidFill>
                <a:effectLst/>
                <a:latin typeface="Söhne"/>
                <a:cs typeface="Times New Roman" panose="02020603050405020304" pitchFamily="18" charset="0"/>
              </a:rPr>
              <a:t>: Researchers and healthcare professionals should work closely with policy makers to translate scientific findings into practical, effective health policies and programs.</a:t>
            </a:r>
          </a:p>
          <a:p>
            <a:pPr marL="1028700" lvl="1" indent="-571500">
              <a:lnSpc>
                <a:spcPct val="120000"/>
              </a:lnSpc>
              <a:buFont typeface="Wingdings" panose="05000000000000000000" pitchFamily="2" charset="2"/>
              <a:buChar char="v"/>
            </a:pPr>
            <a:endParaRPr lang="en-GB" sz="3200" b="0" i="0" dirty="0">
              <a:solidFill>
                <a:srgbClr val="374151"/>
              </a:solidFill>
              <a:effectLst/>
              <a:latin typeface="Söhne"/>
            </a:endParaRPr>
          </a:p>
          <a:p>
            <a:pPr lvl="1" indent="0">
              <a:lnSpc>
                <a:spcPct val="120000"/>
              </a:lnSpc>
              <a:buNone/>
            </a:pPr>
            <a:endParaRPr lang="en-GB" sz="5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a:buNone/>
            </a:pPr>
            <a:endParaRPr lang="en-US" sz="1400" kern="100"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2A83CF0E-3A62-D71E-CB55-7B320C757ABE}"/>
              </a:ext>
            </a:extLst>
          </p:cNvPr>
          <p:cNvPicPr>
            <a:picLocks noChangeAspect="1"/>
          </p:cNvPicPr>
          <p:nvPr/>
        </p:nvPicPr>
        <p:blipFill>
          <a:blip r:embed="rId3"/>
          <a:stretch>
            <a:fillRect/>
          </a:stretch>
        </p:blipFill>
        <p:spPr>
          <a:xfrm>
            <a:off x="5147990" y="120209"/>
            <a:ext cx="1896020" cy="762066"/>
          </a:xfrm>
          <a:prstGeom prst="rect">
            <a:avLst/>
          </a:prstGeom>
        </p:spPr>
      </p:pic>
    </p:spTree>
    <p:extLst>
      <p:ext uri="{BB962C8B-B14F-4D97-AF65-F5344CB8AC3E}">
        <p14:creationId xmlns:p14="http://schemas.microsoft.com/office/powerpoint/2010/main" val="11290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 y="860421"/>
            <a:ext cx="3288814" cy="323130"/>
          </a:xfrm>
        </p:spPr>
        <p:txBody>
          <a:bodyPr>
            <a:normAutofit fontScale="90000"/>
          </a:bodyPr>
          <a:lstStyle/>
          <a:p>
            <a:r>
              <a:rPr lang="en-GB" dirty="0">
                <a:latin typeface="Söhne"/>
              </a:rPr>
              <a:t>METHODOLOGY</a:t>
            </a:r>
          </a:p>
        </p:txBody>
      </p:sp>
      <p:sp>
        <p:nvSpPr>
          <p:cNvPr id="6" name="Content Placeholder 2">
            <a:extLst>
              <a:ext uri="{FF2B5EF4-FFF2-40B4-BE49-F238E27FC236}">
                <a16:creationId xmlns:a16="http://schemas.microsoft.com/office/drawing/2014/main" id="{03FBC8C4-D741-B827-FE90-3299DE209DF8}"/>
              </a:ext>
            </a:extLst>
          </p:cNvPr>
          <p:cNvSpPr>
            <a:spLocks noGrp="1"/>
          </p:cNvSpPr>
          <p:nvPr>
            <p:ph idx="1"/>
          </p:nvPr>
        </p:nvSpPr>
        <p:spPr>
          <a:xfrm>
            <a:off x="7923270" y="365308"/>
            <a:ext cx="4074766" cy="5601383"/>
          </a:xfrm>
        </p:spPr>
        <p:txBody>
          <a:bodyPr>
            <a:normAutofit lnSpcReduction="10000"/>
          </a:bodyPr>
          <a:lstStyle/>
          <a:p>
            <a:pPr marL="285750" indent="-285750">
              <a:buFont typeface="Arial" panose="020B0604020202020204" pitchFamily="34" charset="0"/>
              <a:buChar char="•"/>
            </a:pPr>
            <a:r>
              <a:rPr lang="en-GB" sz="1600" b="1" i="0" dirty="0">
                <a:effectLst/>
                <a:latin typeface="Söhne"/>
                <a:cs typeface="Times New Roman" panose="02020603050405020304" pitchFamily="18" charset="0"/>
              </a:rPr>
              <a:t>Data Collection:</a:t>
            </a:r>
            <a:r>
              <a:rPr lang="fr-FR" sz="1600" b="0" i="0" dirty="0">
                <a:solidFill>
                  <a:srgbClr val="374151"/>
                </a:solidFill>
                <a:effectLst/>
                <a:latin typeface="Söhne"/>
                <a:cs typeface="Times New Roman" panose="02020603050405020304" pitchFamily="18" charset="0"/>
              </a:rPr>
              <a:t> </a:t>
            </a:r>
            <a:r>
              <a:rPr lang="fr-FR" sz="1600" b="0" i="0" dirty="0">
                <a:solidFill>
                  <a:srgbClr val="374151"/>
                </a:solidFill>
                <a:effectLst/>
                <a:latin typeface="Söhne"/>
                <a:hlinkClick r:id="rId3"/>
              </a:rPr>
              <a:t>https://www.kaggle.com/alexteboul/diabetes-health-indicators-dataset</a:t>
            </a:r>
            <a:endParaRPr lang="fr-FR" sz="1600" b="0" i="0" dirty="0">
              <a:solidFill>
                <a:srgbClr val="374151"/>
              </a:solidFill>
              <a:effectLst/>
              <a:latin typeface="Söhne"/>
            </a:endParaRPr>
          </a:p>
          <a:p>
            <a:pPr marL="285750" indent="-285750">
              <a:buFont typeface="Arial" panose="020B0604020202020204" pitchFamily="34" charset="0"/>
              <a:buChar char="•"/>
            </a:pPr>
            <a:r>
              <a:rPr lang="en-GB" sz="1600" b="1" i="0" dirty="0">
                <a:effectLst/>
                <a:latin typeface="Söhne"/>
                <a:cs typeface="Times New Roman" panose="02020603050405020304" pitchFamily="18" charset="0"/>
              </a:rPr>
              <a:t>Data Preprocessing:</a:t>
            </a:r>
            <a:r>
              <a:rPr lang="en-GB" sz="1600" b="0" i="0" dirty="0">
                <a:solidFill>
                  <a:srgbClr val="374151"/>
                </a:solidFill>
                <a:effectLst/>
                <a:latin typeface="Söhne"/>
                <a:cs typeface="Times New Roman" panose="02020603050405020304" pitchFamily="18" charset="0"/>
              </a:rPr>
              <a:t> Cleaning and normalizing data, </a:t>
            </a:r>
            <a:r>
              <a:rPr lang="en-GB" sz="1600" dirty="0">
                <a:solidFill>
                  <a:srgbClr val="374151"/>
                </a:solidFill>
                <a:latin typeface="Söhne"/>
                <a:cs typeface="Times New Roman" panose="02020603050405020304" pitchFamily="18" charset="0"/>
              </a:rPr>
              <a:t>probing</a:t>
            </a:r>
            <a:r>
              <a:rPr lang="en-GB" sz="1600" b="0" i="0" dirty="0">
                <a:solidFill>
                  <a:srgbClr val="374151"/>
                </a:solidFill>
                <a:effectLst/>
                <a:latin typeface="Söhne"/>
                <a:cs typeface="Times New Roman" panose="02020603050405020304" pitchFamily="18" charset="0"/>
              </a:rPr>
              <a:t> missing values, feature selection, and engineering.</a:t>
            </a:r>
          </a:p>
          <a:p>
            <a:pPr marL="285750" indent="-285750">
              <a:buFont typeface="Arial" panose="020B0604020202020204" pitchFamily="34" charset="0"/>
              <a:buChar char="•"/>
            </a:pPr>
            <a:r>
              <a:rPr lang="en-GB" sz="1600" b="1" i="0" dirty="0">
                <a:effectLst/>
                <a:latin typeface="Söhne"/>
                <a:cs typeface="Times New Roman" panose="02020603050405020304" pitchFamily="18" charset="0"/>
              </a:rPr>
              <a:t>Model Selection:</a:t>
            </a:r>
            <a:r>
              <a:rPr lang="en-GB" sz="1600" b="0" i="0" dirty="0">
                <a:solidFill>
                  <a:srgbClr val="374151"/>
                </a:solidFill>
                <a:effectLst/>
                <a:latin typeface="Söhne"/>
                <a:cs typeface="Times New Roman" panose="02020603050405020304" pitchFamily="18" charset="0"/>
              </a:rPr>
              <a:t> Choosing appropriate ML models (e.g., Decision Trees, Random Forests, Neural Networks).</a:t>
            </a:r>
          </a:p>
          <a:p>
            <a:pPr marL="285750" indent="-285750">
              <a:buFont typeface="Arial" panose="020B0604020202020204" pitchFamily="34" charset="0"/>
              <a:buChar char="•"/>
            </a:pPr>
            <a:r>
              <a:rPr lang="en-GB" sz="1600" b="1" i="0" dirty="0">
                <a:effectLst/>
                <a:latin typeface="Söhne"/>
                <a:cs typeface="Times New Roman" panose="02020603050405020304" pitchFamily="18" charset="0"/>
              </a:rPr>
              <a:t>Training the Model:</a:t>
            </a:r>
            <a:r>
              <a:rPr lang="en-GB" sz="1600" b="0" i="0" dirty="0">
                <a:solidFill>
                  <a:srgbClr val="374151"/>
                </a:solidFill>
                <a:effectLst/>
                <a:latin typeface="Söhne"/>
                <a:cs typeface="Times New Roman" panose="02020603050405020304" pitchFamily="18" charset="0"/>
              </a:rPr>
              <a:t> Feeding pre-processed data into the models to learn patterns associated with diabetes risk.</a:t>
            </a:r>
          </a:p>
          <a:p>
            <a:pPr marL="285750" indent="-285750">
              <a:buFont typeface="Arial" panose="020B0604020202020204" pitchFamily="34" charset="0"/>
              <a:buChar char="•"/>
            </a:pPr>
            <a:r>
              <a:rPr lang="en-GB" sz="1600" b="1" i="0" dirty="0">
                <a:effectLst/>
                <a:latin typeface="Söhne"/>
                <a:cs typeface="Times New Roman" panose="02020603050405020304" pitchFamily="18" charset="0"/>
              </a:rPr>
              <a:t>Model Validation:</a:t>
            </a:r>
            <a:r>
              <a:rPr lang="en-GB" sz="1600" b="0" i="0" dirty="0">
                <a:solidFill>
                  <a:srgbClr val="374151"/>
                </a:solidFill>
                <a:effectLst/>
                <a:latin typeface="Söhne"/>
                <a:cs typeface="Times New Roman" panose="02020603050405020304" pitchFamily="18" charset="0"/>
              </a:rPr>
              <a:t> Using a split dataset to test the model's accuracy in predicting diabetes risk.</a:t>
            </a:r>
          </a:p>
          <a:p>
            <a:pPr marL="285750" indent="-285750">
              <a:buFont typeface="Arial" panose="020B0604020202020204" pitchFamily="34" charset="0"/>
              <a:buChar char="•"/>
            </a:pPr>
            <a:r>
              <a:rPr lang="en-GB" sz="1600" b="1" i="0" dirty="0">
                <a:effectLst/>
                <a:latin typeface="Söhne"/>
                <a:cs typeface="Times New Roman" panose="02020603050405020304" pitchFamily="18" charset="0"/>
              </a:rPr>
              <a:t>Iteration and Optimization:</a:t>
            </a:r>
            <a:r>
              <a:rPr lang="en-GB" sz="1600" b="0" i="0" dirty="0">
                <a:solidFill>
                  <a:srgbClr val="374151"/>
                </a:solidFill>
                <a:effectLst/>
                <a:latin typeface="Söhne"/>
                <a:cs typeface="Times New Roman" panose="02020603050405020304" pitchFamily="18" charset="0"/>
              </a:rPr>
              <a:t> Refining the model by adjusting parameters and incorporating feedback loops.</a:t>
            </a:r>
          </a:p>
          <a:p>
            <a:pPr marL="285750" indent="-285750">
              <a:buFont typeface="Arial" panose="020B0604020202020204" pitchFamily="34" charset="0"/>
              <a:buChar char="•"/>
            </a:pPr>
            <a:r>
              <a:rPr lang="en-GB" sz="1600" b="1" i="0" dirty="0">
                <a:effectLst/>
                <a:latin typeface="Söhne"/>
                <a:cs typeface="Times New Roman" panose="02020603050405020304" pitchFamily="18" charset="0"/>
              </a:rPr>
              <a:t>Performance Analysis :</a:t>
            </a:r>
            <a:r>
              <a:rPr lang="en-GB" sz="1600" b="0" i="0" dirty="0">
                <a:solidFill>
                  <a:srgbClr val="374151"/>
                </a:solidFill>
                <a:effectLst/>
                <a:latin typeface="Söhne"/>
                <a:cs typeface="Times New Roman" panose="02020603050405020304" pitchFamily="18" charset="0"/>
              </a:rPr>
              <a:t> Measuring and comparing model performance against metrics (e.g. </a:t>
            </a:r>
            <a:r>
              <a:rPr lang="en-GB" sz="1600" dirty="0">
                <a:solidFill>
                  <a:srgbClr val="374151"/>
                </a:solidFill>
                <a:latin typeface="Söhne"/>
                <a:cs typeface="Times New Roman" panose="02020603050405020304" pitchFamily="18" charset="0"/>
              </a:rPr>
              <a:t>Accuracy, F1 score, precision)</a:t>
            </a:r>
            <a:endParaRPr lang="en-GB" sz="1800" b="0" i="0" dirty="0">
              <a:solidFill>
                <a:srgbClr val="374151"/>
              </a:solidFill>
              <a:effectLst/>
              <a:latin typeface="Söhne"/>
              <a:cs typeface="Times New Roman" panose="02020603050405020304" pitchFamily="18" charset="0"/>
            </a:endParaRPr>
          </a:p>
          <a:p>
            <a:pPr marL="400050" lvl="1" indent="-171450">
              <a:buFontTx/>
              <a:buChar char="-"/>
            </a:pPr>
            <a:endParaRPr lang="en-US" sz="1400" kern="100" dirty="0">
              <a:effectLst/>
              <a:latin typeface="Times New Roman" panose="02020603050405020304" pitchFamily="18" charset="0"/>
              <a:ea typeface="Calibri" panose="020F0502020204030204" pitchFamily="34" charset="0"/>
            </a:endParaRPr>
          </a:p>
        </p:txBody>
      </p:sp>
      <p:pic>
        <p:nvPicPr>
          <p:cNvPr id="4099" name="Picture 3">
            <a:extLst>
              <a:ext uri="{FF2B5EF4-FFF2-40B4-BE49-F238E27FC236}">
                <a16:creationId xmlns:a16="http://schemas.microsoft.com/office/drawing/2014/main" id="{3445C450-21E2-D5E4-A3CC-83BBA61ED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52" y="1486810"/>
            <a:ext cx="7147420" cy="4605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3BA3544-698E-D5C1-D05C-6C1930A1553D}"/>
              </a:ext>
            </a:extLst>
          </p:cNvPr>
          <p:cNvPicPr>
            <a:picLocks noChangeAspect="1"/>
          </p:cNvPicPr>
          <p:nvPr/>
        </p:nvPicPr>
        <p:blipFill>
          <a:blip r:embed="rId5"/>
          <a:stretch>
            <a:fillRect/>
          </a:stretch>
        </p:blipFill>
        <p:spPr>
          <a:xfrm>
            <a:off x="3341762" y="11709"/>
            <a:ext cx="1755800" cy="707197"/>
          </a:xfrm>
          <a:prstGeom prst="rect">
            <a:avLst/>
          </a:prstGeom>
        </p:spPr>
      </p:pic>
    </p:spTree>
    <p:extLst>
      <p:ext uri="{BB962C8B-B14F-4D97-AF65-F5344CB8AC3E}">
        <p14:creationId xmlns:p14="http://schemas.microsoft.com/office/powerpoint/2010/main" val="16640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91" y="186552"/>
            <a:ext cx="9601200" cy="562947"/>
          </a:xfrm>
        </p:spPr>
        <p:txBody>
          <a:bodyPr/>
          <a:lstStyle/>
          <a:p>
            <a:r>
              <a:rPr lang="en-US" sz="3200" kern="100" dirty="0">
                <a:effectLst/>
                <a:latin typeface="Calibri" panose="020F0502020204030204" pitchFamily="34" charset="0"/>
                <a:ea typeface="Calibri" panose="020F0502020204030204" pitchFamily="34" charset="0"/>
                <a:cs typeface="Times New Roman" panose="02020603050405020304" pitchFamily="18" charset="0"/>
              </a:rPr>
              <a:t>EVALUATION AND RESULTS</a:t>
            </a:r>
            <a:endParaRPr lang="en-US" sz="3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79610CE-084C-9861-47E6-6D2BFC15DC81}"/>
              </a:ext>
            </a:extLst>
          </p:cNvPr>
          <p:cNvPicPr>
            <a:picLocks noChangeAspect="1"/>
          </p:cNvPicPr>
          <p:nvPr/>
        </p:nvPicPr>
        <p:blipFill>
          <a:blip r:embed="rId3"/>
          <a:stretch>
            <a:fillRect/>
          </a:stretch>
        </p:blipFill>
        <p:spPr>
          <a:xfrm>
            <a:off x="691391" y="2491688"/>
            <a:ext cx="9937459" cy="3616813"/>
          </a:xfrm>
          <a:prstGeom prst="rect">
            <a:avLst/>
          </a:prstGeom>
        </p:spPr>
      </p:pic>
      <p:graphicFrame>
        <p:nvGraphicFramePr>
          <p:cNvPr id="8" name="Table 7">
            <a:extLst>
              <a:ext uri="{FF2B5EF4-FFF2-40B4-BE49-F238E27FC236}">
                <a16:creationId xmlns:a16="http://schemas.microsoft.com/office/drawing/2014/main" id="{F1FA3B90-E95B-717E-6031-881ACC0387C4}"/>
              </a:ext>
            </a:extLst>
          </p:cNvPr>
          <p:cNvGraphicFramePr>
            <a:graphicFrameLocks noGrp="1"/>
          </p:cNvGraphicFramePr>
          <p:nvPr>
            <p:extLst>
              <p:ext uri="{D42A27DB-BD31-4B8C-83A1-F6EECF244321}">
                <p14:modId xmlns:p14="http://schemas.microsoft.com/office/powerpoint/2010/main" val="2503885888"/>
              </p:ext>
            </p:extLst>
          </p:nvPr>
        </p:nvGraphicFramePr>
        <p:xfrm>
          <a:off x="691391" y="982110"/>
          <a:ext cx="9937459" cy="1425529"/>
        </p:xfrm>
        <a:graphic>
          <a:graphicData uri="http://schemas.openxmlformats.org/drawingml/2006/table">
            <a:tbl>
              <a:tblPr firstRow="1" firstCol="1" bandRow="1"/>
              <a:tblGrid>
                <a:gridCol w="1983885">
                  <a:extLst>
                    <a:ext uri="{9D8B030D-6E8A-4147-A177-3AD203B41FA5}">
                      <a16:colId xmlns:a16="http://schemas.microsoft.com/office/drawing/2014/main" val="2113627542"/>
                    </a:ext>
                  </a:extLst>
                </a:gridCol>
                <a:gridCol w="1379701">
                  <a:extLst>
                    <a:ext uri="{9D8B030D-6E8A-4147-A177-3AD203B41FA5}">
                      <a16:colId xmlns:a16="http://schemas.microsoft.com/office/drawing/2014/main" val="678703511"/>
                    </a:ext>
                  </a:extLst>
                </a:gridCol>
                <a:gridCol w="2454807">
                  <a:extLst>
                    <a:ext uri="{9D8B030D-6E8A-4147-A177-3AD203B41FA5}">
                      <a16:colId xmlns:a16="http://schemas.microsoft.com/office/drawing/2014/main" val="188721904"/>
                    </a:ext>
                  </a:extLst>
                </a:gridCol>
                <a:gridCol w="2130171">
                  <a:extLst>
                    <a:ext uri="{9D8B030D-6E8A-4147-A177-3AD203B41FA5}">
                      <a16:colId xmlns:a16="http://schemas.microsoft.com/office/drawing/2014/main" val="2158124504"/>
                    </a:ext>
                  </a:extLst>
                </a:gridCol>
                <a:gridCol w="1988895">
                  <a:extLst>
                    <a:ext uri="{9D8B030D-6E8A-4147-A177-3AD203B41FA5}">
                      <a16:colId xmlns:a16="http://schemas.microsoft.com/office/drawing/2014/main" val="823013575"/>
                    </a:ext>
                  </a:extLst>
                </a:gridCol>
              </a:tblGrid>
              <a:tr h="203647">
                <a:tc>
                  <a:txBody>
                    <a:bodyPr/>
                    <a:lstStyle/>
                    <a:p>
                      <a:pPr>
                        <a:lnSpc>
                          <a:spcPct val="115000"/>
                        </a:lnSpc>
                        <a:spcAft>
                          <a:spcPts val="800"/>
                        </a:spcAft>
                      </a:pPr>
                      <a:r>
                        <a:rPr lang="en-GB"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name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GB"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Score</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GB"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Precision Score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GB"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Recall Score</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GB"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F1 Score</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9890425"/>
                  </a:ext>
                </a:extLst>
              </a:tr>
              <a:tr h="203647">
                <a:tc>
                  <a:txBody>
                    <a:bodyPr/>
                    <a:lstStyle/>
                    <a:p>
                      <a:pPr>
                        <a:lnSpc>
                          <a:spcPct val="115000"/>
                        </a:lnSpc>
                        <a:spcAft>
                          <a:spcPts val="800"/>
                        </a:spcAft>
                      </a:pPr>
                      <a:r>
                        <a:rPr lang="en-GB"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 Forest</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81.6%</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43.5%</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21.3%</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28.6%</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298490"/>
                  </a:ext>
                </a:extLst>
              </a:tr>
              <a:tr h="203647">
                <a:tc>
                  <a:txBody>
                    <a:bodyPr/>
                    <a:lstStyle/>
                    <a:p>
                      <a:pP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KNN</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76.0%</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31.4%</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32.8%</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32.1%</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082171"/>
                  </a:ext>
                </a:extLst>
              </a:tr>
              <a:tr h="203647">
                <a:tc>
                  <a:txBody>
                    <a:bodyPr/>
                    <a:lstStyle/>
                    <a:p>
                      <a:pP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Gradient Boost</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79.9%</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43.3%</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52.2%</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47.3%</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741755"/>
                  </a:ext>
                </a:extLst>
              </a:tr>
              <a:tr h="203647">
                <a:tc>
                  <a:txBody>
                    <a:bodyPr/>
                    <a:lstStyle/>
                    <a:p>
                      <a:pP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Decision Tree</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76.1%</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31.9%</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33.9%</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32.9%</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510792"/>
                  </a:ext>
                </a:extLst>
              </a:tr>
              <a:tr h="203647">
                <a:tc>
                  <a:txBody>
                    <a:bodyPr/>
                    <a:lstStyle/>
                    <a:p>
                      <a:pP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 Regression</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71.5%</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34.7%</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74.0%</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47.3%</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459565"/>
                  </a:ext>
                </a:extLst>
              </a:tr>
              <a:tr h="203647">
                <a:tc>
                  <a:txBody>
                    <a:bodyPr/>
                    <a:lstStyle/>
                    <a:p>
                      <a:pP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ANN</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82.4%</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63.9%</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67.6%</a:t>
                      </a:r>
                      <a:endParaRPr lang="en-GB"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en-GB"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62.2%</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890467"/>
                  </a:ext>
                </a:extLst>
              </a:tr>
            </a:tbl>
          </a:graphicData>
        </a:graphic>
      </p:graphicFrame>
    </p:spTree>
    <p:extLst>
      <p:ext uri="{BB962C8B-B14F-4D97-AF65-F5344CB8AC3E}">
        <p14:creationId xmlns:p14="http://schemas.microsoft.com/office/powerpoint/2010/main" val="19516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09" y="742516"/>
            <a:ext cx="11430698" cy="562947"/>
          </a:xfrm>
        </p:spPr>
        <p:txBody>
          <a:bodyPr/>
          <a:lstStyle/>
          <a:p>
            <a:r>
              <a:rPr lang="en-US" kern="100" dirty="0">
                <a:latin typeface="Söhne"/>
                <a:ea typeface="Calibri" panose="020F0502020204030204" pitchFamily="34" charset="0"/>
                <a:cs typeface="Times New Roman" panose="02020603050405020304" pitchFamily="18" charset="0"/>
              </a:rPr>
              <a:t>CONCLUSION</a:t>
            </a:r>
            <a:endParaRPr lang="en-US" sz="3200" kern="100" dirty="0">
              <a:effectLst/>
              <a:latin typeface="Söhne"/>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46109" y="1305463"/>
            <a:ext cx="11664890" cy="4775187"/>
          </a:xfrm>
        </p:spPr>
        <p:txBody>
          <a:bodyPr>
            <a:noAutofit/>
          </a:bodyPr>
          <a:lstStyle/>
          <a:p>
            <a:pPr algn="l">
              <a:buFont typeface="Arial" panose="020B0604020202020204" pitchFamily="34" charset="0"/>
              <a:buChar char="•"/>
            </a:pPr>
            <a:r>
              <a:rPr lang="en-GB" sz="1600" b="1" i="0" dirty="0">
                <a:solidFill>
                  <a:srgbClr val="374151"/>
                </a:solidFill>
                <a:effectLst/>
                <a:latin typeface="Söhne"/>
              </a:rPr>
              <a:t>Methodology</a:t>
            </a:r>
            <a:r>
              <a:rPr lang="en-GB" sz="1600" b="0" i="0" dirty="0">
                <a:solidFill>
                  <a:srgbClr val="374151"/>
                </a:solidFill>
                <a:effectLst/>
                <a:latin typeface="Söhne"/>
              </a:rPr>
              <a:t>: </a:t>
            </a:r>
            <a:r>
              <a:rPr lang="en-GB" sz="1400" b="0" i="0" dirty="0">
                <a:solidFill>
                  <a:srgbClr val="374151"/>
                </a:solidFill>
                <a:effectLst/>
                <a:latin typeface="Söhne"/>
              </a:rPr>
              <a:t>Evaluated diabetes risk prediction using literature comparison, data analysis, and diverse machine learning models.</a:t>
            </a:r>
          </a:p>
          <a:p>
            <a:pPr algn="l">
              <a:buFont typeface="Arial" panose="020B0604020202020204" pitchFamily="34" charset="0"/>
              <a:buChar char="•"/>
            </a:pPr>
            <a:r>
              <a:rPr lang="en-GB" sz="1600" b="1" i="0" dirty="0">
                <a:solidFill>
                  <a:srgbClr val="374151"/>
                </a:solidFill>
                <a:effectLst/>
                <a:latin typeface="Söhne"/>
              </a:rPr>
              <a:t>Key Finding</a:t>
            </a:r>
            <a:r>
              <a:rPr lang="en-GB" sz="1600" b="0" i="0" dirty="0">
                <a:solidFill>
                  <a:srgbClr val="374151"/>
                </a:solidFill>
                <a:effectLst/>
                <a:latin typeface="Söhne"/>
              </a:rPr>
              <a:t>: </a:t>
            </a:r>
            <a:r>
              <a:rPr lang="en-GB" sz="1400" b="0" i="0" dirty="0">
                <a:solidFill>
                  <a:srgbClr val="374151"/>
                </a:solidFill>
                <a:effectLst/>
                <a:latin typeface="Söhne"/>
              </a:rPr>
              <a:t>Artificial Neural Networks (ANN) emerged in this research as the most effective model for predicting diabetes risk. Although, ML models are limited by constraints </a:t>
            </a:r>
            <a:r>
              <a:rPr lang="en-GB" sz="1400" dirty="0">
                <a:solidFill>
                  <a:srgbClr val="374151"/>
                </a:solidFill>
                <a:latin typeface="Söhne"/>
              </a:rPr>
              <a:t>such as </a:t>
            </a:r>
            <a:r>
              <a:rPr lang="en-GB" sz="1400" b="0" i="0" dirty="0">
                <a:solidFill>
                  <a:srgbClr val="374151"/>
                </a:solidFill>
                <a:effectLst/>
                <a:latin typeface="Söhne"/>
              </a:rPr>
              <a:t>data quality and privacy </a:t>
            </a:r>
            <a:r>
              <a:rPr lang="en-GB" sz="1400" dirty="0">
                <a:solidFill>
                  <a:srgbClr val="374151"/>
                </a:solidFill>
                <a:latin typeface="Söhne"/>
              </a:rPr>
              <a:t>issues, they </a:t>
            </a:r>
            <a:r>
              <a:rPr lang="en-GB" sz="1400" b="0" i="0" dirty="0">
                <a:solidFill>
                  <a:srgbClr val="374151"/>
                </a:solidFill>
                <a:effectLst/>
                <a:latin typeface="Söhne"/>
              </a:rPr>
              <a:t>proved to be more effective than traditiona</a:t>
            </a:r>
            <a:r>
              <a:rPr lang="en-GB" sz="1400" dirty="0">
                <a:solidFill>
                  <a:srgbClr val="374151"/>
                </a:solidFill>
                <a:latin typeface="Söhne"/>
              </a:rPr>
              <a:t>l means of predicting diabetes. </a:t>
            </a:r>
            <a:endParaRPr lang="en-GB" sz="1400" b="0" i="0" dirty="0">
              <a:solidFill>
                <a:srgbClr val="374151"/>
              </a:solidFill>
              <a:effectLst/>
              <a:latin typeface="Söhne"/>
            </a:endParaRPr>
          </a:p>
          <a:p>
            <a:pPr algn="l">
              <a:buFont typeface="Arial" panose="020B0604020202020204" pitchFamily="34" charset="0"/>
              <a:buChar char="•"/>
            </a:pPr>
            <a:r>
              <a:rPr lang="en-GB" sz="1600" b="1" i="0" dirty="0">
                <a:solidFill>
                  <a:srgbClr val="374151"/>
                </a:solidFill>
                <a:effectLst/>
                <a:latin typeface="Söhne"/>
              </a:rPr>
              <a:t>Research Gaps</a:t>
            </a:r>
            <a:r>
              <a:rPr lang="en-GB" sz="1600" b="0" i="0" dirty="0">
                <a:solidFill>
                  <a:srgbClr val="374151"/>
                </a:solidFill>
                <a:effectLst/>
                <a:latin typeface="Söhne"/>
              </a:rPr>
              <a:t>:</a:t>
            </a:r>
          </a:p>
          <a:p>
            <a:pPr marL="742950" lvl="1" indent="-285750" algn="l">
              <a:buFont typeface="Arial" panose="020B0604020202020204" pitchFamily="34" charset="0"/>
              <a:buChar char="•"/>
            </a:pPr>
            <a:r>
              <a:rPr lang="en-GB" sz="1400" b="0" i="0" dirty="0">
                <a:solidFill>
                  <a:srgbClr val="374151"/>
                </a:solidFill>
                <a:effectLst/>
                <a:latin typeface="Söhne"/>
              </a:rPr>
              <a:t>Data Diversity: Need for broader data representation.</a:t>
            </a:r>
          </a:p>
          <a:p>
            <a:pPr marL="742950" lvl="1" indent="-285750" algn="l">
              <a:buFont typeface="Arial" panose="020B0604020202020204" pitchFamily="34" charset="0"/>
              <a:buChar char="•"/>
            </a:pPr>
            <a:r>
              <a:rPr lang="en-GB" sz="1400" b="0" i="0" dirty="0">
                <a:solidFill>
                  <a:srgbClr val="374151"/>
                </a:solidFill>
                <a:effectLst/>
                <a:latin typeface="Söhne"/>
              </a:rPr>
              <a:t>Model Interpretability: Importance of understandable models for clinical use.</a:t>
            </a:r>
          </a:p>
          <a:p>
            <a:pPr marL="742950" lvl="1" indent="-285750" algn="l">
              <a:buFont typeface="Arial" panose="020B0604020202020204" pitchFamily="34" charset="0"/>
              <a:buChar char="•"/>
            </a:pPr>
            <a:r>
              <a:rPr lang="en-GB" sz="1400" b="0" i="0" dirty="0">
                <a:solidFill>
                  <a:srgbClr val="374151"/>
                </a:solidFill>
                <a:effectLst/>
                <a:latin typeface="Söhne"/>
              </a:rPr>
              <a:t>Feature Engineering: Optimization of feature selection for enhanced prediction</a:t>
            </a:r>
            <a:r>
              <a:rPr lang="en-GB" sz="1600" b="0" i="0" dirty="0">
                <a:solidFill>
                  <a:srgbClr val="374151"/>
                </a:solidFill>
                <a:effectLst/>
                <a:latin typeface="Söhne"/>
              </a:rPr>
              <a:t>.</a:t>
            </a:r>
          </a:p>
          <a:p>
            <a:pPr algn="l">
              <a:buFont typeface="Arial" panose="020B0604020202020204" pitchFamily="34" charset="0"/>
              <a:buChar char="•"/>
            </a:pPr>
            <a:r>
              <a:rPr lang="en-GB" sz="1600" b="1" i="0" dirty="0">
                <a:solidFill>
                  <a:srgbClr val="374151"/>
                </a:solidFill>
                <a:effectLst/>
                <a:latin typeface="Söhne"/>
              </a:rPr>
              <a:t>Future Directions</a:t>
            </a:r>
            <a:r>
              <a:rPr lang="en-GB" sz="1600" b="0" i="0" dirty="0">
                <a:solidFill>
                  <a:srgbClr val="374151"/>
                </a:solidFill>
                <a:effectLst/>
                <a:latin typeface="Söhne"/>
              </a:rPr>
              <a:t>:</a:t>
            </a:r>
          </a:p>
          <a:p>
            <a:pPr marL="742950" lvl="1" indent="-285750" algn="l">
              <a:buFont typeface="Arial" panose="020B0604020202020204" pitchFamily="34" charset="0"/>
              <a:buChar char="•"/>
            </a:pPr>
            <a:r>
              <a:rPr lang="en-GB" sz="1400" i="0" dirty="0">
                <a:solidFill>
                  <a:srgbClr val="374151"/>
                </a:solidFill>
                <a:effectLst/>
                <a:latin typeface="Söhne"/>
              </a:rPr>
              <a:t>Deep Learning</a:t>
            </a:r>
            <a:r>
              <a:rPr lang="en-GB" sz="1400" b="0" i="0" dirty="0">
                <a:solidFill>
                  <a:srgbClr val="374151"/>
                </a:solidFill>
                <a:effectLst/>
                <a:latin typeface="Söhne"/>
              </a:rPr>
              <a:t>: To capture complex patterns in data.</a:t>
            </a:r>
          </a:p>
          <a:p>
            <a:pPr marL="742950" lvl="1" indent="-285750" algn="l">
              <a:buFont typeface="Arial" panose="020B0604020202020204" pitchFamily="34" charset="0"/>
              <a:buChar char="•"/>
            </a:pPr>
            <a:r>
              <a:rPr lang="en-GB" sz="1400" i="0" dirty="0">
                <a:solidFill>
                  <a:srgbClr val="374151"/>
                </a:solidFill>
                <a:effectLst/>
                <a:latin typeface="Söhne"/>
              </a:rPr>
              <a:t>Federated Learning</a:t>
            </a:r>
            <a:r>
              <a:rPr lang="en-GB" sz="1400" b="0" i="0" dirty="0">
                <a:solidFill>
                  <a:srgbClr val="374151"/>
                </a:solidFill>
                <a:effectLst/>
                <a:latin typeface="Söhne"/>
              </a:rPr>
              <a:t>: For privacy-preserving, decentralized learning.</a:t>
            </a:r>
          </a:p>
          <a:p>
            <a:pPr marL="742950" lvl="1" indent="-285750" algn="l">
              <a:buFont typeface="Arial" panose="020B0604020202020204" pitchFamily="34" charset="0"/>
              <a:buChar char="•"/>
            </a:pPr>
            <a:r>
              <a:rPr lang="en-GB" sz="1400" i="0" dirty="0">
                <a:solidFill>
                  <a:srgbClr val="374151"/>
                </a:solidFill>
                <a:effectLst/>
                <a:latin typeface="Söhne"/>
              </a:rPr>
              <a:t>Natural Language Processing</a:t>
            </a:r>
            <a:r>
              <a:rPr lang="en-GB" sz="1400" b="0" i="0" dirty="0">
                <a:solidFill>
                  <a:srgbClr val="374151"/>
                </a:solidFill>
                <a:effectLst/>
                <a:latin typeface="Söhne"/>
              </a:rPr>
              <a:t>: To leverage insights from unstructured clinical notes.</a:t>
            </a:r>
          </a:p>
          <a:p>
            <a:pPr marL="742950" lvl="1" indent="-285750" algn="l">
              <a:buFont typeface="Arial" panose="020B0604020202020204" pitchFamily="34" charset="0"/>
              <a:buChar char="•"/>
            </a:pPr>
            <a:r>
              <a:rPr lang="en-GB" sz="1400" i="0" dirty="0">
                <a:solidFill>
                  <a:srgbClr val="374151"/>
                </a:solidFill>
                <a:effectLst/>
                <a:latin typeface="Söhne"/>
              </a:rPr>
              <a:t>Telemedicine &amp; Remote Monitoring</a:t>
            </a:r>
            <a:r>
              <a:rPr lang="en-GB" sz="1400" b="0" i="0" dirty="0">
                <a:solidFill>
                  <a:srgbClr val="374151"/>
                </a:solidFill>
                <a:effectLst/>
                <a:latin typeface="Söhne"/>
              </a:rPr>
              <a:t>: For real-time, dynamic data collection to enhance data harmonization.</a:t>
            </a:r>
          </a:p>
          <a:p>
            <a:pPr marL="742950" lvl="1" indent="-285750" algn="l">
              <a:buFont typeface="Arial" panose="020B0604020202020204" pitchFamily="34" charset="0"/>
              <a:buChar char="•"/>
            </a:pPr>
            <a:r>
              <a:rPr lang="en-GB" sz="1400" i="0" dirty="0">
                <a:solidFill>
                  <a:srgbClr val="374151"/>
                </a:solidFill>
                <a:effectLst/>
                <a:latin typeface="Söhne"/>
              </a:rPr>
              <a:t>Genomic Analysis</a:t>
            </a:r>
            <a:r>
              <a:rPr lang="en-GB" sz="1400" b="0" i="0" dirty="0">
                <a:solidFill>
                  <a:srgbClr val="374151"/>
                </a:solidFill>
                <a:effectLst/>
                <a:latin typeface="Söhne"/>
              </a:rPr>
              <a:t>: For personalized risk assessments.</a:t>
            </a:r>
          </a:p>
          <a:p>
            <a:pPr marL="742950" lvl="1" indent="-285750" algn="l">
              <a:buFont typeface="Arial" panose="020B0604020202020204" pitchFamily="34" charset="0"/>
              <a:buChar char="•"/>
            </a:pPr>
            <a:endParaRPr lang="en-GB" sz="1400" b="0" i="0" dirty="0">
              <a:solidFill>
                <a:srgbClr val="374151"/>
              </a:solidFill>
              <a:effectLst/>
              <a:latin typeface="Söhne"/>
            </a:endParaRPr>
          </a:p>
          <a:p>
            <a:pPr algn="l"/>
            <a:r>
              <a:rPr lang="en-GB" sz="1400" b="0" i="1" dirty="0">
                <a:solidFill>
                  <a:srgbClr val="374151"/>
                </a:solidFill>
                <a:effectLst/>
                <a:latin typeface="Söhne"/>
              </a:rPr>
              <a:t>Moving forward, integrating advanced analytics with rich datasets will yield more precise, interpretable, and patient-specific models.</a:t>
            </a:r>
          </a:p>
          <a:p>
            <a:pPr marL="228600" lvl="1" indent="0">
              <a:buNone/>
            </a:pPr>
            <a:endParaRPr lang="en-US" sz="400" kern="100"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10F49D01-CD6B-04A0-19FB-043E1FFCCAA5}"/>
              </a:ext>
            </a:extLst>
          </p:cNvPr>
          <p:cNvPicPr>
            <a:picLocks noChangeAspect="1"/>
          </p:cNvPicPr>
          <p:nvPr/>
        </p:nvPicPr>
        <p:blipFill>
          <a:blip r:embed="rId3"/>
          <a:stretch>
            <a:fillRect/>
          </a:stretch>
        </p:blipFill>
        <p:spPr>
          <a:xfrm>
            <a:off x="5144941" y="147748"/>
            <a:ext cx="1902117" cy="762066"/>
          </a:xfrm>
          <a:prstGeom prst="rect">
            <a:avLst/>
          </a:prstGeom>
        </p:spPr>
      </p:pic>
    </p:spTree>
    <p:extLst>
      <p:ext uri="{BB962C8B-B14F-4D97-AF65-F5344CB8AC3E}">
        <p14:creationId xmlns:p14="http://schemas.microsoft.com/office/powerpoint/2010/main" val="140251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49D01-CD6B-04A0-19FB-043E1FFCCAA5}"/>
              </a:ext>
            </a:extLst>
          </p:cNvPr>
          <p:cNvPicPr>
            <a:picLocks noChangeAspect="1"/>
          </p:cNvPicPr>
          <p:nvPr/>
        </p:nvPicPr>
        <p:blipFill>
          <a:blip r:embed="rId3"/>
          <a:stretch>
            <a:fillRect/>
          </a:stretch>
        </p:blipFill>
        <p:spPr>
          <a:xfrm>
            <a:off x="5144939" y="298750"/>
            <a:ext cx="1902117" cy="762066"/>
          </a:xfrm>
          <a:prstGeom prst="rect">
            <a:avLst/>
          </a:prstGeom>
        </p:spPr>
      </p:pic>
      <p:pic>
        <p:nvPicPr>
          <p:cNvPr id="9" name="Picture 8">
            <a:extLst>
              <a:ext uri="{FF2B5EF4-FFF2-40B4-BE49-F238E27FC236}">
                <a16:creationId xmlns:a16="http://schemas.microsoft.com/office/drawing/2014/main" id="{D4535170-95C7-F17E-7F2C-9DA340EEB75B}"/>
              </a:ext>
            </a:extLst>
          </p:cNvPr>
          <p:cNvPicPr>
            <a:picLocks noChangeAspect="1"/>
          </p:cNvPicPr>
          <p:nvPr/>
        </p:nvPicPr>
        <p:blipFill>
          <a:blip r:embed="rId4"/>
          <a:stretch>
            <a:fillRect/>
          </a:stretch>
        </p:blipFill>
        <p:spPr>
          <a:xfrm>
            <a:off x="4739123" y="2358997"/>
            <a:ext cx="2847975" cy="1600200"/>
          </a:xfrm>
          <a:prstGeom prst="rect">
            <a:avLst/>
          </a:prstGeom>
        </p:spPr>
      </p:pic>
      <p:sp>
        <p:nvSpPr>
          <p:cNvPr id="11" name="TextBox 10">
            <a:extLst>
              <a:ext uri="{FF2B5EF4-FFF2-40B4-BE49-F238E27FC236}">
                <a16:creationId xmlns:a16="http://schemas.microsoft.com/office/drawing/2014/main" id="{7E78D315-31A6-2743-61AB-3609F7950567}"/>
              </a:ext>
            </a:extLst>
          </p:cNvPr>
          <p:cNvSpPr txBox="1"/>
          <p:nvPr/>
        </p:nvSpPr>
        <p:spPr>
          <a:xfrm>
            <a:off x="2706844" y="4773146"/>
            <a:ext cx="6778305" cy="369332"/>
          </a:xfrm>
          <a:prstGeom prst="rect">
            <a:avLst/>
          </a:prstGeom>
          <a:noFill/>
        </p:spPr>
        <p:txBody>
          <a:bodyPr wrap="square">
            <a:spAutoFit/>
          </a:bodyPr>
          <a:lstStyle/>
          <a:p>
            <a:pPr algn="ctr"/>
            <a:r>
              <a:rPr lang="en-GB" b="1" kern="100" dirty="0">
                <a:latin typeface="Garamond" panose="02020404030301010803" pitchFamily="18" charset="0"/>
                <a:cs typeface="Times New Roman" panose="02020603050405020304" pitchFamily="18" charset="0"/>
              </a:rPr>
              <a:t>Babatunde Abiodun Olusegun | B1605208 | 16th January 2024</a:t>
            </a:r>
            <a:r>
              <a:rPr lang="en-GB" dirty="0"/>
              <a:t>.</a:t>
            </a:r>
          </a:p>
        </p:txBody>
      </p:sp>
      <p:sp>
        <p:nvSpPr>
          <p:cNvPr id="12" name="TextBox 11">
            <a:extLst>
              <a:ext uri="{FF2B5EF4-FFF2-40B4-BE49-F238E27FC236}">
                <a16:creationId xmlns:a16="http://schemas.microsoft.com/office/drawing/2014/main" id="{E6074066-4206-E4BC-50B8-55A2A8FBFAB7}"/>
              </a:ext>
            </a:extLst>
          </p:cNvPr>
          <p:cNvSpPr txBox="1"/>
          <p:nvPr/>
        </p:nvSpPr>
        <p:spPr>
          <a:xfrm>
            <a:off x="2884411" y="5150867"/>
            <a:ext cx="6778305" cy="369332"/>
          </a:xfrm>
          <a:prstGeom prst="rect">
            <a:avLst/>
          </a:prstGeom>
          <a:noFill/>
        </p:spPr>
        <p:txBody>
          <a:bodyPr wrap="square">
            <a:spAutoFit/>
          </a:bodyPr>
          <a:lstStyle/>
          <a:p>
            <a:pPr algn="ctr"/>
            <a:r>
              <a:rPr lang="en-US" sz="1800" b="1" kern="100" dirty="0">
                <a:effectLst/>
                <a:latin typeface="Garamond" panose="02020404030301010803" pitchFamily="18" charset="0"/>
                <a:ea typeface="Calibri" panose="020F0502020204030204" pitchFamily="34" charset="0"/>
                <a:cs typeface="Times New Roman" panose="02020603050405020304" pitchFamily="18" charset="0"/>
              </a:rPr>
              <a:t>1</a:t>
            </a:r>
            <a:r>
              <a:rPr lang="en-US" sz="1800" b="1" kern="100" baseline="30000" dirty="0">
                <a:effectLst/>
                <a:latin typeface="Garamond" panose="02020404030301010803" pitchFamily="18" charset="0"/>
                <a:ea typeface="Calibri" panose="020F0502020204030204" pitchFamily="34" charset="0"/>
                <a:cs typeface="Times New Roman" panose="02020603050405020304" pitchFamily="18" charset="0"/>
              </a:rPr>
              <a:t>st</a:t>
            </a:r>
            <a:r>
              <a:rPr lang="en-US" sz="1800" b="1" kern="100" dirty="0">
                <a:effectLst/>
                <a:latin typeface="Garamond" panose="02020404030301010803" pitchFamily="18" charset="0"/>
                <a:ea typeface="Calibri" panose="020F0502020204030204" pitchFamily="34" charset="0"/>
                <a:cs typeface="Times New Roman" panose="02020603050405020304" pitchFamily="18" charset="0"/>
              </a:rPr>
              <a:t> Reader: Iqbal Zahid</a:t>
            </a:r>
            <a:r>
              <a:rPr lang="en-GB" dirty="0"/>
              <a:t> | </a:t>
            </a:r>
            <a:r>
              <a:rPr lang="en-US" b="1" kern="100" dirty="0">
                <a:latin typeface="Garamond" panose="02020404030301010803" pitchFamily="18" charset="0"/>
                <a:ea typeface="Calibri" panose="020F0502020204030204" pitchFamily="34" charset="0"/>
                <a:cs typeface="Times New Roman" panose="02020603050405020304" pitchFamily="18" charset="0"/>
              </a:rPr>
              <a:t>2</a:t>
            </a:r>
            <a:r>
              <a:rPr lang="en-US" b="1" kern="100" baseline="30000" dirty="0">
                <a:latin typeface="Garamond" panose="02020404030301010803" pitchFamily="18" charset="0"/>
                <a:ea typeface="Calibri" panose="020F0502020204030204" pitchFamily="34" charset="0"/>
                <a:cs typeface="Times New Roman" panose="02020603050405020304" pitchFamily="18" charset="0"/>
              </a:rPr>
              <a:t>nd</a:t>
            </a:r>
            <a:r>
              <a:rPr lang="en-US" b="1" kern="100" dirty="0">
                <a:latin typeface="Garamond" panose="02020404030301010803" pitchFamily="18" charset="0"/>
                <a:ea typeface="Calibri" panose="020F0502020204030204" pitchFamily="34" charset="0"/>
                <a:cs typeface="Times New Roman" panose="02020603050405020304" pitchFamily="18" charset="0"/>
              </a:rPr>
              <a:t> Reader</a:t>
            </a:r>
            <a:r>
              <a:rPr lang="en-US" sz="1800" b="1" kern="100" dirty="0">
                <a:effectLst/>
                <a:latin typeface="Garamond" panose="02020404030301010803" pitchFamily="18" charset="0"/>
                <a:ea typeface="Calibri" panose="020F0502020204030204" pitchFamily="34" charset="0"/>
                <a:cs typeface="Times New Roman" panose="02020603050405020304" pitchFamily="18" charset="0"/>
              </a:rPr>
              <a:t>: </a:t>
            </a:r>
            <a:r>
              <a:rPr lang="en-US" sz="1800" b="1" kern="100" dirty="0" err="1">
                <a:effectLst/>
                <a:latin typeface="Garamond" panose="02020404030301010803" pitchFamily="18" charset="0"/>
                <a:ea typeface="Calibri" panose="020F0502020204030204" pitchFamily="34" charset="0"/>
                <a:cs typeface="Times New Roman" panose="02020603050405020304" pitchFamily="18" charset="0"/>
              </a:rPr>
              <a:t>Qiang</a:t>
            </a:r>
            <a:r>
              <a:rPr lang="en-US" sz="1800" b="1" kern="100" dirty="0">
                <a:effectLst/>
                <a:latin typeface="Garamond" panose="02020404030301010803" pitchFamily="18" charset="0"/>
                <a:ea typeface="Calibri" panose="020F0502020204030204" pitchFamily="34" charset="0"/>
                <a:cs typeface="Times New Roman" panose="02020603050405020304" pitchFamily="18" charset="0"/>
              </a:rPr>
              <a:t> Guo </a:t>
            </a:r>
            <a:endParaRPr lang="en-GB" dirty="0"/>
          </a:p>
        </p:txBody>
      </p:sp>
      <p:sp>
        <p:nvSpPr>
          <p:cNvPr id="13" name="TextBox 12">
            <a:extLst>
              <a:ext uri="{FF2B5EF4-FFF2-40B4-BE49-F238E27FC236}">
                <a16:creationId xmlns:a16="http://schemas.microsoft.com/office/drawing/2014/main" id="{0CE8C192-E226-C65B-4A41-8EF8399EC3AD}"/>
              </a:ext>
            </a:extLst>
          </p:cNvPr>
          <p:cNvSpPr txBox="1"/>
          <p:nvPr/>
        </p:nvSpPr>
        <p:spPr>
          <a:xfrm>
            <a:off x="2994866" y="5520199"/>
            <a:ext cx="6778305" cy="369332"/>
          </a:xfrm>
          <a:prstGeom prst="rect">
            <a:avLst/>
          </a:prstGeom>
          <a:noFill/>
        </p:spPr>
        <p:txBody>
          <a:bodyPr wrap="square">
            <a:spAutoFit/>
          </a:bodyPr>
          <a:lstStyle/>
          <a:p>
            <a:pPr algn="ctr"/>
            <a:r>
              <a:rPr lang="en-GB" dirty="0"/>
              <a:t>.</a:t>
            </a:r>
          </a:p>
        </p:txBody>
      </p:sp>
    </p:spTree>
    <p:extLst>
      <p:ext uri="{BB962C8B-B14F-4D97-AF65-F5344CB8AC3E}">
        <p14:creationId xmlns:p14="http://schemas.microsoft.com/office/powerpoint/2010/main" val="98832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A5B64F14F92742B473F6506C3D6E9E" ma:contentTypeVersion="13" ma:contentTypeDescription="Create a new document." ma:contentTypeScope="" ma:versionID="7c2bce9bd9744575290560e058724c1f">
  <xsd:schema xmlns:xsd="http://www.w3.org/2001/XMLSchema" xmlns:xs="http://www.w3.org/2001/XMLSchema" xmlns:p="http://schemas.microsoft.com/office/2006/metadata/properties" xmlns:ns3="2aafb257-de46-42fe-b07c-ff4e01984e68" xmlns:ns4="dd6d842a-dea4-4184-9a81-b13ca07db284" targetNamespace="http://schemas.microsoft.com/office/2006/metadata/properties" ma:root="true" ma:fieldsID="bf33a0e9c5288fb779caf8f860d1a6ab" ns3:_="" ns4:_="">
    <xsd:import namespace="2aafb257-de46-42fe-b07c-ff4e01984e68"/>
    <xsd:import namespace="dd6d842a-dea4-4184-9a81-b13ca07db28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afb257-de46-42fe-b07c-ff4e01984e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6d842a-dea4-4184-9a81-b13ca07db28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aafb257-de46-42fe-b07c-ff4e01984e68" xsi:nil="true"/>
  </documentManagement>
</p:properties>
</file>

<file path=customXml/itemProps1.xml><?xml version="1.0" encoding="utf-8"?>
<ds:datastoreItem xmlns:ds="http://schemas.openxmlformats.org/officeDocument/2006/customXml" ds:itemID="{D1FC0A4E-B25D-4056-9AA1-E135D25E7A17}">
  <ds:schemaRefs>
    <ds:schemaRef ds:uri="http://schemas.microsoft.com/sharepoint/v3/contenttype/forms"/>
  </ds:schemaRefs>
</ds:datastoreItem>
</file>

<file path=customXml/itemProps2.xml><?xml version="1.0" encoding="utf-8"?>
<ds:datastoreItem xmlns:ds="http://schemas.openxmlformats.org/officeDocument/2006/customXml" ds:itemID="{19BB48C4-D129-46C0-AE69-EBDAE78ED2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afb257-de46-42fe-b07c-ff4e01984e68"/>
    <ds:schemaRef ds:uri="dd6d842a-dea4-4184-9a81-b13ca07db2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1BD97F-F2C3-420A-AAB8-E83F34560E0E}">
  <ds:schemaRefs>
    <ds:schemaRef ds:uri="http://schemas.openxmlformats.org/package/2006/metadata/core-properties"/>
    <ds:schemaRef ds:uri="http://schemas.microsoft.com/office/2006/metadata/properties"/>
    <ds:schemaRef ds:uri="http://purl.org/dc/terms/"/>
    <ds:schemaRef ds:uri="dd6d842a-dea4-4184-9a81-b13ca07db284"/>
    <ds:schemaRef ds:uri="http://www.w3.org/XML/1998/namespace"/>
    <ds:schemaRef ds:uri="http://purl.org/dc/dcmitype/"/>
    <ds:schemaRef ds:uri="http://schemas.microsoft.com/office/2006/documentManagement/types"/>
    <ds:schemaRef ds:uri="2aafb257-de46-42fe-b07c-ff4e01984e68"/>
    <ds:schemaRef ds:uri="http://schemas.microsoft.com/office/infopath/2007/PartnerControls"/>
    <ds:schemaRef ds:uri="http://purl.org/dc/elements/1.1/"/>
  </ds:schemaRefs>
</ds:datastoreItem>
</file>

<file path=docMetadata/LabelInfo.xml><?xml version="1.0" encoding="utf-8"?>
<clbl:labelList xmlns:clbl="http://schemas.microsoft.com/office/2020/mipLabelMetadata">
  <clbl:label id="{43d2115b-a55e-46b6-9df7-b03388ecfc60}" enabled="0" method="" siteId="{43d2115b-a55e-46b6-9df7-b03388ecfc60}" removed="1"/>
</clbl:labelList>
</file>

<file path=docProps/app.xml><?xml version="1.0" encoding="utf-8"?>
<Properties xmlns="http://schemas.openxmlformats.org/officeDocument/2006/extended-properties" xmlns:vt="http://schemas.openxmlformats.org/officeDocument/2006/docPropsVTypes">
  <Template>Business diamond grid presentation (widescreen)</Template>
  <TotalTime>642</TotalTime>
  <Words>1008</Words>
  <Application>Microsoft Office PowerPoint</Application>
  <PresentationFormat>Widescreen</PresentationFormat>
  <Paragraphs>100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Diamond Grid 16x9</vt:lpstr>
      <vt:lpstr>An Investigation  Into The Benefits and Limitations of Machine Learning Models for Diabetes Risk Prediction</vt:lpstr>
      <vt:lpstr>OUTLINE</vt:lpstr>
      <vt:lpstr>INTRODUCTION </vt:lpstr>
      <vt:lpstr>EXISTING ISSUES</vt:lpstr>
      <vt:lpstr>PROBLEM SOLUTION</vt:lpstr>
      <vt:lpstr>METHODOLOGY</vt:lpstr>
      <vt:lpstr>EVALUATION AND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Investigation into the Pros and Cons of Machine Learning Models for Diabetes Risk Prediction</dc:title>
  <dc:creator>OLUSEGUN, BABATUNDE (Student)</dc:creator>
  <cp:lastModifiedBy>OLUSEGUN, BABATUNDE (Student)</cp:lastModifiedBy>
  <cp:revision>11</cp:revision>
  <dcterms:created xsi:type="dcterms:W3CDTF">2024-01-15T12:18:11Z</dcterms:created>
  <dcterms:modified xsi:type="dcterms:W3CDTF">2024-04-30T17:26:05Z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0x01010069A5B64F14F92742B473F6506C3D6E9E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