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6" r:id="rId3"/>
    <p:sldId id="335" r:id="rId4"/>
    <p:sldId id="317" r:id="rId5"/>
    <p:sldId id="327" r:id="rId6"/>
    <p:sldId id="331" r:id="rId7"/>
    <p:sldId id="336" r:id="rId8"/>
    <p:sldId id="337" r:id="rId9"/>
    <p:sldId id="338" r:id="rId10"/>
    <p:sldId id="339" r:id="rId11"/>
    <p:sldId id="340" r:id="rId12"/>
    <p:sldId id="341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00D00"/>
    <a:srgbClr val="9A0B00"/>
    <a:srgbClr val="5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9" autoAdjust="0"/>
    <p:restoredTop sz="96952" autoAdjust="0"/>
  </p:normalViewPr>
  <p:slideViewPr>
    <p:cSldViewPr>
      <p:cViewPr varScale="1">
        <p:scale>
          <a:sx n="112" d="100"/>
          <a:sy n="112" d="100"/>
        </p:scale>
        <p:origin x="18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0D0B-E14B-47D7-97D4-F07A98A6F91D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41B52-557F-4126-B8A6-074F1411D3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D4727-D4C9-43A3-902A-F469557BFDB1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8CFFE-2172-428C-AE4F-D962E41944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5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8CFFE-2172-428C-AE4F-D962E419448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8CFFE-2172-428C-AE4F-D962E41944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8CFFE-2172-428C-AE4F-D962E419448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4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8CFFE-2172-428C-AE4F-D962E419448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8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23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412776"/>
            <a:ext cx="9021537" cy="1045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8731"/>
            <a:ext cx="9021537" cy="9022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="0" dirty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6453336"/>
            <a:ext cx="9144000" cy="406800"/>
            <a:chOff x="0" y="6453336"/>
            <a:chExt cx="9144000" cy="406800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453336"/>
              <a:ext cx="9144000" cy="406800"/>
            </a:xfrm>
            <a:prstGeom prst="rect">
              <a:avLst/>
            </a:prstGeom>
            <a:solidFill>
              <a:srgbClr val="9A0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61962"/>
              <a:ext cx="1156611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 userDrawn="1"/>
        </p:nvGrpSpPr>
        <p:grpSpPr>
          <a:xfrm>
            <a:off x="0" y="0"/>
            <a:ext cx="9144000" cy="576064"/>
            <a:chOff x="0" y="0"/>
            <a:chExt cx="9144000" cy="576064"/>
          </a:xfrm>
        </p:grpSpPr>
        <p:pic>
          <p:nvPicPr>
            <p:cNvPr id="16" name="Picture 10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936" y="0"/>
              <a:ext cx="57606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164288" y="44236"/>
              <a:ext cx="15121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0" dirty="0" smtClean="0">
                  <a:solidFill>
                    <a:srgbClr val="B00D00"/>
                  </a:solidFill>
                  <a:latin typeface="Times New Roman" pitchFamily="18" charset="0"/>
                  <a:cs typeface="Times New Roman" pitchFamily="18" charset="0"/>
                </a:rPr>
                <a:t>PEKING UNIVERSITY</a:t>
              </a:r>
              <a:endParaRPr lang="zh-CN" altLang="en-US" sz="1050" b="0" dirty="0">
                <a:solidFill>
                  <a:srgbClr val="B00D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0" y="260648"/>
              <a:ext cx="8593814" cy="1506"/>
            </a:xfrm>
            <a:prstGeom prst="line">
              <a:avLst/>
            </a:prstGeom>
            <a:ln w="28575">
              <a:solidFill>
                <a:srgbClr val="B00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>
            <a:normAutofit/>
          </a:bodyPr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184576"/>
          </a:xfrm>
        </p:spPr>
        <p:txBody>
          <a:bodyPr vert="horz">
            <a:normAutofit/>
          </a:bodyPr>
          <a:lstStyle>
            <a:lvl1pPr>
              <a:defRPr sz="2000" baseline="0">
                <a:latin typeface="Arial" pitchFamily="34" charset="0"/>
              </a:defRPr>
            </a:lvl1pPr>
            <a:lvl2pPr>
              <a:defRPr sz="18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400" baseline="0">
                <a:latin typeface="Arial" pitchFamily="34" charset="0"/>
              </a:defRPr>
            </a:lvl4pPr>
            <a:lvl5pPr>
              <a:defRPr sz="1400" baseline="0">
                <a:latin typeface="Arial" pitchFamily="34" charset="0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6453336"/>
            <a:ext cx="9144000" cy="406800"/>
            <a:chOff x="0" y="6453336"/>
            <a:chExt cx="9144000" cy="406800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6453336"/>
              <a:ext cx="9144000" cy="406800"/>
            </a:xfrm>
            <a:prstGeom prst="rect">
              <a:avLst/>
            </a:prstGeom>
            <a:solidFill>
              <a:srgbClr val="9A0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61962"/>
              <a:ext cx="1156611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0" y="0"/>
            <a:ext cx="9144000" cy="576064"/>
            <a:chOff x="0" y="0"/>
            <a:chExt cx="9144000" cy="576064"/>
          </a:xfrm>
        </p:grpSpPr>
        <p:pic>
          <p:nvPicPr>
            <p:cNvPr id="16" name="Picture 10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936" y="0"/>
              <a:ext cx="57606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7164288" y="44236"/>
              <a:ext cx="15121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0" dirty="0" smtClean="0">
                  <a:solidFill>
                    <a:srgbClr val="B00D00"/>
                  </a:solidFill>
                  <a:latin typeface="Times New Roman" pitchFamily="18" charset="0"/>
                  <a:cs typeface="Times New Roman" pitchFamily="18" charset="0"/>
                </a:rPr>
                <a:t>PEKING UNIVERSITY</a:t>
              </a:r>
              <a:endParaRPr lang="zh-CN" altLang="en-US" sz="1050" b="0" dirty="0">
                <a:solidFill>
                  <a:srgbClr val="B00D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/>
            <p:nvPr userDrawn="1"/>
          </p:nvCxnSpPr>
          <p:spPr>
            <a:xfrm>
              <a:off x="0" y="260648"/>
              <a:ext cx="8593814" cy="1506"/>
            </a:xfrm>
            <a:prstGeom prst="line">
              <a:avLst/>
            </a:prstGeom>
            <a:ln w="28575">
              <a:solidFill>
                <a:srgbClr val="B00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4176464" cy="504056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44008" y="1268760"/>
            <a:ext cx="4248472" cy="5040560"/>
          </a:xfrm>
        </p:spPr>
        <p:txBody>
          <a:bodyPr vert="horz"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04456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572000" y="1268760"/>
            <a:ext cx="432048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323528" y="2132856"/>
            <a:ext cx="4104456" cy="4248472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572000" y="2132856"/>
            <a:ext cx="4320480" cy="4248472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3528" y="130622"/>
            <a:ext cx="8568952" cy="99412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23528" y="130622"/>
            <a:ext cx="8568952" cy="99412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68952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000" y="6196808"/>
            <a:ext cx="9141000" cy="576064"/>
            <a:chOff x="3000" y="6196808"/>
            <a:chExt cx="9141000" cy="576064"/>
          </a:xfrm>
        </p:grpSpPr>
        <p:pic>
          <p:nvPicPr>
            <p:cNvPr id="14346" name="Picture 10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00" y="6196808"/>
              <a:ext cx="57606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463926" y="6277442"/>
              <a:ext cx="1682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0" dirty="0" smtClean="0">
                  <a:solidFill>
                    <a:srgbClr val="B00D00"/>
                  </a:solidFill>
                  <a:latin typeface="Times New Roman" pitchFamily="18" charset="0"/>
                  <a:cs typeface="Times New Roman" pitchFamily="18" charset="0"/>
                </a:rPr>
                <a:t>PEKING</a:t>
              </a:r>
            </a:p>
            <a:p>
              <a:r>
                <a:rPr lang="en-US" altLang="zh-CN" sz="1050" b="0" dirty="0" smtClean="0">
                  <a:solidFill>
                    <a:srgbClr val="B00D00"/>
                  </a:solidFill>
                  <a:latin typeface="Times New Roman" pitchFamily="18" charset="0"/>
                  <a:cs typeface="Times New Roman" pitchFamily="18" charset="0"/>
                </a:rPr>
                <a:t>UNIVERSITY</a:t>
              </a:r>
              <a:endParaRPr lang="zh-CN" altLang="en-US" sz="1050" b="0" dirty="0">
                <a:solidFill>
                  <a:srgbClr val="B00D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/>
            <p:nvPr userDrawn="1"/>
          </p:nvCxnSpPr>
          <p:spPr>
            <a:xfrm>
              <a:off x="538934" y="6484260"/>
              <a:ext cx="8605066" cy="580"/>
            </a:xfrm>
            <a:prstGeom prst="line">
              <a:avLst/>
            </a:prstGeom>
            <a:ln w="28575">
              <a:solidFill>
                <a:srgbClr val="B00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 userDrawn="1"/>
        </p:nvCxnSpPr>
        <p:spPr>
          <a:xfrm>
            <a:off x="0" y="1159248"/>
            <a:ext cx="9144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 baseline="0">
          <a:solidFill>
            <a:schemeClr val="tx2"/>
          </a:solidFill>
          <a:latin typeface="Microsoft Sans Serif" pitchFamily="34" charset="0"/>
          <a:ea typeface="楷体_GB2312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Microsoft Sans Serif" pitchFamily="34" charset="0"/>
          <a:ea typeface="楷体_GB2312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 baseline="0">
          <a:solidFill>
            <a:schemeClr val="tx1"/>
          </a:solidFill>
          <a:latin typeface="Microsoft Sans Serif" pitchFamily="34" charset="0"/>
          <a:ea typeface="楷体_GB2312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 baseline="0">
          <a:solidFill>
            <a:schemeClr val="tx1"/>
          </a:solidFill>
          <a:latin typeface="Microsoft Sans Serif" pitchFamily="34" charset="0"/>
          <a:ea typeface="楷体_GB2312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 baseline="0">
          <a:solidFill>
            <a:schemeClr val="tx1"/>
          </a:solidFill>
          <a:latin typeface="Microsoft Sans Serif" pitchFamily="34" charset="0"/>
          <a:ea typeface="楷体_GB2312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1400" kern="1200" baseline="0">
          <a:solidFill>
            <a:schemeClr val="tx1"/>
          </a:solidFill>
          <a:latin typeface="Microsoft Sans Serif" pitchFamily="34" charset="0"/>
          <a:ea typeface="楷体_GB2312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lx12@sei.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henxz12@sei.pk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424536"/>
            <a:ext cx="6400800" cy="12367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张</a:t>
            </a:r>
            <a:r>
              <a:rPr lang="zh-CN" altLang="en-US" dirty="0"/>
              <a:t>灵箫 </a:t>
            </a:r>
            <a:r>
              <a:rPr lang="en-US" altLang="zh-CN" dirty="0">
                <a:hlinkClick r:id="rId3"/>
              </a:rPr>
              <a:t>zhanglx12@sei.pku.edu.cn</a:t>
            </a:r>
            <a:endParaRPr lang="en-US" altLang="zh-CN" dirty="0"/>
          </a:p>
          <a:p>
            <a:r>
              <a:rPr lang="zh-CN" altLang="en-US" dirty="0" smtClean="0"/>
              <a:t>陈</a:t>
            </a:r>
            <a:r>
              <a:rPr lang="zh-CN" altLang="en-US" dirty="0"/>
              <a:t>秀招 </a:t>
            </a:r>
            <a:r>
              <a:rPr lang="en-US" altLang="zh-CN" dirty="0" smtClean="0">
                <a:hlinkClick r:id="rId4"/>
              </a:rPr>
              <a:t>chenxz12@sei.pku.edu.cn</a:t>
            </a:r>
            <a:endParaRPr lang="en-US" altLang="zh-CN" dirty="0"/>
          </a:p>
          <a:p>
            <a:r>
              <a:rPr lang="en-US" altLang="zh-CN" sz="2000" dirty="0" smtClean="0"/>
              <a:t> 2013.07.01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496944" cy="1512168"/>
          </a:xfrm>
        </p:spPr>
        <p:txBody>
          <a:bodyPr>
            <a:normAutofit fontScale="90000"/>
          </a:bodyPr>
          <a:lstStyle/>
          <a:p>
            <a:r>
              <a:rPr lang="zh-CN" altLang="en-US" sz="4400" i="1" dirty="0" smtClean="0"/>
              <a:t>移动计算与无线网络课程期末报告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手机端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乘客：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传个人信息</a:t>
            </a:r>
            <a:endParaRPr lang="en-US" altLang="zh-CN" dirty="0" smtClean="0"/>
          </a:p>
          <a:p>
            <a:r>
              <a:rPr lang="zh-CN" altLang="en-US" dirty="0" smtClean="0"/>
              <a:t>司机：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查看所有打车热点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查看某一热点附近的</a:t>
            </a:r>
            <a:r>
              <a:rPr lang="zh-CN" altLang="en-US" dirty="0" smtClean="0"/>
              <a:t>乘客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主要困难</a:t>
            </a:r>
            <a:endParaRPr lang="en-US" altLang="zh-CN" dirty="0" smtClean="0"/>
          </a:p>
          <a:p>
            <a:pPr lvl="1"/>
            <a:r>
              <a:rPr lang="zh-CN" altLang="en-US" dirty="0"/>
              <a:t>较</a:t>
            </a:r>
            <a:r>
              <a:rPr lang="zh-CN" altLang="en-US" dirty="0" smtClean="0"/>
              <a:t>长的学习曲线</a:t>
            </a:r>
            <a:endParaRPr lang="en-US" altLang="zh-CN" dirty="0" smtClean="0"/>
          </a:p>
          <a:p>
            <a:pPr lvl="1"/>
            <a:r>
              <a:rPr lang="zh-CN" altLang="en-US" smtClean="0"/>
              <a:t>参考资料稀缺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52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3110865" cy="51847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110865" cy="518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110865" cy="5184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23" y="1196752"/>
            <a:ext cx="3121090" cy="5201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27" y="1222001"/>
            <a:ext cx="3121090" cy="52018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23" y="1188984"/>
            <a:ext cx="3115526" cy="51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7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待完善的功能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在地图上显示热点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更加直观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地点搜索功能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每个热点储存尽量多的</a:t>
            </a:r>
            <a:r>
              <a:rPr lang="en-US" altLang="zh-CN" dirty="0" smtClean="0"/>
              <a:t>POI</a:t>
            </a:r>
          </a:p>
          <a:p>
            <a:pPr lvl="1"/>
            <a:r>
              <a:rPr lang="zh-CN" altLang="en-US" dirty="0" smtClean="0"/>
              <a:t>通过搜索找到想去的</a:t>
            </a:r>
            <a:r>
              <a:rPr lang="en-US" altLang="zh-CN" dirty="0" smtClean="0"/>
              <a:t>POI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8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Comments are welcomed!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立项依据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传统打车方式存在的问题</a:t>
            </a:r>
            <a:endParaRPr lang="en-US" altLang="zh-CN" sz="2400" dirty="0" smtClean="0"/>
          </a:p>
          <a:p>
            <a:pPr lvl="1"/>
            <a:r>
              <a:rPr lang="zh-CN" altLang="en-US" sz="2200" dirty="0"/>
              <a:t>供</a:t>
            </a:r>
            <a:r>
              <a:rPr lang="zh-CN" altLang="en-US" sz="2200" dirty="0" smtClean="0"/>
              <a:t>方与需求方信息不对称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打</a:t>
            </a:r>
            <a:r>
              <a:rPr lang="zh-CN" altLang="en-US" sz="2200" dirty="0" smtClean="0"/>
              <a:t>车难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空载率高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400" dirty="0" smtClean="0"/>
              <a:t>打车应用兴起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智能机固有的便携性和标配的</a:t>
            </a:r>
            <a:r>
              <a:rPr lang="en-US" altLang="zh-CN" sz="2200" dirty="0" smtClean="0"/>
              <a:t>GPS</a:t>
            </a:r>
            <a:r>
              <a:rPr lang="zh-CN" altLang="en-US" sz="2200" dirty="0" smtClean="0"/>
              <a:t>定位功能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乘客更快地打到车，用户体验好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司机使用打车软件增加了收入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出租车公司推出各种激励机制鼓励司机安装打车软件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61042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立项依据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已有打车应用存在的问题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既拼路程又拼价格</a:t>
            </a:r>
            <a:endParaRPr lang="en-US" altLang="zh-CN" sz="2400" dirty="0"/>
          </a:p>
          <a:p>
            <a:pPr lvl="1"/>
            <a:r>
              <a:rPr lang="zh-CN" altLang="en-US" sz="2400" dirty="0"/>
              <a:t>司机被‘放鸽子’</a:t>
            </a:r>
            <a:endParaRPr lang="en-US" altLang="zh-CN" sz="2400" dirty="0"/>
          </a:p>
          <a:p>
            <a:pPr lvl="1"/>
            <a:r>
              <a:rPr lang="zh-CN" altLang="en-US" sz="2400" dirty="0"/>
              <a:t>维权难</a:t>
            </a:r>
            <a:endParaRPr lang="en-US" altLang="zh-CN" sz="2400" dirty="0"/>
          </a:p>
          <a:p>
            <a:pPr lvl="1"/>
            <a:r>
              <a:rPr lang="zh-CN" altLang="en-US" sz="2400" dirty="0"/>
              <a:t>与法律法规有抵触</a:t>
            </a:r>
            <a:endParaRPr lang="en-US" altLang="zh-CN" sz="2400" dirty="0"/>
          </a:p>
          <a:p>
            <a:pPr lvl="1"/>
            <a:r>
              <a:rPr lang="zh-CN" altLang="en-US" sz="2400" dirty="0"/>
              <a:t>行业监管难</a:t>
            </a:r>
            <a:endParaRPr lang="en-US" altLang="zh-CN" sz="2400" dirty="0"/>
          </a:p>
          <a:p>
            <a:pPr lvl="1"/>
            <a:r>
              <a:rPr lang="zh-CN" altLang="en-US" sz="2400" dirty="0"/>
              <a:t>垃圾短信</a:t>
            </a:r>
            <a:endParaRPr lang="en-US" altLang="zh-CN" sz="2400" dirty="0"/>
          </a:p>
          <a:p>
            <a:pPr lvl="1"/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793452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相关工作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892480" cy="518457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Hailo</a:t>
            </a:r>
            <a:endParaRPr lang="en-US" altLang="zh-CN" dirty="0" smtClean="0"/>
          </a:p>
          <a:p>
            <a:pPr lvl="1"/>
            <a:r>
              <a:rPr lang="zh-CN" altLang="zh-CN" dirty="0"/>
              <a:t>专为伦敦黑色出租车（</a:t>
            </a:r>
            <a:r>
              <a:rPr lang="en-US" altLang="zh-CN" dirty="0"/>
              <a:t>Black Cab</a:t>
            </a:r>
            <a:r>
              <a:rPr lang="zh-CN" altLang="zh-CN" dirty="0"/>
              <a:t>）打造的一款智能手机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操作方便，覆盖范围广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zh-CN" dirty="0" smtClean="0"/>
              <a:t>现金支付</a:t>
            </a:r>
            <a:r>
              <a:rPr lang="zh-CN" altLang="en-US" dirty="0" smtClean="0"/>
              <a:t>和</a:t>
            </a:r>
            <a:r>
              <a:rPr lang="zh-CN" altLang="zh-CN" dirty="0" smtClean="0"/>
              <a:t>信用卡</a:t>
            </a:r>
            <a:r>
              <a:rPr lang="zh-CN" altLang="en-US" dirty="0" smtClean="0"/>
              <a:t>支付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只支持伦敦地区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要从司机那里收取一部分佣金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目前只有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版本，不支持黑莓和</a:t>
            </a:r>
            <a:r>
              <a:rPr lang="en-US" altLang="zh-CN" dirty="0" smtClean="0"/>
              <a:t>Windows Phone</a:t>
            </a:r>
          </a:p>
          <a:p>
            <a:r>
              <a:rPr lang="zh-CN" altLang="en-US" dirty="0" smtClean="0"/>
              <a:t>滴滴打车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全国第一款能打到正规出租车的叫车应用</a:t>
            </a:r>
            <a:endParaRPr lang="en-US" altLang="zh-CN" dirty="0" smtClean="0"/>
          </a:p>
          <a:p>
            <a:pPr lvl="1"/>
            <a:r>
              <a:rPr lang="zh-CN" altLang="en-US" dirty="0"/>
              <a:t>和多个出租车公司合作，使用范围广</a:t>
            </a:r>
            <a:endParaRPr lang="en-US" altLang="zh-CN" dirty="0"/>
          </a:p>
          <a:p>
            <a:pPr lvl="1"/>
            <a:r>
              <a:rPr lang="zh-CN" altLang="en-US" dirty="0" smtClean="0"/>
              <a:t>支持语音命令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分为乘客版和出租车版，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存在加价现象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维权难，垃圾短信多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72816"/>
            <a:ext cx="1647381" cy="163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4380268"/>
            <a:ext cx="1647381" cy="16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4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目标和内容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乘客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上传位置信息以及其他相关信息</a:t>
            </a:r>
            <a:endParaRPr lang="en-US" altLang="zh-CN" sz="2200" dirty="0" smtClean="0"/>
          </a:p>
          <a:p>
            <a:r>
              <a:rPr lang="zh-CN" altLang="en-US" sz="2400" dirty="0" smtClean="0"/>
              <a:t>司机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查看全部的“打车热点”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选择一个“打车热点”进行回应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得到热点附近乘客的信息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选择一个乘客进行点对点的电话沟通</a:t>
            </a:r>
            <a:endParaRPr lang="en-US" altLang="zh-CN" sz="22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1042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完成情况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聚类算法优化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服务器端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手机端设计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8361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聚类算法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DBScan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DBSCAN(density-based spatial clustering of applications with noise)</a:t>
            </a:r>
          </a:p>
          <a:p>
            <a:pPr lvl="1"/>
            <a:r>
              <a:rPr lang="zh-CN" altLang="en-US" dirty="0"/>
              <a:t>具有较好的抗噪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pPr lvl="1"/>
            <a:r>
              <a:rPr lang="zh-CN" altLang="en-US" dirty="0"/>
              <a:t>一个簇的覆盖面可能过</a:t>
            </a:r>
            <a:r>
              <a:rPr lang="zh-CN" altLang="en-US" dirty="0" smtClean="0"/>
              <a:t>大（存在空间上连续的高密度区域）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在聚类时，限定每个簇的大小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起始点距离不超过一个阈值，否则新点不加入到簇中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保证了每个簇的大小在一定范围内（</a:t>
            </a:r>
            <a:r>
              <a:rPr lang="en-US" altLang="zh-CN" dirty="0" err="1" smtClean="0"/>
              <a:t>maxdist</a:t>
            </a:r>
            <a:r>
              <a:rPr lang="en-US" altLang="zh-CN" dirty="0" smtClean="0"/>
              <a:t> = 0.004,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公里）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产生更多的</a:t>
            </a:r>
            <a:r>
              <a:rPr lang="en-US" altLang="zh-CN" dirty="0" smtClean="0"/>
              <a:t>False Negative</a:t>
            </a:r>
            <a:r>
              <a:rPr lang="zh-CN" altLang="en-US" dirty="0" smtClean="0"/>
              <a:t>，在高密度区的点可能被遗漏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3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服务器端功能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存储与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提供远程数据接口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计算聚类结果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存储与</a:t>
            </a:r>
            <a:r>
              <a:rPr lang="zh-CN" altLang="en-US" dirty="0" smtClean="0"/>
              <a:t>维护</a:t>
            </a:r>
            <a:endParaRPr lang="en-US" altLang="zh-CN" dirty="0"/>
          </a:p>
          <a:p>
            <a:pPr lvl="1"/>
            <a:r>
              <a:rPr lang="zh-CN" altLang="en-US" dirty="0" smtClean="0"/>
              <a:t>存储用户上传的位置信息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删除过期数据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每个数据打上时间戳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自上传后超过一定时间的数据被删除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256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提供远程数据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数据获取方式：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程序框架：</a:t>
            </a:r>
            <a:r>
              <a:rPr lang="en-US" altLang="zh-CN" dirty="0" smtClean="0"/>
              <a:t>Java Servlet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smtClean="0"/>
              <a:t>服务模式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手机发送</a:t>
            </a:r>
            <a:r>
              <a:rPr lang="en-US" altLang="zh-CN" dirty="0" smtClean="0"/>
              <a:t>http get</a:t>
            </a:r>
            <a:r>
              <a:rPr lang="zh-CN" altLang="en-US" dirty="0" smtClean="0"/>
              <a:t>请求到服务器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服务器以格式化数据串的形式返回结构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计算聚类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对所有的地理位置信息进行聚类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计算每个类簇的中心点坐标，得到坐标附近的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（百度地图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主要问题：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服务器不能针对一次数据请求就进行一次聚类，计算压力太大。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每次聚类得到几十个类簇，必须一次得到所有类簇的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，但是通过网络接口获得数据太慢。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在内存中维护一个聚类的结果</a:t>
            </a:r>
            <a:endParaRPr lang="en-US" altLang="zh-CN" dirty="0" smtClean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运行一个维护进程，定期更新结果：</a:t>
            </a:r>
            <a:endParaRPr lang="en-US" altLang="zh-CN" dirty="0" smtClean="0"/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定期维护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运行</a:t>
            </a:r>
            <a:r>
              <a:rPr lang="zh-CN" altLang="en-US" dirty="0"/>
              <a:t>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访问</a:t>
            </a:r>
            <a:r>
              <a:rPr lang="zh-CN" altLang="en-US" dirty="0"/>
              <a:t>地图</a:t>
            </a:r>
            <a:r>
              <a:rPr lang="en-US" altLang="zh-CN" dirty="0" smtClean="0"/>
              <a:t>API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388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王立杰-报告模板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1808EE"/>
      </a:accent3>
      <a:accent4>
        <a:srgbClr val="0070C0"/>
      </a:accent4>
      <a:accent5>
        <a:srgbClr val="918485"/>
      </a:accent5>
      <a:accent6>
        <a:srgbClr val="0F6F28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2264</TotalTime>
  <Words>626</Words>
  <Application>Microsoft Office PowerPoint</Application>
  <PresentationFormat>全屏显示(4:3)</PresentationFormat>
  <Paragraphs>125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楷体_GB2312</vt:lpstr>
      <vt:lpstr>宋体</vt:lpstr>
      <vt:lpstr>幼圆</vt:lpstr>
      <vt:lpstr>Arial</vt:lpstr>
      <vt:lpstr>Calibri</vt:lpstr>
      <vt:lpstr>Franklin Gothic Book</vt:lpstr>
      <vt:lpstr>Microsoft Sans Serif</vt:lpstr>
      <vt:lpstr>Perpetua</vt:lpstr>
      <vt:lpstr>Times New Roman</vt:lpstr>
      <vt:lpstr>Wingdings 2</vt:lpstr>
      <vt:lpstr>平衡</vt:lpstr>
      <vt:lpstr>移动计算与无线网络课程期末报告 </vt:lpstr>
      <vt:lpstr>立项依据</vt:lpstr>
      <vt:lpstr>立项依据</vt:lpstr>
      <vt:lpstr>相关工作</vt:lpstr>
      <vt:lpstr>目标和内容</vt:lpstr>
      <vt:lpstr>完成情况</vt:lpstr>
      <vt:lpstr>聚类算法优化</vt:lpstr>
      <vt:lpstr>服务器端设计</vt:lpstr>
      <vt:lpstr>服务器端设计</vt:lpstr>
      <vt:lpstr>手机端设计</vt:lpstr>
      <vt:lpstr>Demo</vt:lpstr>
      <vt:lpstr>待完善的功能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lijiejacy</dc:creator>
  <cp:lastModifiedBy>张灵箫</cp:lastModifiedBy>
  <cp:revision>803</cp:revision>
  <dcterms:created xsi:type="dcterms:W3CDTF">2010-11-28T14:18:32Z</dcterms:created>
  <dcterms:modified xsi:type="dcterms:W3CDTF">2013-06-30T18:46:23Z</dcterms:modified>
</cp:coreProperties>
</file>