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3"/>
  </p:notesMasterIdLst>
  <p:handoutMasterIdLst>
    <p:handoutMasterId r:id="rId14"/>
  </p:handoutMasterIdLst>
  <p:sldIdLst>
    <p:sldId id="258" r:id="rId5"/>
    <p:sldId id="284" r:id="rId6"/>
    <p:sldId id="286" r:id="rId7"/>
    <p:sldId id="271" r:id="rId8"/>
    <p:sldId id="262" r:id="rId9"/>
    <p:sldId id="274" r:id="rId10"/>
    <p:sldId id="270"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068"/>
    <a:srgbClr val="1CADE4"/>
    <a:srgbClr val="62A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39" autoAdjust="0"/>
  </p:normalViewPr>
  <p:slideViewPr>
    <p:cSldViewPr snapToGrid="0">
      <p:cViewPr varScale="1">
        <p:scale>
          <a:sx n="87" d="100"/>
          <a:sy n="87" d="100"/>
        </p:scale>
        <p:origin x="168" y="1608"/>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Hiroshi" userId="90b624a6-f467-4c57-be20-3217721c69e5" providerId="ADAL" clId="{B10F80DC-CCBD-4739-BFB6-464585A12DC9}"/>
    <pc:docChg chg="undo custSel modSld">
      <pc:chgData name="Thomas, Hiroshi" userId="90b624a6-f467-4c57-be20-3217721c69e5" providerId="ADAL" clId="{B10F80DC-CCBD-4739-BFB6-464585A12DC9}" dt="2024-08-18T19:51:38.033" v="6" actId="12"/>
      <pc:docMkLst>
        <pc:docMk/>
      </pc:docMkLst>
      <pc:sldChg chg="modSp mod">
        <pc:chgData name="Thomas, Hiroshi" userId="90b624a6-f467-4c57-be20-3217721c69e5" providerId="ADAL" clId="{B10F80DC-CCBD-4739-BFB6-464585A12DC9}" dt="2024-08-18T19:51:22.851" v="5" actId="12"/>
        <pc:sldMkLst>
          <pc:docMk/>
          <pc:sldMk cId="1807676731" sldId="262"/>
        </pc:sldMkLst>
        <pc:spChg chg="mod">
          <ac:chgData name="Thomas, Hiroshi" userId="90b624a6-f467-4c57-be20-3217721c69e5" providerId="ADAL" clId="{B10F80DC-CCBD-4739-BFB6-464585A12DC9}" dt="2024-08-18T19:51:22.851" v="5" actId="12"/>
          <ac:spMkLst>
            <pc:docMk/>
            <pc:sldMk cId="1807676731" sldId="262"/>
            <ac:spMk id="7" creationId="{F3D22D53-586E-4F80-B549-03B4A942D854}"/>
          </ac:spMkLst>
        </pc:spChg>
      </pc:sldChg>
      <pc:sldChg chg="modSp mod">
        <pc:chgData name="Thomas, Hiroshi" userId="90b624a6-f467-4c57-be20-3217721c69e5" providerId="ADAL" clId="{B10F80DC-CCBD-4739-BFB6-464585A12DC9}" dt="2024-08-18T19:51:01.218" v="4" actId="1076"/>
        <pc:sldMkLst>
          <pc:docMk/>
          <pc:sldMk cId="1293373045" sldId="271"/>
        </pc:sldMkLst>
        <pc:graphicFrameChg chg="mod modGraphic">
          <ac:chgData name="Thomas, Hiroshi" userId="90b624a6-f467-4c57-be20-3217721c69e5" providerId="ADAL" clId="{B10F80DC-CCBD-4739-BFB6-464585A12DC9}" dt="2024-08-18T19:51:01.218" v="4" actId="1076"/>
          <ac:graphicFrameMkLst>
            <pc:docMk/>
            <pc:sldMk cId="1293373045" sldId="271"/>
            <ac:graphicFrameMk id="11" creationId="{CD6565CB-45A4-465A-A747-D83A67D20561}"/>
          </ac:graphicFrameMkLst>
        </pc:graphicFrameChg>
      </pc:sldChg>
      <pc:sldChg chg="modSp mod">
        <pc:chgData name="Thomas, Hiroshi" userId="90b624a6-f467-4c57-be20-3217721c69e5" providerId="ADAL" clId="{B10F80DC-CCBD-4739-BFB6-464585A12DC9}" dt="2024-08-18T19:51:38.033" v="6" actId="12"/>
        <pc:sldMkLst>
          <pc:docMk/>
          <pc:sldMk cId="3145513843" sldId="274"/>
        </pc:sldMkLst>
        <pc:spChg chg="mod">
          <ac:chgData name="Thomas, Hiroshi" userId="90b624a6-f467-4c57-be20-3217721c69e5" providerId="ADAL" clId="{B10F80DC-CCBD-4739-BFB6-464585A12DC9}" dt="2024-08-18T19:51:38.033" v="6" actId="12"/>
          <ac:spMkLst>
            <pc:docMk/>
            <pc:sldMk cId="3145513843" sldId="274"/>
            <ac:spMk id="3" creationId="{D20F28FD-683A-4188-810D-0EBFAB2865C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7127D-E7A7-455E-93D3-1EAC1DAB5C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B54B875-7D75-439A-96AC-0B6B0E0F9027}">
      <dgm:prSet/>
      <dgm:spPr/>
      <dgm:t>
        <a:bodyPr/>
        <a:lstStyle/>
        <a:p>
          <a:pPr>
            <a:lnSpc>
              <a:spcPct val="100000"/>
            </a:lnSpc>
            <a:defRPr cap="all"/>
          </a:pPr>
          <a:r>
            <a:rPr lang="en-US" dirty="0"/>
            <a:t>Product Owner</a:t>
          </a:r>
        </a:p>
      </dgm:t>
    </dgm:pt>
    <dgm:pt modelId="{E10A52C8-AA57-46D3-B7CE-50C51AD1F38B}" type="parTrans" cxnId="{2D027D54-0797-4CE1-8646-E3A6F4D7AE6C}">
      <dgm:prSet/>
      <dgm:spPr/>
      <dgm:t>
        <a:bodyPr/>
        <a:lstStyle/>
        <a:p>
          <a:endParaRPr lang="en-US"/>
        </a:p>
      </dgm:t>
    </dgm:pt>
    <dgm:pt modelId="{6BB7D5D8-B58C-4639-AB04-F3323C9E3D5A}" type="sibTrans" cxnId="{2D027D54-0797-4CE1-8646-E3A6F4D7AE6C}">
      <dgm:prSet/>
      <dgm:spPr/>
      <dgm:t>
        <a:bodyPr/>
        <a:lstStyle/>
        <a:p>
          <a:endParaRPr lang="en-US"/>
        </a:p>
      </dgm:t>
    </dgm:pt>
    <dgm:pt modelId="{F342216F-FBF1-41D7-919C-7049CA20572C}">
      <dgm:prSet/>
      <dgm:spPr/>
      <dgm:t>
        <a:bodyPr/>
        <a:lstStyle/>
        <a:p>
          <a:pPr>
            <a:lnSpc>
              <a:spcPct val="100000"/>
            </a:lnSpc>
            <a:defRPr cap="all"/>
          </a:pPr>
          <a:r>
            <a:rPr lang="en-US" dirty="0"/>
            <a:t>Stakeholders</a:t>
          </a:r>
        </a:p>
      </dgm:t>
    </dgm:pt>
    <dgm:pt modelId="{458C9A33-97A5-4CBB-B140-5648BC39D963}" type="parTrans" cxnId="{3D238423-40A9-4D99-B54D-A2855A3DA7BF}">
      <dgm:prSet/>
      <dgm:spPr/>
      <dgm:t>
        <a:bodyPr/>
        <a:lstStyle/>
        <a:p>
          <a:endParaRPr lang="en-US"/>
        </a:p>
      </dgm:t>
    </dgm:pt>
    <dgm:pt modelId="{4264E9A9-DAC3-427B-8E9E-0073816BE51F}" type="sibTrans" cxnId="{3D238423-40A9-4D99-B54D-A2855A3DA7BF}">
      <dgm:prSet/>
      <dgm:spPr/>
      <dgm:t>
        <a:bodyPr/>
        <a:lstStyle/>
        <a:p>
          <a:endParaRPr lang="en-US"/>
        </a:p>
      </dgm:t>
    </dgm:pt>
    <dgm:pt modelId="{89123716-B84D-436A-B032-220B2B9CADDC}">
      <dgm:prSet/>
      <dgm:spPr/>
      <dgm:t>
        <a:bodyPr/>
        <a:lstStyle/>
        <a:p>
          <a:pPr>
            <a:lnSpc>
              <a:spcPct val="100000"/>
            </a:lnSpc>
            <a:defRPr cap="all"/>
          </a:pPr>
          <a:r>
            <a:rPr lang="en-US" dirty="0"/>
            <a:t>Scrum master</a:t>
          </a:r>
        </a:p>
      </dgm:t>
    </dgm:pt>
    <dgm:pt modelId="{A99727AF-82D3-4448-923F-255E12D7C9BC}" type="parTrans" cxnId="{4160E90A-0E10-4739-BB63-163659A712F0}">
      <dgm:prSet/>
      <dgm:spPr/>
      <dgm:t>
        <a:bodyPr/>
        <a:lstStyle/>
        <a:p>
          <a:endParaRPr lang="en-US"/>
        </a:p>
      </dgm:t>
    </dgm:pt>
    <dgm:pt modelId="{79535D29-4C9A-449D-A727-B90BC51637B7}" type="sibTrans" cxnId="{4160E90A-0E10-4739-BB63-163659A712F0}">
      <dgm:prSet/>
      <dgm:spPr/>
      <dgm:t>
        <a:bodyPr/>
        <a:lstStyle/>
        <a:p>
          <a:endParaRPr lang="en-US"/>
        </a:p>
      </dgm:t>
    </dgm:pt>
    <dgm:pt modelId="{BD4CDB43-353E-4B02-B096-C95F07496D3C}">
      <dgm:prSet/>
      <dgm:spPr/>
      <dgm:t>
        <a:bodyPr/>
        <a:lstStyle/>
        <a:p>
          <a:pPr>
            <a:lnSpc>
              <a:spcPct val="100000"/>
            </a:lnSpc>
            <a:defRPr cap="all"/>
          </a:pPr>
          <a:r>
            <a:rPr lang="en-US" dirty="0"/>
            <a:t>Development team</a:t>
          </a:r>
        </a:p>
      </dgm:t>
    </dgm:pt>
    <dgm:pt modelId="{50B9826E-03A9-4BEC-83AF-4FE3EC5546B9}" type="parTrans" cxnId="{0560C2CF-2867-4C41-9B84-C43B49A1EFCF}">
      <dgm:prSet/>
      <dgm:spPr/>
      <dgm:t>
        <a:bodyPr/>
        <a:lstStyle/>
        <a:p>
          <a:endParaRPr lang="en-US"/>
        </a:p>
      </dgm:t>
    </dgm:pt>
    <dgm:pt modelId="{F766CB66-C9FA-4DBA-A25A-4A827F70313C}" type="sibTrans" cxnId="{0560C2CF-2867-4C41-9B84-C43B49A1EFCF}">
      <dgm:prSet/>
      <dgm:spPr/>
      <dgm:t>
        <a:bodyPr/>
        <a:lstStyle/>
        <a:p>
          <a:endParaRPr lang="en-US"/>
        </a:p>
      </dgm:t>
    </dgm:pt>
    <dgm:pt modelId="{03357AA3-34FD-4084-981B-4888AF7A877E}">
      <dgm:prSet/>
      <dgm:spPr/>
      <dgm:t>
        <a:bodyPr/>
        <a:lstStyle/>
        <a:p>
          <a:pPr>
            <a:lnSpc>
              <a:spcPct val="100000"/>
            </a:lnSpc>
            <a:defRPr cap="all"/>
          </a:pPr>
          <a:r>
            <a:rPr lang="en-US" dirty="0"/>
            <a:t>testers</a:t>
          </a:r>
        </a:p>
      </dgm:t>
    </dgm:pt>
    <dgm:pt modelId="{808A9C68-B161-452E-964F-0C64CF06ACB9}" type="parTrans" cxnId="{3339A85E-8A17-474A-9625-A3A8050AE3F3}">
      <dgm:prSet/>
      <dgm:spPr/>
      <dgm:t>
        <a:bodyPr/>
        <a:lstStyle/>
        <a:p>
          <a:endParaRPr lang="en-US"/>
        </a:p>
      </dgm:t>
    </dgm:pt>
    <dgm:pt modelId="{E46BB54B-28C9-4098-8BD7-9DBBCB69561D}" type="sibTrans" cxnId="{3339A85E-8A17-474A-9625-A3A8050AE3F3}">
      <dgm:prSet/>
      <dgm:spPr/>
      <dgm:t>
        <a:bodyPr/>
        <a:lstStyle/>
        <a:p>
          <a:endParaRPr lang="en-US"/>
        </a:p>
      </dgm:t>
    </dgm:pt>
    <dgm:pt modelId="{D8316F63-CE47-407B-9DCB-E8FEC91F0742}" type="pres">
      <dgm:prSet presAssocID="{1187127D-E7A7-455E-93D3-1EAC1DAB5C83}" presName="root" presStyleCnt="0">
        <dgm:presLayoutVars>
          <dgm:dir/>
          <dgm:resizeHandles val="exact"/>
        </dgm:presLayoutVars>
      </dgm:prSet>
      <dgm:spPr/>
    </dgm:pt>
    <dgm:pt modelId="{AE2471DD-AEF0-46AC-AE4E-4047B474E634}" type="pres">
      <dgm:prSet presAssocID="{0B54B875-7D75-439A-96AC-0B6B0E0F9027}" presName="compNode" presStyleCnt="0"/>
      <dgm:spPr/>
    </dgm:pt>
    <dgm:pt modelId="{6A28B40A-85CB-44CF-9E81-3063936285E3}" type="pres">
      <dgm:prSet presAssocID="{0B54B875-7D75-439A-96AC-0B6B0E0F9027}" presName="iconBgRect" presStyleLbl="bgShp" presStyleIdx="0" presStyleCnt="5"/>
      <dgm:spPr/>
    </dgm:pt>
    <dgm:pt modelId="{005524FB-3A0E-4BA5-B04E-59FC2E252AEB}" type="pres">
      <dgm:prSet presAssocID="{0B54B875-7D75-439A-96AC-0B6B0E0F9027}"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l="-13000" r="-13000"/>
          </a:stretch>
        </a:blipFill>
        <a:ln>
          <a:noFill/>
        </a:ln>
      </dgm:spPr>
    </dgm:pt>
    <dgm:pt modelId="{10E3AB85-F629-46B7-9081-FC073256C023}" type="pres">
      <dgm:prSet presAssocID="{0B54B875-7D75-439A-96AC-0B6B0E0F9027}" presName="spaceRect" presStyleCnt="0"/>
      <dgm:spPr/>
    </dgm:pt>
    <dgm:pt modelId="{1A451185-6747-4E77-A3B3-9CCD7AC625EB}" type="pres">
      <dgm:prSet presAssocID="{0B54B875-7D75-439A-96AC-0B6B0E0F9027}" presName="textRect" presStyleLbl="revTx" presStyleIdx="0" presStyleCnt="5">
        <dgm:presLayoutVars>
          <dgm:chMax val="1"/>
          <dgm:chPref val="1"/>
        </dgm:presLayoutVars>
      </dgm:prSet>
      <dgm:spPr/>
    </dgm:pt>
    <dgm:pt modelId="{BD8992B9-B7CC-44F7-8E17-FEAD75D73260}" type="pres">
      <dgm:prSet presAssocID="{6BB7D5D8-B58C-4639-AB04-F3323C9E3D5A}" presName="sibTrans" presStyleCnt="0"/>
      <dgm:spPr/>
    </dgm:pt>
    <dgm:pt modelId="{4A705C56-DCC9-4BDC-963E-E3C1A32B8124}" type="pres">
      <dgm:prSet presAssocID="{F342216F-FBF1-41D7-919C-7049CA20572C}" presName="compNode" presStyleCnt="0"/>
      <dgm:spPr/>
    </dgm:pt>
    <dgm:pt modelId="{C4618682-3912-4E72-999D-4BF5CD06322D}" type="pres">
      <dgm:prSet presAssocID="{F342216F-FBF1-41D7-919C-7049CA20572C}" presName="iconBgRect" presStyleLbl="bgShp" presStyleIdx="1" presStyleCnt="5"/>
      <dgm:spPr/>
    </dgm:pt>
    <dgm:pt modelId="{172F9AEA-3377-4AFB-BDDB-45672D648ACC}" type="pres">
      <dgm:prSet presAssocID="{F342216F-FBF1-41D7-919C-7049CA20572C}"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3000" r="-13000"/>
          </a:stretch>
        </a:blipFill>
        <a:ln>
          <a:noFill/>
        </a:ln>
      </dgm:spPr>
    </dgm:pt>
    <dgm:pt modelId="{7C97D28A-6337-4BD4-88DA-E386C94E58EA}" type="pres">
      <dgm:prSet presAssocID="{F342216F-FBF1-41D7-919C-7049CA20572C}" presName="spaceRect" presStyleCnt="0"/>
      <dgm:spPr/>
    </dgm:pt>
    <dgm:pt modelId="{7CEA8AF0-CDCB-4FBD-8FCB-A8EECB922CE0}" type="pres">
      <dgm:prSet presAssocID="{F342216F-FBF1-41D7-919C-7049CA20572C}" presName="textRect" presStyleLbl="revTx" presStyleIdx="1" presStyleCnt="5">
        <dgm:presLayoutVars>
          <dgm:chMax val="1"/>
          <dgm:chPref val="1"/>
        </dgm:presLayoutVars>
      </dgm:prSet>
      <dgm:spPr/>
    </dgm:pt>
    <dgm:pt modelId="{92A8B23C-69B8-4E96-B33F-BB2C249D15FB}" type="pres">
      <dgm:prSet presAssocID="{4264E9A9-DAC3-427B-8E9E-0073816BE51F}" presName="sibTrans" presStyleCnt="0"/>
      <dgm:spPr/>
    </dgm:pt>
    <dgm:pt modelId="{D938C496-9BEF-45FE-B395-F2557FB65E88}" type="pres">
      <dgm:prSet presAssocID="{89123716-B84D-436A-B032-220B2B9CADDC}" presName="compNode" presStyleCnt="0"/>
      <dgm:spPr/>
    </dgm:pt>
    <dgm:pt modelId="{1F290E81-B7E4-40F0-A220-DB97594D9AE3}" type="pres">
      <dgm:prSet presAssocID="{89123716-B84D-436A-B032-220B2B9CADDC}" presName="iconBgRect" presStyleLbl="bgShp" presStyleIdx="2" presStyleCnt="5"/>
      <dgm:spPr/>
    </dgm:pt>
    <dgm:pt modelId="{9FDBD919-83B2-43D2-B22A-C1D340DD896A}" type="pres">
      <dgm:prSet presAssocID="{89123716-B84D-436A-B032-220B2B9CADDC}"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l="-13000" r="-13000"/>
          </a:stretch>
        </a:blipFill>
        <a:ln>
          <a:noFill/>
        </a:ln>
      </dgm:spPr>
    </dgm:pt>
    <dgm:pt modelId="{448386B8-992B-4E81-92FA-A2A8D3DE4E53}" type="pres">
      <dgm:prSet presAssocID="{89123716-B84D-436A-B032-220B2B9CADDC}" presName="spaceRect" presStyleCnt="0"/>
      <dgm:spPr/>
    </dgm:pt>
    <dgm:pt modelId="{3F410A1B-B3E5-49A9-AA89-AAA8A26BCB24}" type="pres">
      <dgm:prSet presAssocID="{89123716-B84D-436A-B032-220B2B9CADDC}" presName="textRect" presStyleLbl="revTx" presStyleIdx="2" presStyleCnt="5">
        <dgm:presLayoutVars>
          <dgm:chMax val="1"/>
          <dgm:chPref val="1"/>
        </dgm:presLayoutVars>
      </dgm:prSet>
      <dgm:spPr/>
    </dgm:pt>
    <dgm:pt modelId="{AD0B658B-B50A-40EF-B4FE-7234C25616F8}" type="pres">
      <dgm:prSet presAssocID="{79535D29-4C9A-449D-A727-B90BC51637B7}" presName="sibTrans" presStyleCnt="0"/>
      <dgm:spPr/>
    </dgm:pt>
    <dgm:pt modelId="{CAC241F1-438C-4156-AE32-1C9D5A4592D9}" type="pres">
      <dgm:prSet presAssocID="{BD4CDB43-353E-4B02-B096-C95F07496D3C}" presName="compNode" presStyleCnt="0"/>
      <dgm:spPr/>
    </dgm:pt>
    <dgm:pt modelId="{17388459-6EB8-4F5E-BF5C-9EB4EB9F5789}" type="pres">
      <dgm:prSet presAssocID="{BD4CDB43-353E-4B02-B096-C95F07496D3C}" presName="iconBgRect" presStyleLbl="bgShp" presStyleIdx="3" presStyleCnt="5"/>
      <dgm:spPr/>
    </dgm:pt>
    <dgm:pt modelId="{958D9CF1-097F-4361-ABD4-11EB84ECFAE9}" type="pres">
      <dgm:prSet presAssocID="{BD4CDB43-353E-4B02-B096-C95F07496D3C}"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l="-13000" r="-13000"/>
          </a:stretch>
        </a:blipFill>
        <a:ln>
          <a:noFill/>
        </a:ln>
      </dgm:spPr>
    </dgm:pt>
    <dgm:pt modelId="{9B133744-2F9F-4D93-9D78-885476BC07F6}" type="pres">
      <dgm:prSet presAssocID="{BD4CDB43-353E-4B02-B096-C95F07496D3C}" presName="spaceRect" presStyleCnt="0"/>
      <dgm:spPr/>
    </dgm:pt>
    <dgm:pt modelId="{FE08D94C-0979-4A7E-9611-4E89C272E0B9}" type="pres">
      <dgm:prSet presAssocID="{BD4CDB43-353E-4B02-B096-C95F07496D3C}" presName="textRect" presStyleLbl="revTx" presStyleIdx="3" presStyleCnt="5">
        <dgm:presLayoutVars>
          <dgm:chMax val="1"/>
          <dgm:chPref val="1"/>
        </dgm:presLayoutVars>
      </dgm:prSet>
      <dgm:spPr/>
    </dgm:pt>
    <dgm:pt modelId="{D32C510A-6CA6-410D-A15E-1EF69D9DB601}" type="pres">
      <dgm:prSet presAssocID="{F766CB66-C9FA-4DBA-A25A-4A827F70313C}" presName="sibTrans" presStyleCnt="0"/>
      <dgm:spPr/>
    </dgm:pt>
    <dgm:pt modelId="{CC946639-4A2B-4307-8E5A-06D67A6E7DE4}" type="pres">
      <dgm:prSet presAssocID="{03357AA3-34FD-4084-981B-4888AF7A877E}" presName="compNode" presStyleCnt="0"/>
      <dgm:spPr/>
    </dgm:pt>
    <dgm:pt modelId="{21D2485F-A179-4312-960D-B04D23F73093}" type="pres">
      <dgm:prSet presAssocID="{03357AA3-34FD-4084-981B-4888AF7A877E}" presName="iconBgRect" presStyleLbl="bgShp" presStyleIdx="4" presStyleCnt="5"/>
      <dgm:spPr>
        <a:solidFill>
          <a:srgbClr val="62A39F"/>
        </a:solidFill>
      </dgm:spPr>
    </dgm:pt>
    <dgm:pt modelId="{E71EB1C6-24EC-4328-9469-745343CCA869}" type="pres">
      <dgm:prSet presAssocID="{03357AA3-34FD-4084-981B-4888AF7A877E}"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t="-7000" b="-7000"/>
          </a:stretch>
        </a:blipFill>
        <a:ln>
          <a:noFill/>
        </a:ln>
      </dgm:spPr>
    </dgm:pt>
    <dgm:pt modelId="{284A2FFB-96C0-4491-838B-4F5E0ADB220A}" type="pres">
      <dgm:prSet presAssocID="{03357AA3-34FD-4084-981B-4888AF7A877E}" presName="spaceRect" presStyleCnt="0"/>
      <dgm:spPr/>
    </dgm:pt>
    <dgm:pt modelId="{1BA5D214-334E-4BA2-B451-DC551C28264B}" type="pres">
      <dgm:prSet presAssocID="{03357AA3-34FD-4084-981B-4888AF7A877E}" presName="textRect" presStyleLbl="revTx" presStyleIdx="4" presStyleCnt="5">
        <dgm:presLayoutVars>
          <dgm:chMax val="1"/>
          <dgm:chPref val="1"/>
        </dgm:presLayoutVars>
      </dgm:prSet>
      <dgm:spPr/>
    </dgm:pt>
  </dgm:ptLst>
  <dgm:cxnLst>
    <dgm:cxn modelId="{4160E90A-0E10-4739-BB63-163659A712F0}" srcId="{1187127D-E7A7-455E-93D3-1EAC1DAB5C83}" destId="{89123716-B84D-436A-B032-220B2B9CADDC}" srcOrd="2" destOrd="0" parTransId="{A99727AF-82D3-4448-923F-255E12D7C9BC}" sibTransId="{79535D29-4C9A-449D-A727-B90BC51637B7}"/>
    <dgm:cxn modelId="{284BEB15-5C71-4905-A027-57797D994D65}" type="presOf" srcId="{F342216F-FBF1-41D7-919C-7049CA20572C}" destId="{7CEA8AF0-CDCB-4FBD-8FCB-A8EECB922CE0}" srcOrd="0" destOrd="0" presId="urn:microsoft.com/office/officeart/2018/5/layout/IconCircleLabelList"/>
    <dgm:cxn modelId="{665AB720-9620-4AC6-8DF1-9FB6CD014567}" type="presOf" srcId="{BD4CDB43-353E-4B02-B096-C95F07496D3C}" destId="{FE08D94C-0979-4A7E-9611-4E89C272E0B9}" srcOrd="0" destOrd="0" presId="urn:microsoft.com/office/officeart/2018/5/layout/IconCircleLabelList"/>
    <dgm:cxn modelId="{3D238423-40A9-4D99-B54D-A2855A3DA7BF}" srcId="{1187127D-E7A7-455E-93D3-1EAC1DAB5C83}" destId="{F342216F-FBF1-41D7-919C-7049CA20572C}" srcOrd="1" destOrd="0" parTransId="{458C9A33-97A5-4CBB-B140-5648BC39D963}" sibTransId="{4264E9A9-DAC3-427B-8E9E-0073816BE51F}"/>
    <dgm:cxn modelId="{D1F63E5B-71C3-4407-B69C-53CC2F17F251}" type="presOf" srcId="{0B54B875-7D75-439A-96AC-0B6B0E0F9027}" destId="{1A451185-6747-4E77-A3B3-9CCD7AC625EB}" srcOrd="0" destOrd="0" presId="urn:microsoft.com/office/officeart/2018/5/layout/IconCircleLabelList"/>
    <dgm:cxn modelId="{3339A85E-8A17-474A-9625-A3A8050AE3F3}" srcId="{1187127D-E7A7-455E-93D3-1EAC1DAB5C83}" destId="{03357AA3-34FD-4084-981B-4888AF7A877E}" srcOrd="4" destOrd="0" parTransId="{808A9C68-B161-452E-964F-0C64CF06ACB9}" sibTransId="{E46BB54B-28C9-4098-8BD7-9DBBCB69561D}"/>
    <dgm:cxn modelId="{945A7769-26D7-4812-8F59-B88B5CE7C0F3}" type="presOf" srcId="{03357AA3-34FD-4084-981B-4888AF7A877E}" destId="{1BA5D214-334E-4BA2-B451-DC551C28264B}" srcOrd="0" destOrd="0" presId="urn:microsoft.com/office/officeart/2018/5/layout/IconCircleLabelList"/>
    <dgm:cxn modelId="{2D027D54-0797-4CE1-8646-E3A6F4D7AE6C}" srcId="{1187127D-E7A7-455E-93D3-1EAC1DAB5C83}" destId="{0B54B875-7D75-439A-96AC-0B6B0E0F9027}" srcOrd="0" destOrd="0" parTransId="{E10A52C8-AA57-46D3-B7CE-50C51AD1F38B}" sibTransId="{6BB7D5D8-B58C-4639-AB04-F3323C9E3D5A}"/>
    <dgm:cxn modelId="{46799A86-856A-4949-AC18-96B169E2E058}" type="presOf" srcId="{1187127D-E7A7-455E-93D3-1EAC1DAB5C83}" destId="{D8316F63-CE47-407B-9DCB-E8FEC91F0742}" srcOrd="0" destOrd="0" presId="urn:microsoft.com/office/officeart/2018/5/layout/IconCircleLabelList"/>
    <dgm:cxn modelId="{0560C2CF-2867-4C41-9B84-C43B49A1EFCF}" srcId="{1187127D-E7A7-455E-93D3-1EAC1DAB5C83}" destId="{BD4CDB43-353E-4B02-B096-C95F07496D3C}" srcOrd="3" destOrd="0" parTransId="{50B9826E-03A9-4BEC-83AF-4FE3EC5546B9}" sibTransId="{F766CB66-C9FA-4DBA-A25A-4A827F70313C}"/>
    <dgm:cxn modelId="{3F295CDC-7471-482D-90A1-CAF76E95A10C}" type="presOf" srcId="{89123716-B84D-436A-B032-220B2B9CADDC}" destId="{3F410A1B-B3E5-49A9-AA89-AAA8A26BCB24}" srcOrd="0" destOrd="0" presId="urn:microsoft.com/office/officeart/2018/5/layout/IconCircleLabelList"/>
    <dgm:cxn modelId="{CC2717E0-B745-4FA0-BA9D-61935A040744}" type="presParOf" srcId="{D8316F63-CE47-407B-9DCB-E8FEC91F0742}" destId="{AE2471DD-AEF0-46AC-AE4E-4047B474E634}" srcOrd="0" destOrd="0" presId="urn:microsoft.com/office/officeart/2018/5/layout/IconCircleLabelList"/>
    <dgm:cxn modelId="{69E34C59-CEB5-4F65-8A99-276EFDDA7804}" type="presParOf" srcId="{AE2471DD-AEF0-46AC-AE4E-4047B474E634}" destId="{6A28B40A-85CB-44CF-9E81-3063936285E3}" srcOrd="0" destOrd="0" presId="urn:microsoft.com/office/officeart/2018/5/layout/IconCircleLabelList"/>
    <dgm:cxn modelId="{7FA62A85-3AE0-4230-8DEC-136FF67A2F75}" type="presParOf" srcId="{AE2471DD-AEF0-46AC-AE4E-4047B474E634}" destId="{005524FB-3A0E-4BA5-B04E-59FC2E252AEB}" srcOrd="1" destOrd="0" presId="urn:microsoft.com/office/officeart/2018/5/layout/IconCircleLabelList"/>
    <dgm:cxn modelId="{7CA4F707-4953-4BB7-8153-F387AA80FACC}" type="presParOf" srcId="{AE2471DD-AEF0-46AC-AE4E-4047B474E634}" destId="{10E3AB85-F629-46B7-9081-FC073256C023}" srcOrd="2" destOrd="0" presId="urn:microsoft.com/office/officeart/2018/5/layout/IconCircleLabelList"/>
    <dgm:cxn modelId="{2E91F802-C502-4DD3-B43A-1601D4FA9BC1}" type="presParOf" srcId="{AE2471DD-AEF0-46AC-AE4E-4047B474E634}" destId="{1A451185-6747-4E77-A3B3-9CCD7AC625EB}" srcOrd="3" destOrd="0" presId="urn:microsoft.com/office/officeart/2018/5/layout/IconCircleLabelList"/>
    <dgm:cxn modelId="{B4839D52-EE0B-4A8A-9C6D-7FD814118460}" type="presParOf" srcId="{D8316F63-CE47-407B-9DCB-E8FEC91F0742}" destId="{BD8992B9-B7CC-44F7-8E17-FEAD75D73260}" srcOrd="1" destOrd="0" presId="urn:microsoft.com/office/officeart/2018/5/layout/IconCircleLabelList"/>
    <dgm:cxn modelId="{FBD61538-10AA-4771-BB43-1A8DDA8B6D38}" type="presParOf" srcId="{D8316F63-CE47-407B-9DCB-E8FEC91F0742}" destId="{4A705C56-DCC9-4BDC-963E-E3C1A32B8124}" srcOrd="2" destOrd="0" presId="urn:microsoft.com/office/officeart/2018/5/layout/IconCircleLabelList"/>
    <dgm:cxn modelId="{F9E26C15-BFC6-4D29-9CB1-05963DCE45AF}" type="presParOf" srcId="{4A705C56-DCC9-4BDC-963E-E3C1A32B8124}" destId="{C4618682-3912-4E72-999D-4BF5CD06322D}" srcOrd="0" destOrd="0" presId="urn:microsoft.com/office/officeart/2018/5/layout/IconCircleLabelList"/>
    <dgm:cxn modelId="{EE54B73B-63D2-4205-B860-DF511475FABF}" type="presParOf" srcId="{4A705C56-DCC9-4BDC-963E-E3C1A32B8124}" destId="{172F9AEA-3377-4AFB-BDDB-45672D648ACC}" srcOrd="1" destOrd="0" presId="urn:microsoft.com/office/officeart/2018/5/layout/IconCircleLabelList"/>
    <dgm:cxn modelId="{E70A3D01-85AC-4556-B266-4E7847A9FEEC}" type="presParOf" srcId="{4A705C56-DCC9-4BDC-963E-E3C1A32B8124}" destId="{7C97D28A-6337-4BD4-88DA-E386C94E58EA}" srcOrd="2" destOrd="0" presId="urn:microsoft.com/office/officeart/2018/5/layout/IconCircleLabelList"/>
    <dgm:cxn modelId="{1D938727-B51F-4DB6-B47F-19DCB6B3B3E0}" type="presParOf" srcId="{4A705C56-DCC9-4BDC-963E-E3C1A32B8124}" destId="{7CEA8AF0-CDCB-4FBD-8FCB-A8EECB922CE0}" srcOrd="3" destOrd="0" presId="urn:microsoft.com/office/officeart/2018/5/layout/IconCircleLabelList"/>
    <dgm:cxn modelId="{C99FA575-863A-4F30-A66C-2AC2D9CDF739}" type="presParOf" srcId="{D8316F63-CE47-407B-9DCB-E8FEC91F0742}" destId="{92A8B23C-69B8-4E96-B33F-BB2C249D15FB}" srcOrd="3" destOrd="0" presId="urn:microsoft.com/office/officeart/2018/5/layout/IconCircleLabelList"/>
    <dgm:cxn modelId="{19CF721B-33E2-4529-9403-5AB9BBA47D98}" type="presParOf" srcId="{D8316F63-CE47-407B-9DCB-E8FEC91F0742}" destId="{D938C496-9BEF-45FE-B395-F2557FB65E88}" srcOrd="4" destOrd="0" presId="urn:microsoft.com/office/officeart/2018/5/layout/IconCircleLabelList"/>
    <dgm:cxn modelId="{658D0125-C3C9-4D5B-8DF0-5E2057102680}" type="presParOf" srcId="{D938C496-9BEF-45FE-B395-F2557FB65E88}" destId="{1F290E81-B7E4-40F0-A220-DB97594D9AE3}" srcOrd="0" destOrd="0" presId="urn:microsoft.com/office/officeart/2018/5/layout/IconCircleLabelList"/>
    <dgm:cxn modelId="{50F2BB0B-CE08-4F41-A25B-1FF84C93EEEF}" type="presParOf" srcId="{D938C496-9BEF-45FE-B395-F2557FB65E88}" destId="{9FDBD919-83B2-43D2-B22A-C1D340DD896A}" srcOrd="1" destOrd="0" presId="urn:microsoft.com/office/officeart/2018/5/layout/IconCircleLabelList"/>
    <dgm:cxn modelId="{51BF9BE5-F346-4A35-A9C3-91EDDD48FDDA}" type="presParOf" srcId="{D938C496-9BEF-45FE-B395-F2557FB65E88}" destId="{448386B8-992B-4E81-92FA-A2A8D3DE4E53}" srcOrd="2" destOrd="0" presId="urn:microsoft.com/office/officeart/2018/5/layout/IconCircleLabelList"/>
    <dgm:cxn modelId="{DFB9ED2B-2930-4C79-B0BD-4EA886CDAA92}" type="presParOf" srcId="{D938C496-9BEF-45FE-B395-F2557FB65E88}" destId="{3F410A1B-B3E5-49A9-AA89-AAA8A26BCB24}" srcOrd="3" destOrd="0" presId="urn:microsoft.com/office/officeart/2018/5/layout/IconCircleLabelList"/>
    <dgm:cxn modelId="{261BF724-C195-49FC-98B1-0E02F339F1F9}" type="presParOf" srcId="{D8316F63-CE47-407B-9DCB-E8FEC91F0742}" destId="{AD0B658B-B50A-40EF-B4FE-7234C25616F8}" srcOrd="5" destOrd="0" presId="urn:microsoft.com/office/officeart/2018/5/layout/IconCircleLabelList"/>
    <dgm:cxn modelId="{D185BF21-7E56-4FEF-8D8D-7AFA57AE257F}" type="presParOf" srcId="{D8316F63-CE47-407B-9DCB-E8FEC91F0742}" destId="{CAC241F1-438C-4156-AE32-1C9D5A4592D9}" srcOrd="6" destOrd="0" presId="urn:microsoft.com/office/officeart/2018/5/layout/IconCircleLabelList"/>
    <dgm:cxn modelId="{CCB975DD-FEAD-46AB-8FA8-28FB14C050DE}" type="presParOf" srcId="{CAC241F1-438C-4156-AE32-1C9D5A4592D9}" destId="{17388459-6EB8-4F5E-BF5C-9EB4EB9F5789}" srcOrd="0" destOrd="0" presId="urn:microsoft.com/office/officeart/2018/5/layout/IconCircleLabelList"/>
    <dgm:cxn modelId="{B1B44AEE-20A0-49E0-A0A9-7D5238CE1C61}" type="presParOf" srcId="{CAC241F1-438C-4156-AE32-1C9D5A4592D9}" destId="{958D9CF1-097F-4361-ABD4-11EB84ECFAE9}" srcOrd="1" destOrd="0" presId="urn:microsoft.com/office/officeart/2018/5/layout/IconCircleLabelList"/>
    <dgm:cxn modelId="{7028E282-AF31-4A2A-AED3-D9025F008A50}" type="presParOf" srcId="{CAC241F1-438C-4156-AE32-1C9D5A4592D9}" destId="{9B133744-2F9F-4D93-9D78-885476BC07F6}" srcOrd="2" destOrd="0" presId="urn:microsoft.com/office/officeart/2018/5/layout/IconCircleLabelList"/>
    <dgm:cxn modelId="{CF8EEE8A-A4B0-424D-BC69-4A13116257FE}" type="presParOf" srcId="{CAC241F1-438C-4156-AE32-1C9D5A4592D9}" destId="{FE08D94C-0979-4A7E-9611-4E89C272E0B9}" srcOrd="3" destOrd="0" presId="urn:microsoft.com/office/officeart/2018/5/layout/IconCircleLabelList"/>
    <dgm:cxn modelId="{6F8A1D2F-4082-46E9-97C8-228A569C506F}" type="presParOf" srcId="{D8316F63-CE47-407B-9DCB-E8FEC91F0742}" destId="{D32C510A-6CA6-410D-A15E-1EF69D9DB601}" srcOrd="7" destOrd="0" presId="urn:microsoft.com/office/officeart/2018/5/layout/IconCircleLabelList"/>
    <dgm:cxn modelId="{FBF44D68-C0CF-441D-85FF-0B869D691C1B}" type="presParOf" srcId="{D8316F63-CE47-407B-9DCB-E8FEC91F0742}" destId="{CC946639-4A2B-4307-8E5A-06D67A6E7DE4}" srcOrd="8" destOrd="0" presId="urn:microsoft.com/office/officeart/2018/5/layout/IconCircleLabelList"/>
    <dgm:cxn modelId="{C419D7C9-2225-481C-9224-DE994A445339}" type="presParOf" srcId="{CC946639-4A2B-4307-8E5A-06D67A6E7DE4}" destId="{21D2485F-A179-4312-960D-B04D23F73093}" srcOrd="0" destOrd="0" presId="urn:microsoft.com/office/officeart/2018/5/layout/IconCircleLabelList"/>
    <dgm:cxn modelId="{8A0E5A25-9340-4772-8BFE-36DB1C781D0C}" type="presParOf" srcId="{CC946639-4A2B-4307-8E5A-06D67A6E7DE4}" destId="{E71EB1C6-24EC-4328-9469-745343CCA869}" srcOrd="1" destOrd="0" presId="urn:microsoft.com/office/officeart/2018/5/layout/IconCircleLabelList"/>
    <dgm:cxn modelId="{1C8FF9A0-00E9-4C75-BDAF-F80A970D010E}" type="presParOf" srcId="{CC946639-4A2B-4307-8E5A-06D67A6E7DE4}" destId="{284A2FFB-96C0-4491-838B-4F5E0ADB220A}" srcOrd="2" destOrd="0" presId="urn:microsoft.com/office/officeart/2018/5/layout/IconCircleLabelList"/>
    <dgm:cxn modelId="{5AAD1A1D-C6C7-4AB9-AC64-270DF1571F9E}" type="presParOf" srcId="{CC946639-4A2B-4307-8E5A-06D67A6E7DE4}" destId="{1BA5D214-334E-4BA2-B451-DC551C2826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8B40A-85CB-44CF-9E81-3063936285E3}">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524FB-3A0E-4BA5-B04E-59FC2E252AEB}">
      <dsp:nvSpPr>
        <dsp:cNvPr id="0" name=""/>
        <dsp:cNvSpPr/>
      </dsp:nvSpPr>
      <dsp:spPr>
        <a:xfrm>
          <a:off x="577408" y="1064389"/>
          <a:ext cx="617080" cy="61708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13000" r="-13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51185-6747-4E77-A3B3-9CCD7AC625EB}">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Product Owner</a:t>
          </a:r>
        </a:p>
      </dsp:txBody>
      <dsp:txXfrm>
        <a:off x="4405" y="2245657"/>
        <a:ext cx="1763085" cy="705234"/>
      </dsp:txXfrm>
    </dsp:sp>
    <dsp:sp modelId="{C4618682-3912-4E72-999D-4BF5CD06322D}">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F9AEA-3377-4AFB-BDDB-45672D648ACC}">
      <dsp:nvSpPr>
        <dsp:cNvPr id="0" name=""/>
        <dsp:cNvSpPr/>
      </dsp:nvSpPr>
      <dsp:spPr>
        <a:xfrm>
          <a:off x="2649033" y="1064389"/>
          <a:ext cx="617080" cy="61708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3000" r="-13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EA8AF0-CDCB-4FBD-8FCB-A8EECB922CE0}">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Stakeholders</a:t>
          </a:r>
        </a:p>
      </dsp:txBody>
      <dsp:txXfrm>
        <a:off x="2076031" y="2245657"/>
        <a:ext cx="1763085" cy="705234"/>
      </dsp:txXfrm>
    </dsp:sp>
    <dsp:sp modelId="{1F290E81-B7E4-40F0-A220-DB97594D9AE3}">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D919-83B2-43D2-B22A-C1D340DD896A}">
      <dsp:nvSpPr>
        <dsp:cNvPr id="0" name=""/>
        <dsp:cNvSpPr/>
      </dsp:nvSpPr>
      <dsp:spPr>
        <a:xfrm>
          <a:off x="4720659" y="1064389"/>
          <a:ext cx="617080" cy="61708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13000" r="-13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10A1B-B3E5-49A9-AA89-AAA8A26BCB24}">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Scrum master</a:t>
          </a:r>
        </a:p>
      </dsp:txBody>
      <dsp:txXfrm>
        <a:off x="4147657" y="2245657"/>
        <a:ext cx="1763085" cy="705234"/>
      </dsp:txXfrm>
    </dsp:sp>
    <dsp:sp modelId="{17388459-6EB8-4F5E-BF5C-9EB4EB9F5789}">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8D9CF1-097F-4361-ABD4-11EB84ECFAE9}">
      <dsp:nvSpPr>
        <dsp:cNvPr id="0" name=""/>
        <dsp:cNvSpPr/>
      </dsp:nvSpPr>
      <dsp:spPr>
        <a:xfrm>
          <a:off x="6792285" y="1064389"/>
          <a:ext cx="617080" cy="61708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13000" r="-13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8D94C-0979-4A7E-9611-4E89C272E0B9}">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Development team</a:t>
          </a:r>
        </a:p>
      </dsp:txBody>
      <dsp:txXfrm>
        <a:off x="6219283" y="2245657"/>
        <a:ext cx="1763085" cy="705234"/>
      </dsp:txXfrm>
    </dsp:sp>
    <dsp:sp modelId="{21D2485F-A179-4312-960D-B04D23F73093}">
      <dsp:nvSpPr>
        <dsp:cNvPr id="0" name=""/>
        <dsp:cNvSpPr/>
      </dsp:nvSpPr>
      <dsp:spPr>
        <a:xfrm>
          <a:off x="8634710" y="835188"/>
          <a:ext cx="1075482" cy="1075482"/>
        </a:xfrm>
        <a:prstGeom prst="ellipse">
          <a:avLst/>
        </a:prstGeom>
        <a:solidFill>
          <a:srgbClr val="62A39F"/>
        </a:solidFill>
        <a:ln>
          <a:noFill/>
        </a:ln>
        <a:effectLst/>
      </dsp:spPr>
      <dsp:style>
        <a:lnRef idx="0">
          <a:scrgbClr r="0" g="0" b="0"/>
        </a:lnRef>
        <a:fillRef idx="1">
          <a:scrgbClr r="0" g="0" b="0"/>
        </a:fillRef>
        <a:effectRef idx="0">
          <a:scrgbClr r="0" g="0" b="0"/>
        </a:effectRef>
        <a:fontRef idx="minor"/>
      </dsp:style>
    </dsp:sp>
    <dsp:sp modelId="{E71EB1C6-24EC-4328-9469-745343CCA869}">
      <dsp:nvSpPr>
        <dsp:cNvPr id="0" name=""/>
        <dsp:cNvSpPr/>
      </dsp:nvSpPr>
      <dsp:spPr>
        <a:xfrm>
          <a:off x="8863911" y="1064389"/>
          <a:ext cx="617080" cy="61708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t="-7000" b="-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5D214-334E-4BA2-B451-DC551C28264B}">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testers</a:t>
          </a:r>
        </a:p>
      </dsp:txBody>
      <dsp:txXfrm>
        <a:off x="8290908" y="2245657"/>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8/18/2024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8/18/2024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63755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8/18/2024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8/18/2024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8/18/2024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8/18/2024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8/18/2024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8/18/2024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8/18/2024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8/18/2024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8/18/2024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8/18/2024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8/18/2024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8/18/2024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8/18/2024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8/18/2024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8/18/2024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b="1" i="0" dirty="0">
                <a:solidFill>
                  <a:srgbClr val="565A5C"/>
                </a:solidFill>
                <a:effectLst/>
                <a:highlight>
                  <a:srgbClr val="FFFFFF"/>
                </a:highlight>
                <a:latin typeface="Lato" panose="020F0502020204030203" pitchFamily="34" charset="0"/>
              </a:rPr>
              <a:t>Agile Presentation</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lstStyle/>
          <a:p>
            <a:r>
              <a:rPr lang="en-US" sz="1200" dirty="0">
                <a:latin typeface="+mj-lt"/>
              </a:rPr>
              <a:t>Hiroshi Thomas</a:t>
            </a:r>
            <a:br>
              <a:rPr lang="en-US" sz="1200" dirty="0">
                <a:latin typeface="+mj-lt"/>
              </a:rPr>
            </a:br>
            <a:r>
              <a:rPr lang="en-US" sz="1200" dirty="0">
                <a:latin typeface="+mj-lt"/>
              </a:rPr>
              <a:t>CS-250 Software Development Lifecycle</a:t>
            </a:r>
            <a:br>
              <a:rPr lang="en-US" sz="1200" dirty="0">
                <a:latin typeface="+mj-lt"/>
              </a:rPr>
            </a:br>
            <a:r>
              <a:rPr lang="en-US" sz="1200" dirty="0">
                <a:latin typeface="+mj-lt"/>
              </a:rPr>
              <a:t>Prof. Nathan Braun</a:t>
            </a:r>
          </a:p>
          <a:p>
            <a:endParaRPr lang="en-US" dirty="0">
              <a:latin typeface="+mj-lt"/>
            </a:endParaRPr>
          </a:p>
        </p:txBody>
      </p:sp>
      <p:sp>
        <p:nvSpPr>
          <p:cNvPr id="10" name="Picture Placeholder 9">
            <a:extLst>
              <a:ext uri="{FF2B5EF4-FFF2-40B4-BE49-F238E27FC236}">
                <a16:creationId xmlns:a16="http://schemas.microsoft.com/office/drawing/2014/main" id="{3F94E3FE-C65D-8AA6-4948-1418FF06A798}"/>
              </a:ext>
            </a:extLst>
          </p:cNvPr>
          <p:cNvSpPr>
            <a:spLocks noGrp="1"/>
          </p:cNvSpPr>
          <p:nvPr>
            <p:ph type="pic" sz="quarter" idx="13"/>
          </p:nvPr>
        </p:nvSpPr>
        <p:spPr/>
        <p:txBody>
          <a:bodyPr/>
          <a:lstStyle/>
          <a:p>
            <a:endParaRPr lang="en-US"/>
          </a:p>
        </p:txBody>
      </p:sp>
      <p:pic>
        <p:nvPicPr>
          <p:cNvPr id="1030" name="Picture 6" descr="agile software development life cycle: Diagram of agile vs waterfall product development model">
            <a:extLst>
              <a:ext uri="{FF2B5EF4-FFF2-40B4-BE49-F238E27FC236}">
                <a16:creationId xmlns:a16="http://schemas.microsoft.com/office/drawing/2014/main" id="{369A6A6B-98DF-6AC9-56D3-1B82FDEED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062793"/>
            <a:ext cx="59055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9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Contents</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4789133"/>
          </a:xfrm>
        </p:spPr>
        <p:txBody>
          <a:bodyPr numCol="2">
            <a:normAutofit/>
          </a:bodyPr>
          <a:lstStyle/>
          <a:p>
            <a:pPr marL="0" indent="0">
              <a:spcBef>
                <a:spcPts val="0"/>
              </a:spcBef>
              <a:spcAft>
                <a:spcPts val="0"/>
              </a:spcAft>
              <a:buNone/>
            </a:pPr>
            <a:r>
              <a:rPr lang="en-US" b="1" dirty="0"/>
              <a:t>Agile Roles</a:t>
            </a:r>
          </a:p>
          <a:p>
            <a:pPr marL="0" indent="0">
              <a:spcBef>
                <a:spcPts val="0"/>
              </a:spcBef>
              <a:spcAft>
                <a:spcPts val="0"/>
              </a:spcAft>
              <a:buNone/>
            </a:pPr>
            <a:r>
              <a:rPr lang="en-US" sz="1600" dirty="0">
                <a:latin typeface="+mj-lt"/>
              </a:rPr>
              <a:t>Product Owner</a:t>
            </a:r>
          </a:p>
          <a:p>
            <a:pPr marL="0" indent="0">
              <a:spcBef>
                <a:spcPts val="0"/>
              </a:spcBef>
              <a:spcAft>
                <a:spcPts val="0"/>
              </a:spcAft>
              <a:buNone/>
            </a:pPr>
            <a:r>
              <a:rPr lang="en-US" sz="1600" dirty="0">
                <a:latin typeface="+mj-lt"/>
              </a:rPr>
              <a:t>Stakeholders</a:t>
            </a:r>
          </a:p>
          <a:p>
            <a:pPr marL="0" indent="0">
              <a:spcBef>
                <a:spcPts val="0"/>
              </a:spcBef>
              <a:spcAft>
                <a:spcPts val="0"/>
              </a:spcAft>
              <a:buNone/>
            </a:pPr>
            <a:r>
              <a:rPr lang="en-US" sz="1600" dirty="0">
                <a:latin typeface="+mj-lt"/>
              </a:rPr>
              <a:t>Scrum Master</a:t>
            </a:r>
          </a:p>
          <a:p>
            <a:pPr marL="0" indent="0">
              <a:spcBef>
                <a:spcPts val="0"/>
              </a:spcBef>
              <a:spcAft>
                <a:spcPts val="0"/>
              </a:spcAft>
              <a:buNone/>
            </a:pPr>
            <a:r>
              <a:rPr lang="en-US" sz="1600" dirty="0">
                <a:latin typeface="+mj-lt"/>
              </a:rPr>
              <a:t>Development Team</a:t>
            </a:r>
          </a:p>
          <a:p>
            <a:pPr marL="0" indent="0">
              <a:spcBef>
                <a:spcPts val="0"/>
              </a:spcBef>
              <a:spcAft>
                <a:spcPts val="0"/>
              </a:spcAft>
              <a:buNone/>
            </a:pPr>
            <a:r>
              <a:rPr lang="en-US" sz="1600" dirty="0">
                <a:latin typeface="+mj-lt"/>
              </a:rPr>
              <a:t>Testers</a:t>
            </a:r>
          </a:p>
          <a:p>
            <a:pPr marL="0" indent="0">
              <a:spcBef>
                <a:spcPts val="0"/>
              </a:spcBef>
              <a:spcAft>
                <a:spcPts val="0"/>
              </a:spcAft>
              <a:buNone/>
            </a:pPr>
            <a:endParaRPr lang="en-US" dirty="0"/>
          </a:p>
          <a:p>
            <a:pPr marL="0" indent="0">
              <a:spcBef>
                <a:spcPts val="0"/>
              </a:spcBef>
              <a:spcAft>
                <a:spcPts val="0"/>
              </a:spcAft>
              <a:buNone/>
            </a:pPr>
            <a:r>
              <a:rPr lang="en-US" b="1" dirty="0"/>
              <a:t>Agile Phases</a:t>
            </a:r>
          </a:p>
          <a:p>
            <a:pPr marL="0" lvl="0" indent="0">
              <a:spcBef>
                <a:spcPts val="0"/>
              </a:spcBef>
              <a:spcAft>
                <a:spcPts val="0"/>
              </a:spcAft>
              <a:buNone/>
            </a:pPr>
            <a:r>
              <a:rPr lang="en-US" sz="1600" dirty="0">
                <a:latin typeface="+mj-lt"/>
              </a:rPr>
              <a:t>Inception</a:t>
            </a:r>
          </a:p>
          <a:p>
            <a:pPr marL="0" lvl="0" indent="0">
              <a:spcBef>
                <a:spcPts val="0"/>
              </a:spcBef>
              <a:spcAft>
                <a:spcPts val="0"/>
              </a:spcAft>
              <a:buNone/>
            </a:pPr>
            <a:r>
              <a:rPr lang="en-US" sz="1600" dirty="0">
                <a:latin typeface="+mj-lt"/>
              </a:rPr>
              <a:t>Iteration</a:t>
            </a:r>
          </a:p>
          <a:p>
            <a:pPr marL="0" lvl="0" indent="0">
              <a:spcBef>
                <a:spcPts val="0"/>
              </a:spcBef>
              <a:spcAft>
                <a:spcPts val="0"/>
              </a:spcAft>
              <a:buNone/>
            </a:pPr>
            <a:r>
              <a:rPr lang="en-US" sz="1600" dirty="0">
                <a:latin typeface="+mj-lt"/>
              </a:rPr>
              <a:t>Testing</a:t>
            </a:r>
          </a:p>
          <a:p>
            <a:pPr marL="0" lvl="0" indent="0">
              <a:spcBef>
                <a:spcPts val="0"/>
              </a:spcBef>
              <a:spcAft>
                <a:spcPts val="0"/>
              </a:spcAft>
              <a:buNone/>
            </a:pPr>
            <a:r>
              <a:rPr lang="en-US" sz="1600" dirty="0">
                <a:latin typeface="+mj-lt"/>
              </a:rPr>
              <a:t>Production</a:t>
            </a:r>
          </a:p>
          <a:p>
            <a:pPr marL="0" lvl="0" indent="0">
              <a:spcBef>
                <a:spcPts val="0"/>
              </a:spcBef>
              <a:spcAft>
                <a:spcPts val="0"/>
              </a:spcAft>
              <a:buNone/>
            </a:pPr>
            <a:r>
              <a:rPr lang="en-US" sz="1600" dirty="0">
                <a:latin typeface="+mj-lt"/>
              </a:rPr>
              <a:t>Review</a:t>
            </a:r>
          </a:p>
          <a:p>
            <a:pPr marL="0" lvl="0" indent="0">
              <a:spcBef>
                <a:spcPts val="0"/>
              </a:spcBef>
              <a:spcAft>
                <a:spcPts val="0"/>
              </a:spcAft>
              <a:buNone/>
            </a:pPr>
            <a:endParaRPr lang="en-US" dirty="0"/>
          </a:p>
          <a:p>
            <a:pPr marL="0" indent="0">
              <a:spcBef>
                <a:spcPts val="0"/>
              </a:spcBef>
              <a:spcAft>
                <a:spcPts val="0"/>
              </a:spcAft>
              <a:buNone/>
            </a:pPr>
            <a:r>
              <a:rPr lang="en-US" b="1" dirty="0"/>
              <a:t>Waterfall Model</a:t>
            </a:r>
          </a:p>
          <a:p>
            <a:pPr marL="0" indent="0">
              <a:spcBef>
                <a:spcPts val="0"/>
              </a:spcBef>
              <a:spcAft>
                <a:spcPts val="0"/>
              </a:spcAft>
              <a:buNone/>
            </a:pPr>
            <a:r>
              <a:rPr lang="en-US" sz="1600" dirty="0">
                <a:latin typeface="+mj-lt"/>
              </a:rPr>
              <a:t>Aspirations</a:t>
            </a:r>
          </a:p>
          <a:p>
            <a:pPr marL="0" indent="0">
              <a:spcBef>
                <a:spcPts val="0"/>
              </a:spcBef>
              <a:spcAft>
                <a:spcPts val="0"/>
              </a:spcAft>
              <a:buNone/>
            </a:pPr>
            <a:r>
              <a:rPr lang="en-US" sz="1600" dirty="0">
                <a:latin typeface="+mj-lt"/>
              </a:rPr>
              <a:t>New Initiatives</a:t>
            </a:r>
          </a:p>
          <a:p>
            <a:pPr marL="0" indent="0">
              <a:spcBef>
                <a:spcPts val="0"/>
              </a:spcBef>
              <a:spcAft>
                <a:spcPts val="0"/>
              </a:spcAft>
              <a:buNone/>
            </a:pPr>
            <a:r>
              <a:rPr lang="en-US" sz="1600" dirty="0">
                <a:latin typeface="+mj-lt"/>
              </a:rPr>
              <a:t>Key Metrics</a:t>
            </a:r>
          </a:p>
          <a:p>
            <a:pPr marL="533400" indent="0">
              <a:spcBef>
                <a:spcPts val="0"/>
              </a:spcBef>
              <a:spcAft>
                <a:spcPts val="0"/>
              </a:spcAft>
              <a:buNone/>
            </a:pPr>
            <a:r>
              <a:rPr lang="en-US" b="1" dirty="0"/>
              <a:t>Waterfall or Agile</a:t>
            </a:r>
          </a:p>
          <a:p>
            <a:pPr marL="533400" lvl="0" indent="0">
              <a:spcBef>
                <a:spcPts val="0"/>
              </a:spcBef>
              <a:spcAft>
                <a:spcPts val="0"/>
              </a:spcAft>
              <a:buNone/>
            </a:pPr>
            <a:r>
              <a:rPr lang="en-US" sz="1600" dirty="0">
                <a:latin typeface="+mj-lt"/>
              </a:rPr>
              <a:t>Agile Flexibility</a:t>
            </a:r>
          </a:p>
          <a:p>
            <a:pPr marL="533400" lvl="0" indent="0">
              <a:spcBef>
                <a:spcPts val="0"/>
              </a:spcBef>
              <a:spcAft>
                <a:spcPts val="0"/>
              </a:spcAft>
              <a:buNone/>
            </a:pPr>
            <a:r>
              <a:rPr lang="en-US" sz="1600" dirty="0">
                <a:latin typeface="+mj-lt"/>
              </a:rPr>
              <a:t>Vs.</a:t>
            </a:r>
          </a:p>
          <a:p>
            <a:pPr marL="533400" lvl="0" indent="0">
              <a:spcBef>
                <a:spcPts val="0"/>
              </a:spcBef>
              <a:spcAft>
                <a:spcPts val="0"/>
              </a:spcAft>
              <a:buNone/>
            </a:pPr>
            <a:r>
              <a:rPr lang="en-US" sz="1600" dirty="0">
                <a:latin typeface="+mj-lt"/>
              </a:rPr>
              <a:t>Waterfall Stability</a:t>
            </a:r>
          </a:p>
          <a:p>
            <a:pPr marL="533400" lvl="0" indent="0">
              <a:spcBef>
                <a:spcPts val="0"/>
              </a:spcBef>
              <a:spcAft>
                <a:spcPts val="0"/>
              </a:spcAft>
              <a:buNone/>
            </a:pPr>
            <a:endParaRPr lang="en-US" dirty="0"/>
          </a:p>
          <a:p>
            <a:pPr marL="533400" indent="0">
              <a:spcBef>
                <a:spcPts val="0"/>
              </a:spcBef>
              <a:spcAft>
                <a:spcPts val="0"/>
              </a:spcAft>
              <a:buNone/>
            </a:pPr>
            <a:r>
              <a:rPr lang="en-US" b="1" dirty="0"/>
              <a:t>References</a:t>
            </a:r>
          </a:p>
          <a:p>
            <a:pPr marL="533400" indent="0">
              <a:spcBef>
                <a:spcPts val="0"/>
              </a:spcBef>
              <a:spcAft>
                <a:spcPts val="0"/>
              </a:spcAft>
              <a:buNone/>
            </a:pPr>
            <a:r>
              <a:rPr lang="en-US" sz="1600" dirty="0">
                <a:latin typeface="+mj-lt"/>
              </a:rPr>
              <a:t>APA References</a:t>
            </a:r>
          </a:p>
        </p:txBody>
      </p:sp>
      <p:sp>
        <p:nvSpPr>
          <p:cNvPr id="27" name="Rectangle 26">
            <a:extLst>
              <a:ext uri="{FF2B5EF4-FFF2-40B4-BE49-F238E27FC236}">
                <a16:creationId xmlns:a16="http://schemas.microsoft.com/office/drawing/2014/main" id="{BEF34E1C-44B9-4EFC-8126-D51A3EA9BF40}"/>
              </a:ext>
            </a:extLst>
          </p:cNvPr>
          <p:cNvSpPr/>
          <p:nvPr/>
        </p:nvSpPr>
        <p:spPr>
          <a:xfrm>
            <a:off x="5592133" y="784318"/>
            <a:ext cx="323665" cy="323665"/>
          </a:xfrm>
          <a:prstGeom prst="rect">
            <a:avLst/>
          </a:prstGeom>
          <a:blipFill>
            <a:blip r:embed="rId2">
              <a:extLs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7810A56D-FB7B-429D-835B-7A0CD7BCB96A}"/>
              </a:ext>
            </a:extLst>
          </p:cNvPr>
          <p:cNvSpPr/>
          <p:nvPr/>
        </p:nvSpPr>
        <p:spPr>
          <a:xfrm>
            <a:off x="5592133" y="2613848"/>
            <a:ext cx="323665" cy="323665"/>
          </a:xfrm>
          <a:prstGeom prst="rect">
            <a:avLst/>
          </a:prstGeom>
          <a:blipFill>
            <a:blip r:embed="rId4">
              <a:extLs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9C6EFB52-3349-4B07-BB85-12C3EA673CEA}"/>
              </a:ext>
            </a:extLst>
          </p:cNvPr>
          <p:cNvSpPr/>
          <p:nvPr/>
        </p:nvSpPr>
        <p:spPr>
          <a:xfrm>
            <a:off x="5673482" y="4477963"/>
            <a:ext cx="242316" cy="255661"/>
          </a:xfrm>
          <a:prstGeom prst="rect">
            <a:avLst/>
          </a:prstGeom>
          <a:blipFill>
            <a:blip r:embed="rId6">
              <a:extLs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88F8C9F3-7615-45BF-B785-33C277085718}"/>
              </a:ext>
            </a:extLst>
          </p:cNvPr>
          <p:cNvSpPr/>
          <p:nvPr/>
        </p:nvSpPr>
        <p:spPr>
          <a:xfrm>
            <a:off x="8740451" y="784318"/>
            <a:ext cx="323665" cy="323665"/>
          </a:xfrm>
          <a:prstGeom prst="rect">
            <a:avLst/>
          </a:prstGeom>
          <a:blipFill>
            <a:blip r:embed="rId8">
              <a:extLs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B15A1DA1-0781-4F05-ADA9-ADBE27A12E44}"/>
              </a:ext>
            </a:extLst>
          </p:cNvPr>
          <p:cNvSpPr/>
          <p:nvPr/>
        </p:nvSpPr>
        <p:spPr>
          <a:xfrm>
            <a:off x="8739497" y="2062337"/>
            <a:ext cx="324619" cy="418347"/>
          </a:xfrm>
          <a:prstGeom prst="rect">
            <a:avLst/>
          </a:prstGeom>
          <a:blipFill>
            <a:blip r:embed="rId10">
              <a:extLs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t>Agile Roles</a:t>
            </a:r>
            <a:endParaRPr lang="en-IN" dirty="0"/>
          </a:p>
        </p:txBody>
      </p:sp>
      <p:graphicFrame>
        <p:nvGraphicFramePr>
          <p:cNvPr id="9" name="Content Placeholder 6" descr="This is agenda slide with icons and texts">
            <a:extLst>
              <a:ext uri="{FF2B5EF4-FFF2-40B4-BE49-F238E27FC236}">
                <a16:creationId xmlns:a16="http://schemas.microsoft.com/office/drawing/2014/main" id="{08D3DC19-5976-4026-819D-310A94626986}"/>
              </a:ext>
            </a:extLst>
          </p:cNvPr>
          <p:cNvGraphicFramePr>
            <a:graphicFrameLocks noGrp="1"/>
          </p:cNvGraphicFramePr>
          <p:nvPr>
            <p:ph idx="1"/>
            <p:extLst>
              <p:ext uri="{D42A27DB-BD31-4B8C-83A1-F6EECF244321}">
                <p14:modId xmlns:p14="http://schemas.microsoft.com/office/powerpoint/2010/main" val="188796482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33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5E388D-0F85-4EDA-A59C-C4E14987CC6C}"/>
              </a:ext>
            </a:extLst>
          </p:cNvPr>
          <p:cNvSpPr>
            <a:spLocks noGrp="1"/>
          </p:cNvSpPr>
          <p:nvPr>
            <p:ph type="title"/>
          </p:nvPr>
        </p:nvSpPr>
        <p:spPr/>
        <p:txBody>
          <a:bodyPr/>
          <a:lstStyle/>
          <a:p>
            <a:r>
              <a:rPr lang="en-US" dirty="0"/>
              <a:t>Key Agile Roles</a:t>
            </a:r>
          </a:p>
        </p:txBody>
      </p:sp>
      <p:graphicFrame>
        <p:nvGraphicFramePr>
          <p:cNvPr id="11" name="Content Placeholder 10">
            <a:extLst>
              <a:ext uri="{FF2B5EF4-FFF2-40B4-BE49-F238E27FC236}">
                <a16:creationId xmlns:a16="http://schemas.microsoft.com/office/drawing/2014/main" id="{CD6565CB-45A4-465A-A747-D83A67D20561}"/>
              </a:ext>
            </a:extLst>
          </p:cNvPr>
          <p:cNvGraphicFramePr>
            <a:graphicFrameLocks noGrp="1"/>
          </p:cNvGraphicFramePr>
          <p:nvPr>
            <p:ph idx="1"/>
            <p:extLst>
              <p:ext uri="{D42A27DB-BD31-4B8C-83A1-F6EECF244321}">
                <p14:modId xmlns:p14="http://schemas.microsoft.com/office/powerpoint/2010/main" val="1472120031"/>
              </p:ext>
            </p:extLst>
          </p:nvPr>
        </p:nvGraphicFramePr>
        <p:xfrm>
          <a:off x="1216025" y="2240402"/>
          <a:ext cx="9939655" cy="3154413"/>
        </p:xfrm>
        <a:graphic>
          <a:graphicData uri="http://schemas.openxmlformats.org/drawingml/2006/table">
            <a:tbl>
              <a:tblPr firstRow="1" bandRow="1">
                <a:tableStyleId>{5C22544A-7EE6-4342-B048-85BDC9FD1C3A}</a:tableStyleId>
              </a:tblPr>
              <a:tblGrid>
                <a:gridCol w="1987931">
                  <a:extLst>
                    <a:ext uri="{9D8B030D-6E8A-4147-A177-3AD203B41FA5}">
                      <a16:colId xmlns:a16="http://schemas.microsoft.com/office/drawing/2014/main" val="2527041651"/>
                    </a:ext>
                  </a:extLst>
                </a:gridCol>
                <a:gridCol w="1987931">
                  <a:extLst>
                    <a:ext uri="{9D8B030D-6E8A-4147-A177-3AD203B41FA5}">
                      <a16:colId xmlns:a16="http://schemas.microsoft.com/office/drawing/2014/main" val="2564999608"/>
                    </a:ext>
                  </a:extLst>
                </a:gridCol>
                <a:gridCol w="1987931">
                  <a:extLst>
                    <a:ext uri="{9D8B030D-6E8A-4147-A177-3AD203B41FA5}">
                      <a16:colId xmlns:a16="http://schemas.microsoft.com/office/drawing/2014/main" val="1779352262"/>
                    </a:ext>
                  </a:extLst>
                </a:gridCol>
                <a:gridCol w="1987931">
                  <a:extLst>
                    <a:ext uri="{9D8B030D-6E8A-4147-A177-3AD203B41FA5}">
                      <a16:colId xmlns:a16="http://schemas.microsoft.com/office/drawing/2014/main" val="2529204405"/>
                    </a:ext>
                  </a:extLst>
                </a:gridCol>
                <a:gridCol w="1987931">
                  <a:extLst>
                    <a:ext uri="{9D8B030D-6E8A-4147-A177-3AD203B41FA5}">
                      <a16:colId xmlns:a16="http://schemas.microsoft.com/office/drawing/2014/main" val="3922834153"/>
                    </a:ext>
                  </a:extLst>
                </a:gridCol>
              </a:tblGrid>
              <a:tr h="998558">
                <a:tc>
                  <a:txBody>
                    <a:bodyPr/>
                    <a:lstStyle/>
                    <a:p>
                      <a:pPr algn="ctr"/>
                      <a:r>
                        <a:rPr lang="en-US" sz="2000" b="1" dirty="0">
                          <a:solidFill>
                            <a:schemeClr val="tx1"/>
                          </a:solidFill>
                        </a:rPr>
                        <a:t>Product Owner</a:t>
                      </a:r>
                    </a:p>
                  </a:txBody>
                  <a:tcPr marL="108757" marR="108757" marT="54378" marB="54378" anchor="ctr">
                    <a:solidFill>
                      <a:schemeClr val="accent1">
                        <a:lumMod val="20000"/>
                        <a:lumOff val="80000"/>
                      </a:schemeClr>
                    </a:solidFill>
                  </a:tcPr>
                </a:tc>
                <a:tc>
                  <a:txBody>
                    <a:bodyPr/>
                    <a:lstStyle/>
                    <a:p>
                      <a:pPr algn="ctr"/>
                      <a:r>
                        <a:rPr lang="en-US" sz="2000" b="1" dirty="0"/>
                        <a:t>Stakeholders</a:t>
                      </a:r>
                    </a:p>
                  </a:txBody>
                  <a:tcPr marL="108757" marR="108757" marT="54378" marB="54378" anchor="ctr">
                    <a:solidFill>
                      <a:schemeClr val="accent2"/>
                    </a:solidFill>
                  </a:tcPr>
                </a:tc>
                <a:tc>
                  <a:txBody>
                    <a:bodyPr/>
                    <a:lstStyle/>
                    <a:p>
                      <a:pPr algn="ctr"/>
                      <a:r>
                        <a:rPr lang="en-US" sz="2000" b="1" dirty="0"/>
                        <a:t>Scrum Master</a:t>
                      </a:r>
                    </a:p>
                  </a:txBody>
                  <a:tcPr marL="108757" marR="108757" marT="54378" marB="54378" anchor="ctr">
                    <a:solidFill>
                      <a:schemeClr val="accent3"/>
                    </a:solidFill>
                  </a:tcPr>
                </a:tc>
                <a:tc>
                  <a:txBody>
                    <a:bodyPr/>
                    <a:lstStyle/>
                    <a:p>
                      <a:pPr algn="ctr"/>
                      <a:r>
                        <a:rPr lang="en-US" sz="2000" b="1" dirty="0"/>
                        <a:t>Dev Team</a:t>
                      </a:r>
                    </a:p>
                  </a:txBody>
                  <a:tcPr marL="108757" marR="108757" marT="54378" marB="54378" anchor="ctr">
                    <a:solidFill>
                      <a:schemeClr val="accent5"/>
                    </a:solidFill>
                  </a:tcPr>
                </a:tc>
                <a:tc>
                  <a:txBody>
                    <a:bodyPr/>
                    <a:lstStyle/>
                    <a:p>
                      <a:pPr algn="ctr"/>
                      <a:r>
                        <a:rPr lang="en-US" sz="2000" b="1" dirty="0"/>
                        <a:t>Testers</a:t>
                      </a:r>
                    </a:p>
                  </a:txBody>
                  <a:tcPr marL="108757" marR="108757" marT="54378" marB="54378" anchor="ctr">
                    <a:solidFill>
                      <a:srgbClr val="62A39F"/>
                    </a:solidFill>
                  </a:tcPr>
                </a:tc>
                <a:extLst>
                  <a:ext uri="{0D108BD9-81ED-4DB2-BD59-A6C34878D82A}">
                    <a16:rowId xmlns:a16="http://schemas.microsoft.com/office/drawing/2014/main" val="3367982286"/>
                  </a:ext>
                </a:extLst>
              </a:tr>
              <a:tr h="21558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85000"/>
                              <a:lumOff val="15000"/>
                            </a:schemeClr>
                          </a:solidFill>
                          <a:effectLst/>
                          <a:latin typeface="+mj-lt"/>
                          <a:ea typeface="+mn-ea"/>
                          <a:cs typeface="+mn-cs"/>
                        </a:rPr>
                        <a:t>Defines the product vision, manages the backlog, and ensures the development aligns with client expectations.</a:t>
                      </a:r>
                      <a:endParaRPr kumimoji="0" lang="en-US" sz="1200" b="0" i="0" u="none" strike="noStrike" kern="1200" cap="none" spc="0" normalizeH="0" baseline="0" noProof="0" dirty="0">
                        <a:ln>
                          <a:noFill/>
                        </a:ln>
                        <a:solidFill>
                          <a:schemeClr val="tx1">
                            <a:lumMod val="85000"/>
                            <a:lumOff val="15000"/>
                          </a:schemeClr>
                        </a:solidFill>
                        <a:effectLst/>
                        <a:uLnTx/>
                        <a:uFillTx/>
                        <a:latin typeface="+mj-lt"/>
                        <a:ea typeface="+mn-ea"/>
                        <a:cs typeface="Calibri Light" panose="020F0302020204030204" pitchFamily="34" charset="0"/>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mj-lt"/>
                          <a:ea typeface="+mn-ea"/>
                          <a:cs typeface="Calibri Light" panose="020F0302020204030204" pitchFamily="34" charset="0"/>
                        </a:rPr>
                        <a:t>Stakeholders are parties with a vested interest or influence on the product.</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mj-lt"/>
                          <a:ea typeface="+mn-ea"/>
                          <a:cs typeface="Calibri Light" panose="020F0302020204030204" pitchFamily="34" charset="0"/>
                        </a:rPr>
                        <a:t>Scrum Master embraces collaboration, leadership, and continuous improvement to help teams deliver value effectively. Scrum Masters are accountable for team effectiveness and facilitating Scrum practices.</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mj-lt"/>
                          <a:ea typeface="+mn-ea"/>
                          <a:cs typeface="Calibri Light" panose="020F0302020204030204" pitchFamily="34" charset="0"/>
                        </a:rPr>
                        <a:t>Developers in a Scrum team are responsible for creating a usable Increment each Sprint, regardless of their specific product focus. Their key accountabilities include product development.</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lumMod val="85000"/>
                              <a:lumOff val="15000"/>
                            </a:schemeClr>
                          </a:solidFill>
                          <a:effectLst/>
                          <a:uLnTx/>
                          <a:uFillTx/>
                          <a:latin typeface="+mj-lt"/>
                          <a:ea typeface="+mn-ea"/>
                          <a:cs typeface="Calibri Light" panose="020F0302020204030204" pitchFamily="34" charset="0"/>
                        </a:rPr>
                        <a:t>Testers take on the role of both a quality coach and a developer, guiding the team through every phase of the development lifecycle to ensure clear requirements and high-quality standards. </a:t>
                      </a:r>
                    </a:p>
                  </a:txBody>
                  <a:tcPr>
                    <a:solidFill>
                      <a:schemeClr val="bg1">
                        <a:lumMod val="95000"/>
                      </a:schemeClr>
                    </a:solidFill>
                  </a:tcPr>
                </a:tc>
                <a:extLst>
                  <a:ext uri="{0D108BD9-81ED-4DB2-BD59-A6C34878D82A}">
                    <a16:rowId xmlns:a16="http://schemas.microsoft.com/office/drawing/2014/main" val="691854204"/>
                  </a:ext>
                </a:extLst>
              </a:tr>
            </a:tbl>
          </a:graphicData>
        </a:graphic>
      </p:graphicFrame>
      <p:sp>
        <p:nvSpPr>
          <p:cNvPr id="3" name="TextBox 2">
            <a:extLst>
              <a:ext uri="{FF2B5EF4-FFF2-40B4-BE49-F238E27FC236}">
                <a16:creationId xmlns:a16="http://schemas.microsoft.com/office/drawing/2014/main" id="{CD49D147-79AF-5074-E9C5-B1FD7E1E6885}"/>
              </a:ext>
            </a:extLst>
          </p:cNvPr>
          <p:cNvSpPr txBox="1"/>
          <p:nvPr/>
        </p:nvSpPr>
        <p:spPr>
          <a:xfrm>
            <a:off x="5345309" y="-1551880"/>
            <a:ext cx="6097836" cy="1477328"/>
          </a:xfrm>
          <a:prstGeom prst="rect">
            <a:avLst/>
          </a:prstGeom>
          <a:noFill/>
        </p:spPr>
        <p:txBody>
          <a:bodyPr wrap="square">
            <a:spAutoFit/>
          </a:bodyPr>
          <a:lstStyle/>
          <a:p>
            <a:pPr marL="0" indent="0">
              <a:spcBef>
                <a:spcPts val="0"/>
              </a:spcBef>
              <a:spcAft>
                <a:spcPts val="0"/>
              </a:spcAft>
              <a:buNone/>
            </a:pPr>
            <a:r>
              <a:rPr lang="en-US" sz="1800" dirty="0">
                <a:latin typeface="+mj-lt"/>
              </a:rPr>
              <a:t>Product Owner</a:t>
            </a:r>
          </a:p>
          <a:p>
            <a:pPr marL="0" indent="0">
              <a:spcBef>
                <a:spcPts val="0"/>
              </a:spcBef>
              <a:spcAft>
                <a:spcPts val="0"/>
              </a:spcAft>
              <a:buNone/>
            </a:pPr>
            <a:r>
              <a:rPr lang="en-US" sz="1800" dirty="0">
                <a:latin typeface="+mj-lt"/>
              </a:rPr>
              <a:t>Stakeholders</a:t>
            </a:r>
          </a:p>
          <a:p>
            <a:pPr marL="0" indent="0">
              <a:spcBef>
                <a:spcPts val="0"/>
              </a:spcBef>
              <a:spcAft>
                <a:spcPts val="0"/>
              </a:spcAft>
              <a:buNone/>
            </a:pPr>
            <a:r>
              <a:rPr lang="en-US" sz="1800" dirty="0">
                <a:latin typeface="+mj-lt"/>
              </a:rPr>
              <a:t>Scrum Master</a:t>
            </a:r>
          </a:p>
          <a:p>
            <a:pPr marL="0" indent="0">
              <a:spcBef>
                <a:spcPts val="0"/>
              </a:spcBef>
              <a:spcAft>
                <a:spcPts val="0"/>
              </a:spcAft>
              <a:buNone/>
            </a:pPr>
            <a:r>
              <a:rPr lang="en-US" sz="1800" dirty="0">
                <a:latin typeface="+mj-lt"/>
              </a:rPr>
              <a:t>Development Team</a:t>
            </a:r>
          </a:p>
          <a:p>
            <a:pPr marL="0" indent="0">
              <a:spcBef>
                <a:spcPts val="0"/>
              </a:spcBef>
              <a:spcAft>
                <a:spcPts val="0"/>
              </a:spcAft>
              <a:buNone/>
            </a:pPr>
            <a:r>
              <a:rPr lang="en-US" sz="1800" dirty="0">
                <a:latin typeface="+mj-lt"/>
              </a:rPr>
              <a:t>Testers</a:t>
            </a:r>
          </a:p>
        </p:txBody>
      </p:sp>
    </p:spTree>
    <p:extLst>
      <p:ext uri="{BB962C8B-B14F-4D97-AF65-F5344CB8AC3E}">
        <p14:creationId xmlns:p14="http://schemas.microsoft.com/office/powerpoint/2010/main" val="12933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3377556" y="286603"/>
            <a:ext cx="7964179" cy="1450757"/>
          </a:xfrm>
        </p:spPr>
        <p:txBody>
          <a:bodyPr vert="horz" lIns="91440" tIns="45720" rIns="91440" bIns="45720" rtlCol="0" anchor="b">
            <a:normAutofit/>
          </a:bodyPr>
          <a:lstStyle/>
          <a:p>
            <a:r>
              <a:rPr lang="en-US" sz="4800" dirty="0">
                <a:solidFill>
                  <a:schemeClr val="tx1">
                    <a:lumMod val="75000"/>
                    <a:lumOff val="25000"/>
                  </a:schemeClr>
                </a:solidFill>
              </a:rPr>
              <a:t>Agile Phases</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1853037" y="24798"/>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3278369" y="2108201"/>
            <a:ext cx="8761872" cy="4313068"/>
          </a:xfrm>
        </p:spPr>
        <p:txBody>
          <a:bodyPr vert="horz" lIns="0" tIns="45720" rIns="0" bIns="45720" rtlCol="0">
            <a:normAutofit fontScale="92500" lnSpcReduction="10000"/>
          </a:bodyPr>
          <a:lstStyle/>
          <a:p>
            <a:pPr>
              <a:spcBef>
                <a:spcPts val="0"/>
              </a:spcBef>
              <a:spcAft>
                <a:spcPts val="0"/>
              </a:spcAft>
              <a:buSzPct val="80000"/>
            </a:pPr>
            <a:r>
              <a:rPr lang="en-US" sz="2400" dirty="0">
                <a:latin typeface="+mj-lt"/>
              </a:rPr>
              <a:t>Inception</a:t>
            </a:r>
          </a:p>
          <a:p>
            <a:pPr lvl="1">
              <a:spcBef>
                <a:spcPts val="0"/>
              </a:spcBef>
              <a:spcAft>
                <a:spcPts val="0"/>
              </a:spcAft>
              <a:buSzPct val="80000"/>
            </a:pPr>
            <a:r>
              <a:rPr lang="en-US" dirty="0">
                <a:latin typeface="+mj-lt"/>
              </a:rPr>
              <a:t>Select Team</a:t>
            </a:r>
          </a:p>
          <a:p>
            <a:pPr lvl="1">
              <a:spcBef>
                <a:spcPts val="0"/>
              </a:spcBef>
              <a:spcAft>
                <a:spcPts val="0"/>
              </a:spcAft>
              <a:buSzPct val="80000"/>
            </a:pPr>
            <a:r>
              <a:rPr lang="en-US" dirty="0">
                <a:latin typeface="+mj-lt"/>
              </a:rPr>
              <a:t>Establish Plan</a:t>
            </a:r>
          </a:p>
          <a:p>
            <a:pPr lvl="1">
              <a:spcBef>
                <a:spcPts val="0"/>
              </a:spcBef>
              <a:spcAft>
                <a:spcPts val="0"/>
              </a:spcAft>
              <a:buSzPct val="80000"/>
            </a:pPr>
            <a:r>
              <a:rPr lang="en-US" dirty="0">
                <a:latin typeface="+mj-lt"/>
              </a:rPr>
              <a:t>Define Methods</a:t>
            </a:r>
          </a:p>
          <a:p>
            <a:pPr>
              <a:spcBef>
                <a:spcPts val="0"/>
              </a:spcBef>
              <a:spcAft>
                <a:spcPts val="0"/>
              </a:spcAft>
              <a:buSzPct val="80000"/>
            </a:pPr>
            <a:r>
              <a:rPr lang="en-US" sz="2400" dirty="0">
                <a:latin typeface="+mj-lt"/>
              </a:rPr>
              <a:t>Iteration</a:t>
            </a:r>
          </a:p>
          <a:p>
            <a:pPr lvl="1">
              <a:spcBef>
                <a:spcPts val="0"/>
              </a:spcBef>
              <a:spcAft>
                <a:spcPts val="0"/>
              </a:spcAft>
              <a:buSzPct val="80000"/>
            </a:pPr>
            <a:r>
              <a:rPr lang="en-US" dirty="0">
                <a:latin typeface="+mj-lt"/>
              </a:rPr>
              <a:t>Work user stories / backlog</a:t>
            </a:r>
          </a:p>
          <a:p>
            <a:pPr lvl="1">
              <a:spcBef>
                <a:spcPts val="0"/>
              </a:spcBef>
              <a:spcAft>
                <a:spcPts val="0"/>
              </a:spcAft>
              <a:buSzPct val="80000"/>
            </a:pPr>
            <a:r>
              <a:rPr lang="en-US" dirty="0">
                <a:latin typeface="+mj-lt"/>
              </a:rPr>
              <a:t>Build product with minimal features</a:t>
            </a:r>
          </a:p>
          <a:p>
            <a:pPr>
              <a:spcBef>
                <a:spcPts val="0"/>
              </a:spcBef>
              <a:spcAft>
                <a:spcPts val="0"/>
              </a:spcAft>
              <a:buSzPct val="80000"/>
            </a:pPr>
            <a:r>
              <a:rPr lang="en-US" sz="2400" dirty="0">
                <a:latin typeface="+mj-lt"/>
              </a:rPr>
              <a:t>Testing</a:t>
            </a:r>
          </a:p>
          <a:p>
            <a:pPr lvl="1">
              <a:spcBef>
                <a:spcPts val="0"/>
              </a:spcBef>
              <a:spcAft>
                <a:spcPts val="0"/>
              </a:spcAft>
              <a:buSzPct val="80000"/>
            </a:pPr>
            <a:r>
              <a:rPr lang="en-US" dirty="0">
                <a:latin typeface="+mj-lt"/>
              </a:rPr>
              <a:t>Includes Unit, Integration, Acceptance, System</a:t>
            </a:r>
          </a:p>
          <a:p>
            <a:pPr>
              <a:spcBef>
                <a:spcPts val="0"/>
              </a:spcBef>
              <a:spcAft>
                <a:spcPts val="0"/>
              </a:spcAft>
              <a:buSzPct val="80000"/>
            </a:pPr>
            <a:r>
              <a:rPr lang="en-US" sz="2400" dirty="0">
                <a:latin typeface="+mj-lt"/>
              </a:rPr>
              <a:t>Production</a:t>
            </a:r>
          </a:p>
          <a:p>
            <a:pPr lvl="1">
              <a:spcBef>
                <a:spcPts val="0"/>
              </a:spcBef>
              <a:spcAft>
                <a:spcPts val="0"/>
              </a:spcAft>
              <a:buSzPct val="80000"/>
            </a:pPr>
            <a:r>
              <a:rPr lang="en-US" dirty="0">
                <a:latin typeface="+mj-lt"/>
              </a:rPr>
              <a:t>Deliver dependable and efficient product that meets the customers requirements</a:t>
            </a:r>
          </a:p>
          <a:p>
            <a:pPr>
              <a:spcBef>
                <a:spcPts val="0"/>
              </a:spcBef>
              <a:spcAft>
                <a:spcPts val="0"/>
              </a:spcAft>
              <a:buSzPct val="80000"/>
            </a:pPr>
            <a:r>
              <a:rPr lang="en-US" sz="2400" dirty="0">
                <a:latin typeface="+mj-lt"/>
              </a:rPr>
              <a:t>Review</a:t>
            </a:r>
          </a:p>
          <a:p>
            <a:pPr lvl="1">
              <a:spcBef>
                <a:spcPts val="0"/>
              </a:spcBef>
              <a:spcAft>
                <a:spcPts val="0"/>
              </a:spcAft>
              <a:buSzPct val="80000"/>
              <a:buFont typeface="Arial" panose="020B0604020202020204" pitchFamily="34" charset="0"/>
              <a:buChar char="•"/>
            </a:pPr>
            <a:r>
              <a:rPr lang="en-US" dirty="0">
                <a:latin typeface="+mj-lt"/>
              </a:rPr>
              <a:t>Once the product is launched the switch is made to continuous support and development</a:t>
            </a:r>
          </a:p>
        </p:txBody>
      </p:sp>
      <p:cxnSp>
        <p:nvCxnSpPr>
          <p:cNvPr id="5" name="Straight Connector 4">
            <a:extLst>
              <a:ext uri="{FF2B5EF4-FFF2-40B4-BE49-F238E27FC236}">
                <a16:creationId xmlns:a16="http://schemas.microsoft.com/office/drawing/2014/main" id="{D611D476-F711-708C-B836-1158117F749D}"/>
              </a:ext>
            </a:extLst>
          </p:cNvPr>
          <p:cNvCxnSpPr/>
          <p:nvPr/>
        </p:nvCxnSpPr>
        <p:spPr>
          <a:xfrm flipH="1">
            <a:off x="3278369" y="1917852"/>
            <a:ext cx="7882123"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7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4580078" y="286603"/>
            <a:ext cx="6976616" cy="1450757"/>
          </a:xfrm>
        </p:spPr>
        <p:txBody>
          <a:bodyPr vert="horz" lIns="91440" tIns="45720" rIns="91440" bIns="45720" rtlCol="0" anchor="b">
            <a:normAutofit/>
          </a:bodyPr>
          <a:lstStyle/>
          <a:p>
            <a:r>
              <a:rPr lang="en-US" sz="4800" dirty="0">
                <a:solidFill>
                  <a:schemeClr val="tx1">
                    <a:lumMod val="75000"/>
                    <a:lumOff val="25000"/>
                  </a:schemeClr>
                </a:solidFill>
              </a:rPr>
              <a:t>Waterfall Model</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342672" y="-99141"/>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4580077" y="2108201"/>
            <a:ext cx="6976617" cy="3760891"/>
          </a:xfrm>
        </p:spPr>
        <p:txBody>
          <a:bodyPr vert="horz" lIns="0" tIns="45720" rIns="0" bIns="45720" rtlCol="0">
            <a:normAutofit lnSpcReduction="10000"/>
          </a:bodyPr>
          <a:lstStyle/>
          <a:p>
            <a:pPr marR="0" lvl="0">
              <a:lnSpc>
                <a:spcPct val="107000"/>
              </a:lnSpc>
              <a:spcBef>
                <a:spcPts val="0"/>
              </a:spcBef>
              <a:spcAft>
                <a:spcPts val="800"/>
              </a:spcAft>
              <a:buSzPts val="1000"/>
              <a:tabLst>
                <a:tab pos="4572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Waterfall Approach</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Sequential phases where each phase must be completed before moving to the next (e.g., planning → design → development → testing → deployment).</a:t>
            </a:r>
          </a:p>
          <a:p>
            <a:pPr marL="742950" marR="0" lvl="1" indent="-285750">
              <a:lnSpc>
                <a:spcPct val="107000"/>
              </a:lnSpc>
              <a:spcBef>
                <a:spcPts val="0"/>
              </a:spcBef>
              <a:spcAft>
                <a:spcPts val="800"/>
              </a:spcAft>
              <a:buSzPts val="1000"/>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the SNHU Travel project, a change to the slideshow feature requested midway would have caused significant delays. Unlike Agile, where the change was incorporated in the next sprint, the Waterfall approach would require going back to the design phase, potentially derailing the timeline.</a:t>
            </a:r>
          </a:p>
          <a:p>
            <a:pPr marR="0" lvl="0">
              <a:lnSpc>
                <a:spcPct val="107000"/>
              </a:lnSpc>
              <a:spcBef>
                <a:spcPts val="0"/>
              </a:spcBef>
              <a:spcAft>
                <a:spcPts val="800"/>
              </a:spcAft>
              <a:buSzPts val="1000"/>
              <a:tabLst>
                <a:tab pos="4572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Impact on Development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Agile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Adaptability allowed the team to continue with high-priority tasks while the change was being refined.</a:t>
            </a:r>
          </a:p>
          <a:p>
            <a:pPr marL="742950" marR="0" lvl="1" indent="-285750">
              <a:lnSpc>
                <a:spcPct val="107000"/>
              </a:lnSpc>
              <a:spcBef>
                <a:spcPts val="0"/>
              </a:spcBef>
              <a:spcAft>
                <a:spcPts val="800"/>
              </a:spcAft>
              <a:buSzPts val="1000"/>
              <a:tabLst>
                <a:tab pos="914400" algn="l"/>
              </a:tabLs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Waterfall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Fixed phases mean less flexibility, which could have stalled progress.</a:t>
            </a:r>
          </a:p>
        </p:txBody>
      </p:sp>
      <p:cxnSp>
        <p:nvCxnSpPr>
          <p:cNvPr id="4" name="Straight Connector 3">
            <a:extLst>
              <a:ext uri="{FF2B5EF4-FFF2-40B4-BE49-F238E27FC236}">
                <a16:creationId xmlns:a16="http://schemas.microsoft.com/office/drawing/2014/main" id="{9F962B3E-78FC-058D-964F-54198012A0AB}"/>
              </a:ext>
            </a:extLst>
          </p:cNvPr>
          <p:cNvCxnSpPr>
            <a:cxnSpLocks/>
          </p:cNvCxnSpPr>
          <p:nvPr/>
        </p:nvCxnSpPr>
        <p:spPr>
          <a:xfrm flipH="1">
            <a:off x="4580077" y="1897380"/>
            <a:ext cx="6976617"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51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dirty="0"/>
              <a:t>Choosing Between Waterfall and Agile</a:t>
            </a:r>
          </a:p>
        </p:txBody>
      </p:sp>
      <p:sp>
        <p:nvSpPr>
          <p:cNvPr id="8" name="Text Placeholder 7">
            <a:extLst>
              <a:ext uri="{FF2B5EF4-FFF2-40B4-BE49-F238E27FC236}">
                <a16:creationId xmlns:a16="http://schemas.microsoft.com/office/drawing/2014/main" id="{E22A3650-CE74-4B2A-A714-A99CA1898897}"/>
              </a:ext>
            </a:extLst>
          </p:cNvPr>
          <p:cNvSpPr>
            <a:spLocks noGrp="1"/>
          </p:cNvSpPr>
          <p:nvPr>
            <p:ph type="body" idx="1"/>
          </p:nvPr>
        </p:nvSpPr>
        <p:spPr>
          <a:xfrm>
            <a:off x="1097280" y="1715873"/>
            <a:ext cx="4639736" cy="736282"/>
          </a:xfrm>
        </p:spPr>
        <p:txBody>
          <a:bodyPr/>
          <a:lstStyle/>
          <a:p>
            <a:r>
              <a:rPr lang="en-US" dirty="0"/>
              <a:t>Factors to consider:</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a:xfrm>
            <a:off x="1186731" y="2616747"/>
            <a:ext cx="4639736" cy="2910821"/>
          </a:xfrm>
        </p:spPr>
        <p:txBody>
          <a:bodyPr>
            <a:normAutofit/>
          </a:bodyPr>
          <a:lstStyle/>
          <a:p>
            <a:r>
              <a:rPr lang="en-US" sz="1800" b="1" dirty="0">
                <a:latin typeface="+mj-lt"/>
              </a:rPr>
              <a:t>Project Scope: </a:t>
            </a:r>
            <a:r>
              <a:rPr lang="en-US" sz="1800" dirty="0">
                <a:latin typeface="+mj-lt"/>
              </a:rPr>
              <a:t>If the scope is well-defined and unlikely to change, Waterfall might be suitable. However, for evolving projects, Agile provides flexibility.</a:t>
            </a:r>
          </a:p>
          <a:p>
            <a:r>
              <a:rPr lang="en-US" sz="1800" b="1" dirty="0">
                <a:latin typeface="+mj-lt"/>
              </a:rPr>
              <a:t>Client Involvement: </a:t>
            </a:r>
            <a:r>
              <a:rPr lang="en-US" sz="1800" dirty="0">
                <a:latin typeface="+mj-lt"/>
              </a:rPr>
              <a:t>Agile encourages continuous collaboration and feedback, while Waterfall is better for projects where clients can provide all requirements upfront.</a:t>
            </a:r>
          </a:p>
        </p:txBody>
      </p:sp>
      <p:sp>
        <p:nvSpPr>
          <p:cNvPr id="11" name="Content Placeholder 10">
            <a:extLst>
              <a:ext uri="{FF2B5EF4-FFF2-40B4-BE49-F238E27FC236}">
                <a16:creationId xmlns:a16="http://schemas.microsoft.com/office/drawing/2014/main" id="{5F5CF3C2-A35B-4374-871A-C68ACFAD473F}"/>
              </a:ext>
            </a:extLst>
          </p:cNvPr>
          <p:cNvSpPr>
            <a:spLocks noGrp="1"/>
          </p:cNvSpPr>
          <p:nvPr>
            <p:ph sz="quarter" idx="4"/>
          </p:nvPr>
        </p:nvSpPr>
        <p:spPr>
          <a:xfrm>
            <a:off x="6126480" y="2616747"/>
            <a:ext cx="4639736" cy="3695918"/>
          </a:xfrm>
        </p:spPr>
        <p:txBody>
          <a:bodyPr>
            <a:normAutofit/>
          </a:bodyPr>
          <a:lstStyle/>
          <a:p>
            <a:r>
              <a:rPr lang="en-US" sz="1800" b="1" dirty="0">
                <a:latin typeface="+mj-lt"/>
              </a:rPr>
              <a:t>Development Speed: </a:t>
            </a:r>
            <a:r>
              <a:rPr lang="en-US" sz="1800" dirty="0">
                <a:latin typeface="+mj-lt"/>
              </a:rPr>
              <a:t>Agile’s iterative process leads to faster delivery of working software. In the SNHU Travel project, Agile allowed for continuous adjustments and early delivery of functional features.</a:t>
            </a:r>
          </a:p>
          <a:p>
            <a:r>
              <a:rPr lang="en-US" sz="1800" b="1" dirty="0">
                <a:latin typeface="+mj-lt"/>
              </a:rPr>
              <a:t>Risk Management</a:t>
            </a:r>
          </a:p>
          <a:p>
            <a:pPr lvl="1"/>
            <a:r>
              <a:rPr lang="en-US" dirty="0">
                <a:latin typeface="+mj-lt"/>
              </a:rPr>
              <a:t>Agile handles risks (e.g., scope changes, new features) more effectively due to its flexibility. </a:t>
            </a:r>
          </a:p>
          <a:p>
            <a:pPr lvl="1"/>
            <a:r>
              <a:rPr lang="en-US" dirty="0">
                <a:latin typeface="+mj-lt"/>
              </a:rPr>
              <a:t>Waterfall struggles with mid-development changes, which could have complicated the slideshow update in the SNHU Travel project.</a:t>
            </a:r>
          </a:p>
        </p:txBody>
      </p:sp>
    </p:spTree>
    <p:extLst>
      <p:ext uri="{BB962C8B-B14F-4D97-AF65-F5344CB8AC3E}">
        <p14:creationId xmlns:p14="http://schemas.microsoft.com/office/powerpoint/2010/main" val="15114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8F8A25-7D1E-79AB-ED74-89A329008057}"/>
              </a:ext>
            </a:extLst>
          </p:cNvPr>
          <p:cNvSpPr/>
          <p:nvPr/>
        </p:nvSpPr>
        <p:spPr>
          <a:xfrm>
            <a:off x="-1" y="506776"/>
            <a:ext cx="12191985" cy="4208443"/>
          </a:xfrm>
          <a:prstGeom prst="rect">
            <a:avLst/>
          </a:prstGeom>
          <a:solidFill>
            <a:srgbClr val="3440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rotWithShape="1">
          <a:blip r:embed="rId3" cstate="print">
            <a:grayscl/>
            <a:extLst>
              <a:ext uri="{28A0092B-C50C-407E-A947-70E740481C1C}">
                <a14:useLocalDpi xmlns:a14="http://schemas.microsoft.com/office/drawing/2010/main" val="0"/>
              </a:ext>
            </a:extLst>
          </a:blip>
          <a:srcRect t="38932" b="24733"/>
          <a:stretch/>
        </p:blipFill>
        <p:spPr>
          <a:xfrm>
            <a:off x="-2" y="1"/>
            <a:ext cx="12191985" cy="1663546"/>
          </a:xfrm>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a:xfrm>
            <a:off x="1039167" y="1798481"/>
            <a:ext cx="10113645" cy="743682"/>
          </a:xfrm>
        </p:spPr>
        <p:txBody>
          <a:bodyPr/>
          <a:lstStyle/>
          <a:p>
            <a:r>
              <a:rPr lang="en-US" dirty="0"/>
              <a:t>References</a:t>
            </a:r>
          </a:p>
        </p:txBody>
      </p:sp>
      <p:cxnSp>
        <p:nvCxnSpPr>
          <p:cNvPr id="5" name="Straight Connector 4">
            <a:extLst>
              <a:ext uri="{FF2B5EF4-FFF2-40B4-BE49-F238E27FC236}">
                <a16:creationId xmlns:a16="http://schemas.microsoft.com/office/drawing/2014/main" id="{94D38F7F-A5A9-C91B-BEB4-34058D1490A4}"/>
              </a:ext>
            </a:extLst>
          </p:cNvPr>
          <p:cNvCxnSpPr/>
          <p:nvPr/>
        </p:nvCxnSpPr>
        <p:spPr>
          <a:xfrm flipH="1">
            <a:off x="2154938" y="1654213"/>
            <a:ext cx="788212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229EACFC-0649-9910-987D-9ACB44C1668C}"/>
              </a:ext>
            </a:extLst>
          </p:cNvPr>
          <p:cNvSpPr txBox="1">
            <a:spLocks/>
          </p:cNvSpPr>
          <p:nvPr/>
        </p:nvSpPr>
        <p:spPr>
          <a:xfrm>
            <a:off x="1039167" y="2908453"/>
            <a:ext cx="10496144" cy="3624549"/>
          </a:xfrm>
          <a:prstGeom prst="rect">
            <a:avLst/>
          </a:prstGeom>
        </p:spPr>
        <p:txBody>
          <a:bodyPr vert="horz" lIns="91440" tIns="0" rIns="91440" bIns="0" rtlCol="0">
            <a:normAutofit fontScale="92500" lnSpcReduction="20000"/>
          </a:bodyPr>
          <a:lstStyle>
            <a:lvl1pPr marL="0" indent="0" algn="l" defTabSz="914400" rtl="0" eaLnBrk="1" latinLnBrk="0" hangingPunct="1">
              <a:lnSpc>
                <a:spcPct val="100000"/>
              </a:lnSpc>
              <a:spcBef>
                <a:spcPts val="0"/>
              </a:spcBef>
              <a:spcAft>
                <a:spcPts val="600"/>
              </a:spcAft>
              <a:buClr>
                <a:schemeClr val="accent1"/>
              </a:buClr>
              <a:buSzPct val="100000"/>
              <a:buFont typeface="Wingdings" panose="05000000000000000000" pitchFamily="2" charset="2"/>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
                <a:schemeClr val="accent1"/>
              </a:buClr>
              <a:buFont typeface="Wingdings" panose="05000000000000000000" pitchFamily="2" charset="2"/>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
                <a:schemeClr val="accent1"/>
              </a:buClr>
              <a:buFont typeface="Wingdings" panose="05000000000000000000" pitchFamily="2" charset="2"/>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
                <a:schemeClr val="accent1"/>
              </a:buClr>
              <a:buFont typeface="Wingdings" panose="05000000000000000000" pitchFamily="2" charset="2"/>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
                <a:schemeClr val="accent1"/>
              </a:buClr>
              <a:buFont typeface="Wingdings" panose="05000000000000000000" pitchFamily="2" charset="2"/>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r>
              <a:rPr lang="en-US" dirty="0"/>
              <a:t>Scrum.org. (n.d.). Resources for growing as a Scrum Master. Scrum.org. https://www.scrum.org/resources/resources-growing-scrum-master</a:t>
            </a:r>
          </a:p>
          <a:p>
            <a:endParaRPr lang="en-US" dirty="0"/>
          </a:p>
          <a:p>
            <a:r>
              <a:rPr lang="en-US" dirty="0"/>
              <a:t>Scrum.org. (2020, March 3). The role of the professional tester in an agile world. Scrum.org. https://www.scrum.org/resources/blog/role-professional-tester-agile-world</a:t>
            </a:r>
          </a:p>
          <a:p>
            <a:endParaRPr lang="en-US" dirty="0"/>
          </a:p>
          <a:p>
            <a:r>
              <a:rPr lang="en-US" dirty="0"/>
              <a:t>Relevant Software. (2022, January 14). Agile software development lifecycle phases explained. Relevant Software. https://relevant.software/blog/agile-software-development-lifecycle-phases-explained/</a:t>
            </a:r>
          </a:p>
          <a:p>
            <a:endParaRPr lang="en-US" dirty="0"/>
          </a:p>
          <a:p>
            <a:r>
              <a:rPr lang="en-US" dirty="0" err="1"/>
              <a:t>Schwaber</a:t>
            </a:r>
            <a:r>
              <a:rPr lang="en-US" dirty="0"/>
              <a:t>, K., &amp; Sutherland, J. (2020). The Scrum guide: The definitive guide to Scrum: The rules of the game. Scrum.org. https://scrumguides.org/scrum-guide.html</a:t>
            </a:r>
          </a:p>
          <a:p>
            <a:endParaRPr lang="en-US" dirty="0"/>
          </a:p>
          <a:p>
            <a:r>
              <a:rPr lang="en-US" dirty="0"/>
              <a:t>Singh, V. (2022). The importance of daily Scrum meetings in Agile projects. Agile Alliance. https://www.agilealliance.org/glossary/daily-meeting/</a:t>
            </a:r>
          </a:p>
        </p:txBody>
      </p:sp>
    </p:spTree>
    <p:extLst>
      <p:ext uri="{BB962C8B-B14F-4D97-AF65-F5344CB8AC3E}">
        <p14:creationId xmlns:p14="http://schemas.microsoft.com/office/powerpoint/2010/main" val="166400858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0A2CB4-6869-426F-8BC4-A32C90CBE2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75</TotalTime>
  <Words>687</Words>
  <Application>Microsoft Office PowerPoint</Application>
  <PresentationFormat>Widescreen</PresentationFormat>
  <Paragraphs>95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RetrospectVTI</vt:lpstr>
      <vt:lpstr>Agile Presentation</vt:lpstr>
      <vt:lpstr>Contents</vt:lpstr>
      <vt:lpstr>Agile Roles</vt:lpstr>
      <vt:lpstr>Key Agile Roles</vt:lpstr>
      <vt:lpstr>Agile Phases</vt:lpstr>
      <vt:lpstr>Waterfall Model</vt:lpstr>
      <vt:lpstr>Choosing Between Waterfall and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Hiroshi</dc:creator>
  <cp:lastModifiedBy>Thomas, Hiroshi</cp:lastModifiedBy>
  <cp:revision>1</cp:revision>
  <dcterms:created xsi:type="dcterms:W3CDTF">2024-08-18T18:36:09Z</dcterms:created>
  <dcterms:modified xsi:type="dcterms:W3CDTF">2024-08-18T19:51:41Z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