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7" r:id="rId3"/>
    <p:sldId id="256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9EF62-0FC0-40AC-9680-F733AEF787D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C3D5-AC65-4D60-8657-60DF2826C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4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7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0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51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1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8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4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1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1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8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9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6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0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C3D5-AC65-4D60-8657-60DF2826CD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1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53637-0771-EDBB-7D11-3EB2E6C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13C4B-28EE-D90D-569F-3ECD810DE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9AEEC-F4A3-95B1-51DE-8B13E0A7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4F62A-11D1-2D5B-97FA-3C87C782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4DBAF-E182-1283-DA99-C6404B13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1358-E321-5E07-E634-8BC4EB29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496D1-615E-17D3-7860-F93941A7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85BF5-EAFA-A3A0-E3D2-6ACC620B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BF586-9C96-DE78-8728-E936777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10B9F-E6C2-7EB2-83A8-D042621A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1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2A4104-E11D-9513-F43D-021B8422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9D023-69A6-24C5-2641-0697E90C3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0CDAB-790D-8D3E-3F1C-52A1A2EC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FDEB5-A98B-BA09-814D-932FA3BA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A21AA-A74B-AD8E-8FCB-32A83974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A3259-6CE2-1A74-91F0-1BD41A0D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B291E-0CBE-1D69-4A70-BCFF7A5D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E20EF-971D-F3E6-97A6-AEFA6DE2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853DD-2F2A-AE35-EA6B-C29424C3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BB5FA-E698-1C8D-7681-4AAC3CED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A877D-0B29-9042-465E-A6450F1A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43D21-E42F-8E8A-B963-999B275A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B19F6-BD63-6AA3-7E30-B0B9EAD9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68B44-D6AC-D1BA-45C8-CF501ED9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28F35-E71A-7928-3756-F1BC0C0F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7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35857-754F-9EFE-23F1-F5F0426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DF90B-9DFF-A5E2-9956-3C86233D8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EF78E-AD9A-3BE7-F9BB-703AA443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B4B61-B797-8703-1773-EB06059F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0B9DC-98B7-DD06-89F9-D4EB4F94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45674-50E6-0A89-9490-8239BF95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A7B77-2589-7896-D0D2-53DC4FB0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0E6B8-2D65-CE53-9744-C6859AC1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9DF4F-4BAB-F907-4553-1CFDE2522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EAC06C-16B1-2FFC-EDB2-CA1D01CD0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4565D-E706-0A06-313D-0E9CCD372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0265DC-A071-BFA0-6684-BA5C146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8E4EC-703D-79E6-14C3-EE135F8E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A23CA0-DB3E-1C98-6184-0792A912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3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8BE25-E02C-1D49-CB89-FE6EFD3B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B96E2-46C0-E8B3-DA8A-1B09D6F0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330FB-2BAC-58A9-2329-0C75AFB0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CC680-3C37-F9DB-B5DD-F7C0E164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9BCB9-1DCB-E99A-2373-45F45120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138D3E-727B-DA1E-B4A9-18234E77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A9984-6551-3297-BE39-0A057A3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3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EE955-1FF6-6CB4-AC68-A6593320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52306-1100-7BB2-7D55-CBC386B6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6ACBC-0490-AFEB-36CC-BB2E8EAD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24330-D688-D852-E85C-C3988C73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15043-508A-B6E8-744A-5A0ADC7E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E0670-617A-4C68-F67B-662C62AE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218F-1DBE-CB5D-B072-4207E483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8F03F-1C96-32F3-588E-F39330156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27E5B-537C-316A-F4F2-760D2C536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8ABBB-BE74-8F68-8D22-7C119F8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7A38F-C407-5FB3-D27F-389769F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9FD07-0269-DC1F-5799-4691C7EA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6557B7-6D77-0624-4815-06A3DA85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DA774-04E5-9F37-E267-8FE9FEC2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2A086-5009-073F-97B2-9F4A4ED6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F266-7C69-466E-9E50-AAF94CA9F138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CE154-CA42-C004-692B-44941AE0C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A0E23-3073-E599-00A1-103F3344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8AA4-3C95-4767-8F51-1A115FFED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6F0852-BD92-5510-BD46-1BE98993E8B7}"/>
              </a:ext>
            </a:extLst>
          </p:cNvPr>
          <p:cNvSpPr txBox="1"/>
          <p:nvPr/>
        </p:nvSpPr>
        <p:spPr>
          <a:xfrm>
            <a:off x="605898" y="2659559"/>
            <a:ext cx="118494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>
                <a:solidFill>
                  <a:srgbClr val="000000"/>
                </a:solidFill>
                <a:effectLst/>
                <a:latin typeface="LinBiolinumTB"/>
              </a:rPr>
              <a:t>On Scalable Computation of Graph Eccentricities 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25301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PLLECC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1CDCC8-6B28-3463-A24C-F953FC07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72" y="1249804"/>
            <a:ext cx="5098222" cy="18670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E808FA-4DAA-F27E-31D1-C7B9E5AEB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38" y="1150736"/>
            <a:ext cx="3421677" cy="20651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05A544-F311-1CAA-DA04-97CCA9BD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590" y="4177962"/>
            <a:ext cx="716342" cy="23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D63677-8FFB-4B72-05E1-0DBAC1B028CC}"/>
                  </a:ext>
                </a:extLst>
              </p:cNvPr>
              <p:cNvSpPr txBox="1"/>
              <p:nvPr/>
            </p:nvSpPr>
            <p:spPr>
              <a:xfrm>
                <a:off x="2461326" y="4111416"/>
                <a:ext cx="8307288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初始化，</a:t>
                </a:r>
                <a:r>
                  <a:rPr lang="en-US" altLang="zh-CN" b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D63677-8FFB-4B72-05E1-0DBAC1B0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4111416"/>
                <a:ext cx="8307288" cy="382412"/>
              </a:xfrm>
              <a:prstGeom prst="rect">
                <a:avLst/>
              </a:prstGeom>
              <a:blipFill>
                <a:blip r:embed="rId6"/>
                <a:stretch>
                  <a:fillRect l="-660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F013A98-9982-766F-7BC1-96D2D49F6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97" y="3186839"/>
            <a:ext cx="5962768" cy="864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B29075-F822-F596-6904-C5CA062967D0}"/>
                  </a:ext>
                </a:extLst>
              </p:cNvPr>
              <p:cNvSpPr txBox="1"/>
              <p:nvPr/>
            </p:nvSpPr>
            <p:spPr>
              <a:xfrm>
                <a:off x="2461326" y="4456513"/>
                <a:ext cx="8307288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B29075-F822-F596-6904-C5CA0629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4456513"/>
                <a:ext cx="8307288" cy="382412"/>
              </a:xfrm>
              <a:prstGeom prst="rect">
                <a:avLst/>
              </a:prstGeom>
              <a:blipFill>
                <a:blip r:embed="rId8"/>
                <a:stretch>
                  <a:fillRect l="-660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F1B572-3CC4-4AD7-FD3D-4C45989EB8CE}"/>
                  </a:ext>
                </a:extLst>
              </p:cNvPr>
              <p:cNvSpPr txBox="1"/>
              <p:nvPr/>
            </p:nvSpPr>
            <p:spPr>
              <a:xfrm>
                <a:off x="2461326" y="4838925"/>
                <a:ext cx="8307288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F1B572-3CC4-4AD7-FD3D-4C45989E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4838925"/>
                <a:ext cx="8307288" cy="382412"/>
              </a:xfrm>
              <a:prstGeom prst="rect">
                <a:avLst/>
              </a:prstGeom>
              <a:blipFill>
                <a:blip r:embed="rId9"/>
                <a:stretch>
                  <a:fillRect l="-660" t="-14286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91C5D1-498B-E7AA-6A5D-97171A8BD970}"/>
                  </a:ext>
                </a:extLst>
              </p:cNvPr>
              <p:cNvSpPr txBox="1"/>
              <p:nvPr/>
            </p:nvSpPr>
            <p:spPr>
              <a:xfrm>
                <a:off x="2461326" y="5184022"/>
                <a:ext cx="8307288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91C5D1-498B-E7AA-6A5D-97171A8BD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5184022"/>
                <a:ext cx="8307288" cy="382412"/>
              </a:xfrm>
              <a:prstGeom prst="rect">
                <a:avLst/>
              </a:prstGeom>
              <a:blipFill>
                <a:blip r:embed="rId10"/>
                <a:stretch>
                  <a:fillRect l="-660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818ADC-CABA-9E0C-7FE9-F1E75D642E15}"/>
                  </a:ext>
                </a:extLst>
              </p:cNvPr>
              <p:cNvSpPr txBox="1"/>
              <p:nvPr/>
            </p:nvSpPr>
            <p:spPr>
              <a:xfrm>
                <a:off x="2461326" y="5566434"/>
                <a:ext cx="8307288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818ADC-CABA-9E0C-7FE9-F1E75D64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5566434"/>
                <a:ext cx="8307288" cy="382412"/>
              </a:xfrm>
              <a:prstGeom prst="rect">
                <a:avLst/>
              </a:prstGeom>
              <a:blipFill>
                <a:blip r:embed="rId11"/>
                <a:stretch>
                  <a:fillRect l="-660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4CD4BA-5B53-7006-684F-DF4458BC2C41}"/>
                  </a:ext>
                </a:extLst>
              </p:cNvPr>
              <p:cNvSpPr txBox="1"/>
              <p:nvPr/>
            </p:nvSpPr>
            <p:spPr>
              <a:xfrm>
                <a:off x="7280095" y="4153178"/>
                <a:ext cx="3656129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4CD4BA-5B53-7006-684F-DF4458BC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95" y="4153178"/>
                <a:ext cx="3656129" cy="382412"/>
              </a:xfrm>
              <a:prstGeom prst="rect">
                <a:avLst/>
              </a:prstGeom>
              <a:blipFill>
                <a:blip r:embed="rId12"/>
                <a:stretch>
                  <a:fillRect l="-1333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01F755-2062-A6CB-3A02-83A3A89E6165}"/>
                  </a:ext>
                </a:extLst>
              </p:cNvPr>
              <p:cNvSpPr txBox="1"/>
              <p:nvPr/>
            </p:nvSpPr>
            <p:spPr>
              <a:xfrm>
                <a:off x="7280095" y="4498275"/>
                <a:ext cx="3656129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01F755-2062-A6CB-3A02-83A3A89E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95" y="4498275"/>
                <a:ext cx="3656129" cy="382412"/>
              </a:xfrm>
              <a:prstGeom prst="rect">
                <a:avLst/>
              </a:prstGeom>
              <a:blipFill>
                <a:blip r:embed="rId13"/>
                <a:stretch>
                  <a:fillRect l="-1333" t="-14286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463CF3-BF69-117D-0F26-02E1C5A336EF}"/>
                  </a:ext>
                </a:extLst>
              </p:cNvPr>
              <p:cNvSpPr txBox="1"/>
              <p:nvPr/>
            </p:nvSpPr>
            <p:spPr>
              <a:xfrm>
                <a:off x="7280095" y="4880687"/>
                <a:ext cx="3656129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463CF3-BF69-117D-0F26-02E1C5A3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95" y="4880687"/>
                <a:ext cx="3656129" cy="382412"/>
              </a:xfrm>
              <a:prstGeom prst="rect">
                <a:avLst/>
              </a:prstGeom>
              <a:blipFill>
                <a:blip r:embed="rId14"/>
                <a:stretch>
                  <a:fillRect l="-1333" t="-14516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5776C5-80DC-68DB-A2E8-2A7134AD817A}"/>
                  </a:ext>
                </a:extLst>
              </p:cNvPr>
              <p:cNvSpPr txBox="1"/>
              <p:nvPr/>
            </p:nvSpPr>
            <p:spPr>
              <a:xfrm>
                <a:off x="7280095" y="5263101"/>
                <a:ext cx="3717599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5776C5-80DC-68DB-A2E8-2A7134AD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95" y="5263101"/>
                <a:ext cx="3717599" cy="382412"/>
              </a:xfrm>
              <a:prstGeom prst="rect">
                <a:avLst/>
              </a:prstGeom>
              <a:blipFill>
                <a:blip r:embed="rId15"/>
                <a:stretch>
                  <a:fillRect l="-1311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3666E8-5592-9740-E808-AA8927FB39BC}"/>
                  </a:ext>
                </a:extLst>
              </p:cNvPr>
              <p:cNvSpPr txBox="1"/>
              <p:nvPr/>
            </p:nvSpPr>
            <p:spPr>
              <a:xfrm>
                <a:off x="7280095" y="5608196"/>
                <a:ext cx="3939593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3666E8-5592-9740-E808-AA8927FB3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95" y="5608196"/>
                <a:ext cx="3939593" cy="382412"/>
              </a:xfrm>
              <a:prstGeom prst="rect">
                <a:avLst/>
              </a:prstGeom>
              <a:blipFill>
                <a:blip r:embed="rId16"/>
                <a:stretch>
                  <a:fillRect l="-1236" t="-14286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3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PLLECC Revisit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B7AEB9-2C27-6D8B-CD2E-9B152D29DD41}"/>
              </a:ext>
            </a:extLst>
          </p:cNvPr>
          <p:cNvSpPr txBox="1"/>
          <p:nvPr/>
        </p:nvSpPr>
        <p:spPr>
          <a:xfrm>
            <a:off x="1204443" y="1476305"/>
            <a:ext cx="9333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Limitation. </a:t>
            </a:r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</a:t>
            </a:r>
            <a:r>
              <a:rPr lang="zh-CN" alt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阶段的标签值是算法效率的关键，也是</a:t>
            </a:r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的时空复杂度的瓶颈，这些</a:t>
            </a:r>
            <a:endParaRPr lang="en-US" altLang="zh-CN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索引的构建主导了整个算法的时间，并且保存这些索引需要很大的空间。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5D89DA-41FC-6D76-F505-4630286D8332}"/>
              </a:ext>
            </a:extLst>
          </p:cNvPr>
          <p:cNvSpPr txBox="1"/>
          <p:nvPr/>
        </p:nvSpPr>
        <p:spPr>
          <a:xfrm>
            <a:off x="1124543" y="2806789"/>
            <a:ext cx="9493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这些索引值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仅仅用于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探测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时计算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dist(v,vi)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，而换个角度思考，在探测的时候并不会将所有的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都进行探测，只要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的上下界闭合了探测就停止了。如下表是表示不同顶点选取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作为参考顶点时，对应顶点被探测的次数。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E3C6379-8015-250F-51E0-4CFCEDB3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31" y="4769995"/>
            <a:ext cx="4801016" cy="154699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0F17C1F-558A-079C-3F08-8449EB00DD57}"/>
              </a:ext>
            </a:extLst>
          </p:cNvPr>
          <p:cNvSpPr txBox="1"/>
          <p:nvPr/>
        </p:nvSpPr>
        <p:spPr>
          <a:xfrm>
            <a:off x="1204442" y="3786617"/>
            <a:ext cx="9333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v=v9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，此时选取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作为参考顶点，那么探测到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时停止，那么被探测过的顶点就是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{v1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v2}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的被探测数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613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8DFA78-2BAE-EC58-8B2B-23E4E6492B35}"/>
              </a:ext>
            </a:extLst>
          </p:cNvPr>
          <p:cNvSpPr txBox="1"/>
          <p:nvPr/>
        </p:nvSpPr>
        <p:spPr>
          <a:xfrm>
            <a:off x="812276" y="1114438"/>
            <a:ext cx="9654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既然有大量的点是没有被探测到的，那么是否可以不用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阶段得到的标签值，而是对被探测数多的顶点进行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，得到其与其他顶点的最短距离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，这样可以不用存储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所产生的大量标签值。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E15BD-6546-103A-9ECD-2B60CC5E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55" y="2037768"/>
            <a:ext cx="3421677" cy="20651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DFEC7F-BDF9-626C-8DF3-ED8810C52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083" y="2047419"/>
            <a:ext cx="5098222" cy="18670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464458-DCA5-35B5-D8B3-2AC3F518A9B0}"/>
              </a:ext>
            </a:extLst>
          </p:cNvPr>
          <p:cNvSpPr txBox="1"/>
          <p:nvPr/>
        </p:nvSpPr>
        <p:spPr>
          <a:xfrm>
            <a:off x="972849" y="4112618"/>
            <a:ext cx="1017750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类似，划分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为参考集，这里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不再使用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的标签值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去进行反序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，而是对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直接进行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，将得到的序列反序，得到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1B2882-DF09-2D6C-BBA3-BAC99A3541D5}"/>
                  </a:ext>
                </a:extLst>
              </p:cNvPr>
              <p:cNvSpPr txBox="1"/>
              <p:nvPr/>
            </p:nvSpPr>
            <p:spPr>
              <a:xfrm>
                <a:off x="972849" y="5307066"/>
                <a:ext cx="10177504" cy="1286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 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\ 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的所有顶点，即非参考顶点，对其分为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|Z|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 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(|Z|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中顶点的数量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集合，每一个集合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表示该集合中的顶点都是以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为参考顶点的，对于每个参考顶点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，即以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为参考顶点的所有顶点数量。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1B2882-DF09-2D6C-BBA3-BAC99A35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49" y="5307066"/>
                <a:ext cx="10177504" cy="1286250"/>
              </a:xfrm>
              <a:prstGeom prst="rect">
                <a:avLst/>
              </a:prstGeom>
              <a:blipFill>
                <a:blip r:embed="rId5"/>
                <a:stretch>
                  <a:fillRect l="-539" b="-5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9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E15BD-6546-103A-9ECD-2B60CC5E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2" y="1043469"/>
            <a:ext cx="3421677" cy="20651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DFEC7F-BDF9-626C-8DF3-ED8810C52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510" y="1053120"/>
            <a:ext cx="5098222" cy="1867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464458-DCA5-35B5-D8B3-2AC3F518A9B0}"/>
                  </a:ext>
                </a:extLst>
              </p:cNvPr>
              <p:cNvSpPr txBox="1"/>
              <p:nvPr/>
            </p:nvSpPr>
            <p:spPr>
              <a:xfrm>
                <a:off x="812276" y="3118319"/>
                <a:ext cx="10329200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3) 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中的第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i(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初始为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个顶点进行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，然后用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PLLECC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中的方法对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所有顶点的上下界进行更新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464458-DCA5-35B5-D8B3-2AC3F518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6" y="3118319"/>
                <a:ext cx="10329200" cy="455253"/>
              </a:xfrm>
              <a:prstGeom prst="rect">
                <a:avLst/>
              </a:prstGeom>
              <a:blipFill>
                <a:blip r:embed="rId5"/>
                <a:stretch>
                  <a:fillRect l="-472" r="-354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1B2882-DF09-2D6C-BBA3-BAC99A3541D5}"/>
                  </a:ext>
                </a:extLst>
              </p:cNvPr>
              <p:cNvSpPr txBox="1"/>
              <p:nvPr/>
            </p:nvSpPr>
            <p:spPr>
              <a:xfrm>
                <a:off x="812276" y="4312767"/>
                <a:ext cx="10177504" cy="873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如果有顶点的上下界闭合，那么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，第一轮更新结束后，如果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≠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i=i+1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，重复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，进行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5);</a:t>
                </a: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1B2882-DF09-2D6C-BBA3-BAC99A35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6" y="4312767"/>
                <a:ext cx="10177504" cy="873572"/>
              </a:xfrm>
              <a:prstGeom prst="rect">
                <a:avLst/>
              </a:prstGeom>
              <a:blipFill>
                <a:blip r:embed="rId6"/>
                <a:stretch>
                  <a:fillRect l="-479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45CA51-A4EB-F97E-DCFB-D3715572905E}"/>
                  </a:ext>
                </a:extLst>
              </p:cNvPr>
              <p:cNvSpPr txBox="1"/>
              <p:nvPr/>
            </p:nvSpPr>
            <p:spPr>
              <a:xfrm>
                <a:off x="812276" y="5368094"/>
                <a:ext cx="10177504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5)</a:t>
                </a:r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，选取下一个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i=1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，进行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遍历结束后，所有顶点均完成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ecc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的上下界闭合。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45CA51-A4EB-F97E-DCFB-D3715572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6" y="5368094"/>
                <a:ext cx="10177504" cy="463973"/>
              </a:xfrm>
              <a:prstGeom prst="rect">
                <a:avLst/>
              </a:prstGeom>
              <a:blipFill>
                <a:blip r:embed="rId7"/>
                <a:stretch>
                  <a:fillRect l="-479" r="-269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E15BD-6546-103A-9ECD-2B60CC5E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2" y="1043469"/>
            <a:ext cx="3421677" cy="20651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DFEC7F-BDF9-626C-8DF3-ED8810C52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510" y="1053120"/>
            <a:ext cx="5098222" cy="18670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4045E3-68B0-6AC6-8A3E-8D62C4A4EDCF}"/>
              </a:ext>
            </a:extLst>
          </p:cNvPr>
          <p:cNvSpPr txBox="1"/>
          <p:nvPr/>
        </p:nvSpPr>
        <p:spPr>
          <a:xfrm>
            <a:off x="812276" y="3749333"/>
            <a:ext cx="10177504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以上图为例，参考顶点依然还是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，首先进行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中的两个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CFD12E-BE96-3822-5227-A3DC77DD03D1}"/>
                  </a:ext>
                </a:extLst>
              </p:cNvPr>
              <p:cNvSpPr txBox="1"/>
              <p:nvPr/>
            </p:nvSpPr>
            <p:spPr>
              <a:xfrm>
                <a:off x="812276" y="4389998"/>
                <a:ext cx="10177504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对其他顶点进行划分，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v8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v9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v10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v11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v12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都是以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v13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为参考顶点的，记为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CFD12E-BE96-3822-5227-A3DC77DD0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6" y="4389998"/>
                <a:ext cx="10177504" cy="455253"/>
              </a:xfrm>
              <a:prstGeom prst="rect">
                <a:avLst/>
              </a:prstGeom>
              <a:blipFill>
                <a:blip r:embed="rId5"/>
                <a:stretch>
                  <a:fillRect l="-479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95CC4F-86D7-4099-CE98-92024CBDD745}"/>
                  </a:ext>
                </a:extLst>
              </p:cNvPr>
              <p:cNvSpPr txBox="1"/>
              <p:nvPr/>
            </p:nvSpPr>
            <p:spPr>
              <a:xfrm>
                <a:off x="3076082" y="4845251"/>
                <a:ext cx="6298738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都是以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为参考顶点的，记为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95CC4F-86D7-4099-CE98-92024CBD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82" y="4845251"/>
                <a:ext cx="6298738" cy="455253"/>
              </a:xfrm>
              <a:prstGeom prst="rect">
                <a:avLst/>
              </a:prstGeom>
              <a:blipFill>
                <a:blip r:embed="rId6"/>
                <a:stretch>
                  <a:fillRect l="-87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05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A03475-1D7D-CE5F-0383-4A8F15BA9C55}"/>
              </a:ext>
            </a:extLst>
          </p:cNvPr>
          <p:cNvSpPr txBox="1"/>
          <p:nvPr/>
        </p:nvSpPr>
        <p:spPr>
          <a:xfrm>
            <a:off x="323858" y="840393"/>
            <a:ext cx="6130062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方法的不等式初始化所有顶点的上下界，得到下表：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41CDE3F5-5CE7-FF5E-FEBC-E7EC3D63B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452432"/>
                  </p:ext>
                </p:extLst>
              </p:nvPr>
            </p:nvGraphicFramePr>
            <p:xfrm>
              <a:off x="469529" y="1713965"/>
              <a:ext cx="2477859" cy="34062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7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6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v9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36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127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62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932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41CDE3F5-5CE7-FF5E-FEBC-E7EC3D63B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452432"/>
                  </p:ext>
                </p:extLst>
              </p:nvPr>
            </p:nvGraphicFramePr>
            <p:xfrm>
              <a:off x="469529" y="1713965"/>
              <a:ext cx="2477859" cy="34062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87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1" t="-1613" r="-202206" b="-8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222" t="-1613" r="-103704" b="-8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735" t="-1613" r="-2941" b="-8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7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6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v9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36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127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62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9328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5E4B10-624E-127C-704D-7B4131C967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172132"/>
                  </p:ext>
                </p:extLst>
              </p:nvPr>
            </p:nvGraphicFramePr>
            <p:xfrm>
              <a:off x="3224302" y="1713965"/>
              <a:ext cx="2477859" cy="1552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5E4B10-624E-127C-704D-7B4131C967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172132"/>
                  </p:ext>
                </p:extLst>
              </p:nvPr>
            </p:nvGraphicFramePr>
            <p:xfrm>
              <a:off x="3224302" y="1713965"/>
              <a:ext cx="2477859" cy="1552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87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35" t="-1613" r="-202941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735" t="-1613" r="-102941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735" t="-1613" r="-2941" b="-3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C179325-A6A6-6A57-BC17-6ADEF0E20196}"/>
              </a:ext>
            </a:extLst>
          </p:cNvPr>
          <p:cNvSpPr txBox="1"/>
          <p:nvPr/>
        </p:nvSpPr>
        <p:spPr>
          <a:xfrm>
            <a:off x="7205678" y="840393"/>
            <a:ext cx="4150371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进行第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个顶点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，得到它和其他顶点的距离：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2">
            <a:extLst>
              <a:ext uri="{FF2B5EF4-FFF2-40B4-BE49-F238E27FC236}">
                <a16:creationId xmlns:a16="http://schemas.microsoft.com/office/drawing/2014/main" id="{CDB88340-5383-6537-7727-50083F427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83329"/>
              </p:ext>
            </p:extLst>
          </p:nvPr>
        </p:nvGraphicFramePr>
        <p:xfrm>
          <a:off x="8375504" y="1729824"/>
          <a:ext cx="1810718" cy="488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59">
                  <a:extLst>
                    <a:ext uri="{9D8B030D-6E8A-4147-A177-3AD203B41FA5}">
                      <a16:colId xmlns:a16="http://schemas.microsoft.com/office/drawing/2014/main" val="398318999"/>
                    </a:ext>
                  </a:extLst>
                </a:gridCol>
                <a:gridCol w="905359">
                  <a:extLst>
                    <a:ext uri="{9D8B030D-6E8A-4147-A177-3AD203B41FA5}">
                      <a16:colId xmlns:a16="http://schemas.microsoft.com/office/drawing/2014/main" val="160953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1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1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57922"/>
                  </a:ext>
                </a:extLst>
              </a:tr>
              <a:tr h="43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2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0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8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A03475-1D7D-CE5F-0383-4A8F15BA9C55}"/>
              </a:ext>
            </a:extLst>
          </p:cNvPr>
          <p:cNvSpPr txBox="1"/>
          <p:nvPr/>
        </p:nvSpPr>
        <p:spPr>
          <a:xfrm>
            <a:off x="323858" y="840393"/>
            <a:ext cx="6130062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中的方法更新所有顶点的上下界，得到下表：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41CDE3F5-5CE7-FF5E-FEBC-E7EC3D63B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046485"/>
                  </p:ext>
                </p:extLst>
              </p:nvPr>
            </p:nvGraphicFramePr>
            <p:xfrm>
              <a:off x="469529" y="1713965"/>
              <a:ext cx="2477859" cy="34062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7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6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v8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v9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36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v10</a:t>
                          </a:r>
                          <a:endParaRPr lang="zh-CN" altLang="en-US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a:t>4</a:t>
                          </a:r>
                          <a:endParaRPr lang="zh-CN" altLang="en-US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127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62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932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41CDE3F5-5CE7-FF5E-FEBC-E7EC3D63B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046485"/>
                  </p:ext>
                </p:extLst>
              </p:nvPr>
            </p:nvGraphicFramePr>
            <p:xfrm>
              <a:off x="469529" y="1713965"/>
              <a:ext cx="2477859" cy="34062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87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1" t="-1613" r="-202206" b="-8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222" t="-1613" r="-103704" b="-8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735" t="-1613" r="-2941" b="-8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7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6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v8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v9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36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v10</a:t>
                          </a:r>
                          <a:endParaRPr lang="zh-CN" altLang="en-US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a:t>4</a:t>
                          </a:r>
                          <a:endParaRPr lang="zh-CN" altLang="en-US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accent1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127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62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v12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9328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5E4B10-624E-127C-704D-7B4131C967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54171"/>
                  </p:ext>
                </p:extLst>
              </p:nvPr>
            </p:nvGraphicFramePr>
            <p:xfrm>
              <a:off x="3224302" y="1713965"/>
              <a:ext cx="2477859" cy="1552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𝑒𝑐𝑐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v6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5E4B10-624E-127C-704D-7B4131C967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54171"/>
                  </p:ext>
                </p:extLst>
              </p:nvPr>
            </p:nvGraphicFramePr>
            <p:xfrm>
              <a:off x="3224302" y="1713965"/>
              <a:ext cx="2477859" cy="1552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5953">
                      <a:extLst>
                        <a:ext uri="{9D8B030D-6E8A-4147-A177-3AD203B41FA5}">
                          <a16:colId xmlns:a16="http://schemas.microsoft.com/office/drawing/2014/main" val="398318999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1609536011"/>
                        </a:ext>
                      </a:extLst>
                    </a:gridCol>
                    <a:gridCol w="825953">
                      <a:extLst>
                        <a:ext uri="{9D8B030D-6E8A-4147-A177-3AD203B41FA5}">
                          <a16:colId xmlns:a16="http://schemas.microsoft.com/office/drawing/2014/main" val="203009336"/>
                        </a:ext>
                      </a:extLst>
                    </a:gridCol>
                  </a:tblGrid>
                  <a:tr h="3787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35" t="-1613" r="-202941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735" t="-1613" r="-102941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735" t="-1613" r="-2941" b="-3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419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71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57922"/>
                      </a:ext>
                    </a:extLst>
                  </a:tr>
                  <a:tr h="431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v6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0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C179325-A6A6-6A57-BC17-6ADEF0E20196}"/>
              </a:ext>
            </a:extLst>
          </p:cNvPr>
          <p:cNvSpPr txBox="1"/>
          <p:nvPr/>
        </p:nvSpPr>
        <p:spPr>
          <a:xfrm>
            <a:off x="7205678" y="840393"/>
            <a:ext cx="4150371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进行第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个顶点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，得到它和其他顶点的距离：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2">
            <a:extLst>
              <a:ext uri="{FF2B5EF4-FFF2-40B4-BE49-F238E27FC236}">
                <a16:creationId xmlns:a16="http://schemas.microsoft.com/office/drawing/2014/main" id="{CDB88340-5383-6537-7727-50083F427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30188"/>
              </p:ext>
            </p:extLst>
          </p:nvPr>
        </p:nvGraphicFramePr>
        <p:xfrm>
          <a:off x="8375504" y="1729824"/>
          <a:ext cx="1810718" cy="488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59">
                  <a:extLst>
                    <a:ext uri="{9D8B030D-6E8A-4147-A177-3AD203B41FA5}">
                      <a16:colId xmlns:a16="http://schemas.microsoft.com/office/drawing/2014/main" val="398318999"/>
                    </a:ext>
                  </a:extLst>
                </a:gridCol>
                <a:gridCol w="905359">
                  <a:extLst>
                    <a:ext uri="{9D8B030D-6E8A-4147-A177-3AD203B41FA5}">
                      <a16:colId xmlns:a16="http://schemas.microsoft.com/office/drawing/2014/main" val="160953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1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1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57922"/>
                  </a:ext>
                </a:extLst>
              </a:tr>
              <a:tr h="43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2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0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7691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0EDD17B-F2B2-4BDE-1793-36F070BEC3BD}"/>
              </a:ext>
            </a:extLst>
          </p:cNvPr>
          <p:cNvSpPr txBox="1"/>
          <p:nvPr/>
        </p:nvSpPr>
        <p:spPr>
          <a:xfrm>
            <a:off x="10382199" y="3553444"/>
            <a:ext cx="15964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/>
              <a:t>…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22756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2C3466-4118-E3BF-F191-7A3B63034365}"/>
                  </a:ext>
                </a:extLst>
              </p:cNvPr>
              <p:cNvSpPr txBox="1"/>
              <p:nvPr/>
            </p:nvSpPr>
            <p:spPr>
              <a:xfrm>
                <a:off x="812276" y="4281994"/>
                <a:ext cx="10648796" cy="485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空间复杂度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O(n+m)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加载整个图，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分别表示顶点和边的数目，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O(n)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𝑒𝑐𝑐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2C3466-4118-E3BF-F191-7A3B6303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6" y="4281994"/>
                <a:ext cx="10648796" cy="485133"/>
              </a:xfrm>
              <a:prstGeom prst="rect">
                <a:avLst/>
              </a:prstGeom>
              <a:blipFill>
                <a:blip r:embed="rId3"/>
                <a:stretch>
                  <a:fillRect l="-458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D89DF04-2457-412B-78FD-E5170BB2C50D}"/>
              </a:ext>
            </a:extLst>
          </p:cNvPr>
          <p:cNvSpPr txBox="1"/>
          <p:nvPr/>
        </p:nvSpPr>
        <p:spPr>
          <a:xfrm>
            <a:off x="2150615" y="47671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总时间复杂度为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O(n+m).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890B36-65D2-8180-0050-246E704F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92" y="1185351"/>
            <a:ext cx="581456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7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4366BF-6440-2214-213E-869A24232AA4}"/>
              </a:ext>
            </a:extLst>
          </p:cNvPr>
          <p:cNvSpPr txBox="1"/>
          <p:nvPr/>
        </p:nvSpPr>
        <p:spPr>
          <a:xfrm>
            <a:off x="812276" y="1245830"/>
            <a:ext cx="1017750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时间上的改进：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中多个参考结点应用于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时，多个不同的参考结点可能会有大量相同的探测结点，下图展示了在不同的图上采用多个参考结点的探测重复比率。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623FA8-70D9-8424-5C3D-9B20BBFE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34" y="2677770"/>
            <a:ext cx="3741744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2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73019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IFECC(Index-Free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762E0A-519A-88F3-3C55-8A7F732AE342}"/>
              </a:ext>
            </a:extLst>
          </p:cNvPr>
          <p:cNvSpPr txBox="1"/>
          <p:nvPr/>
        </p:nvSpPr>
        <p:spPr>
          <a:xfrm>
            <a:off x="812276" y="1059712"/>
            <a:ext cx="106487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Reference Node is Enough.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可以将参考结点的数量直接缩减至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，之前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两个结点，需要做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都做了两次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，这显然是冗余的，下图展示了一个结点时算法执行过程。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0FDF59-34CD-E836-49C4-130055F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09" y="2794127"/>
            <a:ext cx="464098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Eccentricity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D3D40-6B17-8A00-5FAA-4504F998AE6A}"/>
              </a:ext>
            </a:extLst>
          </p:cNvPr>
          <p:cNvSpPr txBox="1"/>
          <p:nvPr/>
        </p:nvSpPr>
        <p:spPr>
          <a:xfrm>
            <a:off x="1351509" y="10180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什么是离心率？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FE3E1E-BB82-96BA-95F0-10AE4A32E872}"/>
              </a:ext>
            </a:extLst>
          </p:cNvPr>
          <p:cNvSpPr txBox="1"/>
          <p:nvPr/>
        </p:nvSpPr>
        <p:spPr>
          <a:xfrm>
            <a:off x="1842182" y="1506734"/>
            <a:ext cx="814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之间的最短距离记为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dist(u,v)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，那么某点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的离心率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      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通俗来说，就是图中离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点最远的点的距离。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177800-2B4F-7783-3072-4500D964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82" y="2044880"/>
            <a:ext cx="3466666" cy="3851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85ED8E-C564-64EF-A3F6-705350DE29BE}"/>
              </a:ext>
            </a:extLst>
          </p:cNvPr>
          <p:cNvSpPr txBox="1"/>
          <p:nvPr/>
        </p:nvSpPr>
        <p:spPr>
          <a:xfrm>
            <a:off x="1351509" y="27070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离心率有什么用？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3A871F-6D4B-DF95-788E-04E8E0114DFA}"/>
              </a:ext>
            </a:extLst>
          </p:cNvPr>
          <p:cNvSpPr txBox="1"/>
          <p:nvPr/>
        </p:nvSpPr>
        <p:spPr>
          <a:xfrm>
            <a:off x="1842182" y="3350924"/>
            <a:ext cx="943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Location Optimization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：将具有最小离心率值的顶点定义为网络中心，比如医院、消防站等。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86D224-73BE-63FF-774C-DB6CB1CB2838}"/>
              </a:ext>
            </a:extLst>
          </p:cNvPr>
          <p:cNvSpPr txBox="1"/>
          <p:nvPr/>
        </p:nvSpPr>
        <p:spPr>
          <a:xfrm>
            <a:off x="1842181" y="3994785"/>
            <a:ext cx="10257936" cy="73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Prediction Optimization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：离心率分布是各种预测任务的一个关键特征。预测生物网络中缺失的边缘、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识别电信网络的创造者、在社交网络中寻找垃圾邮件用户、识别有害信息的感染源，如谣言或疾病</a:t>
            </a:r>
          </a:p>
        </p:txBody>
      </p:sp>
    </p:spTree>
    <p:extLst>
      <p:ext uri="{BB962C8B-B14F-4D97-AF65-F5344CB8AC3E}">
        <p14:creationId xmlns:p14="http://schemas.microsoft.com/office/powerpoint/2010/main" val="68995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6" y="301314"/>
            <a:ext cx="107286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KIFECC(K Nodes Terminate Index-Free Exacting Eccentricity)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B7AD78-5C94-147F-4C7D-1ACAC54C461A}"/>
              </a:ext>
            </a:extLst>
          </p:cNvPr>
          <p:cNvSpPr txBox="1"/>
          <p:nvPr/>
        </p:nvSpPr>
        <p:spPr>
          <a:xfrm>
            <a:off x="963196" y="1050835"/>
            <a:ext cx="1064879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在实际执行过程中，使用一个结点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作为参考结点，可以在精度和时间上进行均衡，选择一个合适值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，在参考结点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的队列中对前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个结点执行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，这样虽然不能保证每个结点的离心率上下界都闭合，但是可以得到近似值，并且效率更高。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26D90-A6B4-FF35-0A9D-E898DBA0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38" y="2829011"/>
            <a:ext cx="4983912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28985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FEC86D-4124-86DC-E3FF-134FD358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33" y="824534"/>
            <a:ext cx="8016935" cy="21718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605033-58A4-E799-0A10-292CEC1B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718" y="3247400"/>
            <a:ext cx="7658764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28985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8BE474-13FF-E6CB-D97C-DA01564B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81" y="2423073"/>
            <a:ext cx="7750212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5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28985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88E66A-B337-CA16-9F50-079BE0AA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72" y="888530"/>
            <a:ext cx="7559695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Eccentricity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F74445-A15F-3F73-C9FF-D8FC316D5A60}"/>
              </a:ext>
            </a:extLst>
          </p:cNvPr>
          <p:cNvSpPr txBox="1"/>
          <p:nvPr/>
        </p:nvSpPr>
        <p:spPr>
          <a:xfrm>
            <a:off x="1315998" y="14744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离心率如何计算？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761E0A-A12A-2C72-13D4-006CA171C2E3}"/>
              </a:ext>
            </a:extLst>
          </p:cNvPr>
          <p:cNvSpPr txBox="1"/>
          <p:nvPr/>
        </p:nvSpPr>
        <p:spPr>
          <a:xfrm>
            <a:off x="1476856" y="2198812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传统方法：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，对每个点进行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，遍历最后一个结点的距离即为该点的离心率；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F6CE09-2538-C52E-F8A8-6EA1111C7424}"/>
              </a:ext>
            </a:extLst>
          </p:cNvPr>
          <p:cNvSpPr txBox="1"/>
          <p:nvPr/>
        </p:nvSpPr>
        <p:spPr>
          <a:xfrm>
            <a:off x="1476856" y="2761038"/>
            <a:ext cx="101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改进的方法：一部分进行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，另一部分设置上下界，通过已知点的离心率来进行收缩；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8B6C0E-D121-7A98-27DC-F7E7EEB47128}"/>
              </a:ext>
            </a:extLst>
          </p:cNvPr>
          <p:cNvSpPr txBox="1"/>
          <p:nvPr/>
        </p:nvSpPr>
        <p:spPr>
          <a:xfrm>
            <a:off x="1476856" y="3391351"/>
            <a:ext cx="940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PLLECC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：选取一部分结点进行反序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，其他点根据参考结点进行离心率上下界的收缩；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DC0EF0-B59A-0556-F8AD-F538BBC2E281}"/>
              </a:ext>
            </a:extLst>
          </p:cNvPr>
          <p:cNvSpPr txBox="1"/>
          <p:nvPr/>
        </p:nvSpPr>
        <p:spPr>
          <a:xfrm>
            <a:off x="1476856" y="4021664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上进行改进，大大提高了空间和时间复杂度。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F1F556-E160-956D-EBA5-366748F334AE}"/>
              </a:ext>
            </a:extLst>
          </p:cNvPr>
          <p:cNvSpPr txBox="1"/>
          <p:nvPr/>
        </p:nvSpPr>
        <p:spPr>
          <a:xfrm>
            <a:off x="1476855" y="4651977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注：后续的讨论都是建立在连通无向无权重图上的，很容易将结果进行扩展。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5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BFS-Framework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A84286-1C11-3DFA-5395-DD51E4E730E4}"/>
                  </a:ext>
                </a:extLst>
              </p:cNvPr>
              <p:cNvSpPr txBox="1"/>
              <p:nvPr/>
            </p:nvSpPr>
            <p:spPr>
              <a:xfrm>
                <a:off x="1387020" y="1586253"/>
                <a:ext cx="9202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对每个点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，直到遍历到最后一个节点为止，最远距离即为该点的离心率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A84286-1C11-3DFA-5395-DD51E4E7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20" y="1586253"/>
                <a:ext cx="9202776" cy="369332"/>
              </a:xfrm>
              <a:prstGeom prst="rect">
                <a:avLst/>
              </a:prstGeom>
              <a:blipFill>
                <a:blip r:embed="rId2"/>
                <a:stretch>
                  <a:fillRect l="-596" t="-11475" r="-46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5F6F9D-D23E-85FB-98F6-1A7DA1E27652}"/>
                  </a:ext>
                </a:extLst>
              </p:cNvPr>
              <p:cNvSpPr txBox="1"/>
              <p:nvPr/>
            </p:nvSpPr>
            <p:spPr>
              <a:xfrm>
                <a:off x="1387020" y="2217029"/>
                <a:ext cx="10568149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为了减少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的次数，选取一部分点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，对于其他点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V/T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，设置上下界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,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</a:t>
                </a:r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时，对</a:t>
                </a:r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进行上下界的更新操作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，如果上下界闭合，则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不用再进行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5F6F9D-D23E-85FB-98F6-1A7DA1E27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20" y="2217029"/>
                <a:ext cx="10568149" cy="659411"/>
              </a:xfrm>
              <a:prstGeom prst="rect">
                <a:avLst/>
              </a:prstGeom>
              <a:blipFill>
                <a:blip r:embed="rId3"/>
                <a:stretch>
                  <a:fillRect l="-519" t="-8333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E3E38E1-A116-954B-E3BA-BF405894F263}"/>
              </a:ext>
            </a:extLst>
          </p:cNvPr>
          <p:cNvSpPr txBox="1"/>
          <p:nvPr/>
        </p:nvSpPr>
        <p:spPr>
          <a:xfrm>
            <a:off x="1387020" y="3137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对上下界进行更新的不等式如下：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E548E4-C8D3-A6F9-83DA-BAEB0FFD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10" y="3768660"/>
            <a:ext cx="5305664" cy="9873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BA5972-3FA8-204C-731A-66AB3ECE54EA}"/>
              </a:ext>
            </a:extLst>
          </p:cNvPr>
          <p:cNvSpPr txBox="1"/>
          <p:nvPr/>
        </p:nvSpPr>
        <p:spPr>
          <a:xfrm>
            <a:off x="1387020" y="4748465"/>
            <a:ext cx="36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dist(v,t)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的最短距离。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BFS-Framework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AEB04B-D3F7-251F-8368-74866EA792C5}"/>
              </a:ext>
            </a:extLst>
          </p:cNvPr>
          <p:cNvSpPr txBox="1"/>
          <p:nvPr/>
        </p:nvSpPr>
        <p:spPr>
          <a:xfrm>
            <a:off x="1390875" y="1053157"/>
            <a:ext cx="72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设  为距离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最远的顶点， 为距离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最远的顶点，如下图所示：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6C390-1A36-EE47-C93C-884835653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05" y="1081599"/>
            <a:ext cx="198137" cy="312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7A0350-374B-878E-23C7-11F5F68B1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41" y="1127323"/>
            <a:ext cx="198137" cy="2667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C5C50-F65A-0035-52BA-4AA42612C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187" y="1650457"/>
            <a:ext cx="4079626" cy="22159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86BD12-7BCF-4A13-19B7-03F518A1FA1A}"/>
              </a:ext>
            </a:extLst>
          </p:cNvPr>
          <p:cNvSpPr txBox="1"/>
          <p:nvPr/>
        </p:nvSpPr>
        <p:spPr>
          <a:xfrm>
            <a:off x="1390876" y="40943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不难得出：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E28734-32A7-319F-C641-CDE21E196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05" y="5349062"/>
            <a:ext cx="3764606" cy="4191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4130ED-BA62-DDB8-1124-4F5B04CD1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697" y="4742683"/>
            <a:ext cx="3764606" cy="4648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EAE2039-7B24-1843-4566-7579827B220D}"/>
              </a:ext>
            </a:extLst>
          </p:cNvPr>
          <p:cNvSpPr txBox="1"/>
          <p:nvPr/>
        </p:nvSpPr>
        <p:spPr>
          <a:xfrm>
            <a:off x="1390876" y="608381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Limitation. </a:t>
            </a:r>
            <a:r>
              <a:rPr lang="zh-CN" alt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性能很大程度上取决于</a:t>
            </a:r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执行顺序和选取。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7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PLLECC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12C94-7492-ABF6-00DB-8A458DEACE03}"/>
              </a:ext>
            </a:extLst>
          </p:cNvPr>
          <p:cNvSpPr txBox="1"/>
          <p:nvPr/>
        </p:nvSpPr>
        <p:spPr>
          <a:xfrm>
            <a:off x="1390876" y="1125316"/>
            <a:ext cx="9093652" cy="544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与基于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的方法不同，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并不是减少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点的数目，而是将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进行反序遍历，优先知道最后一个遍历的顶点和它的距离。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PLLECC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的第一阶段是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PLL(pruned landmark labeling)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，是一种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2-hop label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算法，通过两点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的共同标签，可以知道它们之间的最短路径距离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dist(u,v)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，可以知道点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和其他所有点的最短距离，那么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的反序输出也可以知道，离心率就是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和其他点的最短距离中最大的值。但是如果对每个点都进行反序遍历，那么要对大量的标签值进行计算，很显然开销过大。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选取一部分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度最高的顶点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反序遍历，这部分顶点称为参考顶点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，每个顶点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都有一个反序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队列，称为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FFO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Farthest-First Node Order .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对于其余顶点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方法类似，也有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的上下界，并且通过离它最近的参考顶点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的队列来进行更新。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2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PLLECC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1CDCC8-6B28-3463-A24C-F953FC07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51" y="1561938"/>
            <a:ext cx="5098222" cy="18670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E808FA-4DAA-F27E-31D1-C7B9E5AEB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38" y="1363801"/>
            <a:ext cx="3421677" cy="2065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B099E5-79E4-8495-1986-488B7B3E7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232" y="5143895"/>
            <a:ext cx="3299746" cy="350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446C80-017B-5A3F-880A-9172970F3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615" y="4568533"/>
            <a:ext cx="952583" cy="24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AE2502-9314-584F-F578-DF181F44B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970" y="4502738"/>
            <a:ext cx="4580017" cy="373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F662F9-B5D8-7FC0-2E3D-D01F62EBAFF3}"/>
              </a:ext>
            </a:extLst>
          </p:cNvPr>
          <p:cNvSpPr txBox="1"/>
          <p:nvPr/>
        </p:nvSpPr>
        <p:spPr>
          <a:xfrm>
            <a:off x="1295998" y="3744208"/>
            <a:ext cx="10039928" cy="73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表示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的反序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队列，  表示     的第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个元素。对任意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顶点，找到与其最近的参考顶点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的上下界进行更新，有如下不等式 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F8693D-947B-510A-7B0F-3E841B3A4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187" y="3799957"/>
            <a:ext cx="281964" cy="3353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B54CE3-56F8-501E-9BC2-D0D7989F3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739" y="3750991"/>
            <a:ext cx="205758" cy="3734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3CC483D-9D45-FBEA-E63D-AEA4089ACB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766" y="3778231"/>
            <a:ext cx="281964" cy="3353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EECF328-D5A0-A644-3149-3C4C70E3FC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5191" y="4554885"/>
            <a:ext cx="4153260" cy="2972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574A53-9DE9-FB03-1BCB-0CED37F748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5191" y="5143895"/>
            <a:ext cx="662997" cy="3581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C062B6F-E8F8-C030-982F-8E27F2FD29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5140" y="5227722"/>
            <a:ext cx="289585" cy="2743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D8D42DB-F05E-30CB-9FE5-398D2EF15A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1030" y="5143895"/>
            <a:ext cx="1676545" cy="36579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DEDD8E5-E09E-AA86-40BA-54041C0A16ED}"/>
              </a:ext>
            </a:extLst>
          </p:cNvPr>
          <p:cNvSpPr txBox="1"/>
          <p:nvPr/>
        </p:nvSpPr>
        <p:spPr>
          <a:xfrm>
            <a:off x="1595187" y="562565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从队头开始依次进行探测，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表示当前探测到的所有顶点的集合。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PLLECC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3FA329-D4AB-CBED-7ECB-7BACA715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85" y="731580"/>
            <a:ext cx="4684517" cy="2212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BED77-7FDC-42F2-A93A-5945A45E2705}"/>
                  </a:ext>
                </a:extLst>
              </p:cNvPr>
              <p:cNvSpPr txBox="1"/>
              <p:nvPr/>
            </p:nvSpPr>
            <p:spPr>
              <a:xfrm>
                <a:off x="1451028" y="2944367"/>
                <a:ext cx="7149137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根据定义，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</a:p>
              <a:p>
                <a:endPara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BED77-7FDC-42F2-A93A-5945A45E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8" y="2944367"/>
                <a:ext cx="7149137" cy="690958"/>
              </a:xfrm>
              <a:prstGeom prst="rect">
                <a:avLst/>
              </a:prstGeom>
              <a:blipFill>
                <a:blip r:embed="rId4"/>
                <a:stretch>
                  <a:fillRect l="-682" t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ECC58E-9ABB-B606-AD0A-611B2F03FEDE}"/>
                  </a:ext>
                </a:extLst>
              </p:cNvPr>
              <p:cNvSpPr txBox="1"/>
              <p:nvPr/>
            </p:nvSpPr>
            <p:spPr>
              <a:xfrm>
                <a:off x="3534285" y="3635325"/>
                <a:ext cx="6094476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𝑚𝑎𝑥</m:t>
                    </m:r>
                  </m:oMath>
                </a14:m>
                <a:r>
                  <a:rPr lang="en-US" altLang="zh-CN">
                    <a:ea typeface="宋体" panose="02010600030101010101" pitchFamily="2" charset="-122"/>
                    <a:cs typeface="Times New Roman" panose="020206030504050203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ECC58E-9ABB-B606-AD0A-611B2F03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85" y="3635325"/>
                <a:ext cx="6094476" cy="413959"/>
              </a:xfrm>
              <a:prstGeom prst="rect">
                <a:avLst/>
              </a:prstGeom>
              <a:blipFill>
                <a:blip r:embed="rId5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F5C75F-BA09-60D9-0E18-EA8D2A6B63C5}"/>
                  </a:ext>
                </a:extLst>
              </p:cNvPr>
              <p:cNvSpPr txBox="1"/>
              <p:nvPr/>
            </p:nvSpPr>
            <p:spPr>
              <a:xfrm>
                <a:off x="1451028" y="4428425"/>
                <a:ext cx="9927911" cy="124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，可令其作为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的下界，即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对于任意的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F5C75F-BA09-60D9-0E18-EA8D2A6B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8" y="4428425"/>
                <a:ext cx="9927911" cy="1244956"/>
              </a:xfrm>
              <a:prstGeom prst="rect">
                <a:avLst/>
              </a:prstGeom>
              <a:blipFill>
                <a:blip r:embed="rId6"/>
                <a:stretch>
                  <a:fillRect l="-491" t="-3902" b="-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BF351C4B-0F4E-75BA-995E-2EC8611F63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50"/>
          <a:stretch/>
        </p:blipFill>
        <p:spPr>
          <a:xfrm>
            <a:off x="3876789" y="4822177"/>
            <a:ext cx="6157494" cy="29720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ACE3095-397E-6912-D69F-6C4F23924A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3876789" y="5349921"/>
            <a:ext cx="5105842" cy="297206"/>
          </a:xfrm>
          <a:prstGeom prst="rect">
            <a:avLst/>
          </a:prstGeom>
        </p:spPr>
      </p:pic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5A025C1-A54A-FD24-A8A7-6AD46BC98F58}"/>
              </a:ext>
            </a:extLst>
          </p:cNvPr>
          <p:cNvSpPr/>
          <p:nvPr/>
        </p:nvSpPr>
        <p:spPr>
          <a:xfrm>
            <a:off x="5010912" y="3781002"/>
            <a:ext cx="6375408" cy="2268577"/>
          </a:xfrm>
          <a:custGeom>
            <a:avLst/>
            <a:gdLst>
              <a:gd name="connsiteX0" fmla="*/ 3648456 w 6375408"/>
              <a:gd name="connsiteY0" fmla="*/ 77766 h 2268577"/>
              <a:gd name="connsiteX1" fmla="*/ 6144768 w 6375408"/>
              <a:gd name="connsiteY1" fmla="*/ 169206 h 2268577"/>
              <a:gd name="connsiteX2" fmla="*/ 5568696 w 6375408"/>
              <a:gd name="connsiteY2" fmla="*/ 1577382 h 2268577"/>
              <a:gd name="connsiteX3" fmla="*/ 0 w 6375408"/>
              <a:gd name="connsiteY3" fmla="*/ 1833414 h 226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5408" h="2268577">
                <a:moveTo>
                  <a:pt x="3648456" y="77766"/>
                </a:moveTo>
                <a:cubicBezTo>
                  <a:pt x="4736592" y="-1482"/>
                  <a:pt x="5824728" y="-80730"/>
                  <a:pt x="6144768" y="169206"/>
                </a:cubicBezTo>
                <a:cubicBezTo>
                  <a:pt x="6464808" y="419142"/>
                  <a:pt x="6592824" y="1300014"/>
                  <a:pt x="5568696" y="1577382"/>
                </a:cubicBezTo>
                <a:cubicBezTo>
                  <a:pt x="4544568" y="1854750"/>
                  <a:pt x="676656" y="2822490"/>
                  <a:pt x="0" y="18334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1217A9A-D6A8-1B35-2E15-EA6AB14F1FDB}"/>
              </a:ext>
            </a:extLst>
          </p:cNvPr>
          <p:cNvCxnSpPr>
            <a:cxnSpLocks/>
          </p:cNvCxnSpPr>
          <p:nvPr/>
        </p:nvCxnSpPr>
        <p:spPr>
          <a:xfrm>
            <a:off x="5120640" y="4049284"/>
            <a:ext cx="3861991" cy="446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852D4D3-116B-B8CB-CB9A-0A794FBA27FA}"/>
              </a:ext>
            </a:extLst>
          </p:cNvPr>
          <p:cNvSpPr txBox="1"/>
          <p:nvPr/>
        </p:nvSpPr>
        <p:spPr>
          <a:xfrm>
            <a:off x="2337039" y="619955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539C03A-45AC-F7BC-5E29-A08FC141D9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370" y="6226982"/>
            <a:ext cx="4153260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>
            <a:extLst>
              <a:ext uri="{FF2B5EF4-FFF2-40B4-BE49-F238E27FC236}">
                <a16:creationId xmlns:a16="http://schemas.microsoft.com/office/drawing/2014/main" id="{A1A42656-08CA-4654-718C-AB53CDD552C2}"/>
              </a:ext>
            </a:extLst>
          </p:cNvPr>
          <p:cNvSpPr txBox="1"/>
          <p:nvPr/>
        </p:nvSpPr>
        <p:spPr>
          <a:xfrm>
            <a:off x="812277" y="30131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PLLECC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1CDCC8-6B28-3463-A24C-F953FC07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72" y="1249804"/>
            <a:ext cx="5098222" cy="18670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E808FA-4DAA-F27E-31D1-C7B9E5AEB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38" y="1150736"/>
            <a:ext cx="3421677" cy="20651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A2737A-A318-44B7-5EE3-BB6A4BAD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78" y="3091863"/>
            <a:ext cx="6081287" cy="899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05A544-F311-1CAA-DA04-97CCA9BDD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590" y="4177962"/>
            <a:ext cx="716342" cy="236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D63677-8FFB-4B72-05E1-0DBAC1B028CC}"/>
                  </a:ext>
                </a:extLst>
              </p:cNvPr>
              <p:cNvSpPr txBox="1"/>
              <p:nvPr/>
            </p:nvSpPr>
            <p:spPr>
              <a:xfrm>
                <a:off x="2461326" y="4111416"/>
                <a:ext cx="8307288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初始化，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D63677-8FFB-4B72-05E1-0DBAC1B0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4111416"/>
                <a:ext cx="8307288" cy="382412"/>
              </a:xfrm>
              <a:prstGeom prst="rect">
                <a:avLst/>
              </a:prstGeom>
              <a:blipFill>
                <a:blip r:embed="rId7"/>
                <a:stretch>
                  <a:fillRect l="-660" t="-1269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68E6F7-F837-A67F-34A1-477F27D89CEC}"/>
                  </a:ext>
                </a:extLst>
              </p:cNvPr>
              <p:cNvSpPr txBox="1"/>
              <p:nvPr/>
            </p:nvSpPr>
            <p:spPr>
              <a:xfrm>
                <a:off x="2461326" y="4493828"/>
                <a:ext cx="899086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    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68E6F7-F837-A67F-34A1-477F27D89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4493828"/>
                <a:ext cx="8990868" cy="404983"/>
              </a:xfrm>
              <a:prstGeom prst="rect">
                <a:avLst/>
              </a:prstGeom>
              <a:blipFill>
                <a:blip r:embed="rId8"/>
                <a:stretch>
                  <a:fillRect l="-610" t="-7463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7A77C8E-170A-05FD-77E7-C8998BD88B46}"/>
                  </a:ext>
                </a:extLst>
              </p:cNvPr>
              <p:cNvSpPr txBox="1"/>
              <p:nvPr/>
            </p:nvSpPr>
            <p:spPr>
              <a:xfrm>
                <a:off x="2461326" y="4898811"/>
                <a:ext cx="899086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    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7A77C8E-170A-05FD-77E7-C8998BD8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4898811"/>
                <a:ext cx="8990868" cy="404983"/>
              </a:xfrm>
              <a:prstGeom prst="rect">
                <a:avLst/>
              </a:prstGeom>
              <a:blipFill>
                <a:blip r:embed="rId9"/>
                <a:stretch>
                  <a:fillRect l="-610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0A0951-5CE2-FE2A-42C2-40A6C8E8EC25}"/>
                  </a:ext>
                </a:extLst>
              </p:cNvPr>
              <p:cNvSpPr txBox="1"/>
              <p:nvPr/>
            </p:nvSpPr>
            <p:spPr>
              <a:xfrm>
                <a:off x="2461326" y="5303794"/>
                <a:ext cx="899086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探测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    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0A0951-5CE2-FE2A-42C2-40A6C8E8E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26" y="5303794"/>
                <a:ext cx="8990868" cy="404983"/>
              </a:xfrm>
              <a:prstGeom prst="rect">
                <a:avLst/>
              </a:prstGeom>
              <a:blipFill>
                <a:blip r:embed="rId10"/>
                <a:stretch>
                  <a:fillRect l="-610"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17A485E7-14C1-331C-D249-66D32D53F777}"/>
              </a:ext>
            </a:extLst>
          </p:cNvPr>
          <p:cNvSpPr txBox="1"/>
          <p:nvPr/>
        </p:nvSpPr>
        <p:spPr>
          <a:xfrm>
            <a:off x="2461326" y="5668298"/>
            <a:ext cx="899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stop.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2019</Words>
  <Application>Microsoft Office PowerPoint</Application>
  <PresentationFormat>宽屏</PresentationFormat>
  <Paragraphs>250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LinBiolinumTB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嘉宁</dc:creator>
  <cp:lastModifiedBy>唐 嘉宁</cp:lastModifiedBy>
  <cp:revision>9</cp:revision>
  <dcterms:created xsi:type="dcterms:W3CDTF">2022-11-03T14:36:46Z</dcterms:created>
  <dcterms:modified xsi:type="dcterms:W3CDTF">2022-11-04T15:42:52Z</dcterms:modified>
</cp:coreProperties>
</file>