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1"/>
  </p:notesMasterIdLst>
  <p:sldIdLst>
    <p:sldId id="256"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2" r:id="rId20"/>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9144000" cy="6858000" type="screen4x3"/>
  <p:notesSz cx="6858000" cy="9144000"/>
  <p:custDataLst>
    <p:tags r:id="rId38"/>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notesMaster" Target="notesMasters/notes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后续实验中可以看出</a:t>
            </a:r>
            <a:r>
              <a:rPr lang="en-US" altLang="zh-CN"/>
              <a:t>,Lotus</a:t>
            </a:r>
            <a:r>
              <a:rPr lang="zh-CN" altLang="en-US"/>
              <a:t>减少</a:t>
            </a:r>
            <a:r>
              <a:rPr lang="en-US" altLang="zh-CN"/>
              <a:t>L3 cache </a:t>
            </a:r>
            <a:r>
              <a:rPr lang="en-US" altLang="zh-CN"/>
              <a:t>miss 2.1X, DTLB </a:t>
            </a:r>
            <a:r>
              <a:rPr lang="en-US" altLang="zh-CN"/>
              <a:t>miss 34.6</a:t>
            </a:r>
            <a:r>
              <a:rPr lang="en-US" altLang="zh-CN"/>
              <a:t>X</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image" Target="../media/image24.png"/><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3.xml"/><Relationship Id="rId2" Type="http://schemas.openxmlformats.org/officeDocument/2006/relationships/image" Target="../media/image30.png"/><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3073"/>
          <p:cNvSpPr>
            <a:spLocks noGrp="1"/>
          </p:cNvSpPr>
          <p:nvPr>
            <p:ph type="ctrTitle"/>
          </p:nvPr>
        </p:nvSpPr>
        <p:spPr>
          <a:xfrm>
            <a:off x="685800" y="2130425"/>
            <a:ext cx="7772400" cy="1470025"/>
          </a:xfrm>
        </p:spPr>
        <p:txBody>
          <a:bodyPr anchor="ctr" anchorCtr="0"/>
          <a:p>
            <a:pPr defTabSz="914400">
              <a:buClrTx/>
              <a:buSzTx/>
              <a:buFontTx/>
              <a:buNone/>
            </a:pPr>
            <a:r>
              <a:rPr sz="4000" kern="1200" baseline="0">
                <a:latin typeface="Times New Roman" panose="02020603050405020304" charset="0"/>
                <a:ea typeface="宋体" panose="02010600030101010101" pitchFamily="2" charset="-122"/>
                <a:cs typeface="Times New Roman" panose="02020603050405020304" charset="0"/>
              </a:rPr>
              <a:t>LOTUS: Locality Optimizing Triangle Counting</a:t>
            </a:r>
            <a:endParaRPr sz="4000" kern="1200" baseline="0">
              <a:latin typeface="Times New Roman" panose="02020603050405020304" charset="0"/>
              <a:ea typeface="宋体" panose="02010600030101010101" pitchFamily="2" charset="-122"/>
              <a:cs typeface="Times New Roman" panose="02020603050405020304" charset="0"/>
            </a:endParaRPr>
          </a:p>
        </p:txBody>
      </p:sp>
      <p:sp>
        <p:nvSpPr>
          <p:cNvPr id="3075" name="副标题 3074"/>
          <p:cNvSpPr>
            <a:spLocks noGrp="1"/>
          </p:cNvSpPr>
          <p:nvPr>
            <p:ph type="subTitle" idx="1"/>
          </p:nvPr>
        </p:nvSpPr>
        <p:spPr>
          <a:xfrm>
            <a:off x="1371600" y="3886200"/>
            <a:ext cx="6400800" cy="1752600"/>
          </a:xfrm>
        </p:spPr>
        <p:txBody>
          <a:bodyPr/>
          <a:p>
            <a:pPr defTabSz="914400">
              <a:buClrTx/>
              <a:buSzTx/>
              <a:buFontTx/>
            </a:pPr>
            <a:endParaRPr sz="3200" kern="1200" baseline="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Motivation 4</a:t>
            </a:r>
            <a:endParaRPr lang="en-US" altLang="zh-CN"/>
          </a:p>
        </p:txBody>
      </p:sp>
      <p:sp>
        <p:nvSpPr>
          <p:cNvPr id="3" name="内容占位符 2"/>
          <p:cNvSpPr>
            <a:spLocks noGrp="1"/>
          </p:cNvSpPr>
          <p:nvPr>
            <p:ph idx="1"/>
          </p:nvPr>
        </p:nvSpPr>
        <p:spPr>
          <a:xfrm>
            <a:off x="457200" y="1402080"/>
            <a:ext cx="7766685" cy="4724400"/>
          </a:xfrm>
        </p:spPr>
        <p:txBody>
          <a:bodyPr/>
          <a:p>
            <a:pPr marL="0" lv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表</a:t>
            </a:r>
            <a:r>
              <a:rPr lang="en-US" altLang="zh-CN" sz="2800">
                <a:latin typeface="宋体" panose="02010600030101010101" pitchFamily="2" charset="-122"/>
                <a:ea typeface="宋体" panose="02010600030101010101" pitchFamily="2" charset="-122"/>
                <a:cs typeface="宋体" panose="02010600030101010101" pitchFamily="2" charset="-122"/>
              </a:rPr>
              <a:t>1</a:t>
            </a:r>
            <a:r>
              <a:rPr lang="zh-CN" altLang="en-US" sz="2800">
                <a:latin typeface="宋体" panose="02010600030101010101" pitchFamily="2" charset="-122"/>
                <a:ea typeface="宋体" panose="02010600030101010101" pitchFamily="2" charset="-122"/>
                <a:cs typeface="宋体" panose="02010600030101010101" pitchFamily="2" charset="-122"/>
              </a:rPr>
              <a:t>的第</a:t>
            </a:r>
            <a:r>
              <a:rPr lang="en-US" altLang="zh-CN" sz="2800">
                <a:latin typeface="宋体" panose="02010600030101010101" pitchFamily="2" charset="-122"/>
                <a:ea typeface="宋体" panose="02010600030101010101" pitchFamily="2" charset="-122"/>
                <a:cs typeface="宋体" panose="02010600030101010101" pitchFamily="2" charset="-122"/>
              </a:rPr>
              <a:t>6</a:t>
            </a:r>
            <a:r>
              <a:rPr lang="zh-CN" altLang="en-US" sz="2800">
                <a:latin typeface="宋体" panose="02010600030101010101" pitchFamily="2" charset="-122"/>
                <a:ea typeface="宋体" panose="02010600030101010101" pitchFamily="2" charset="-122"/>
                <a:cs typeface="宋体" panose="02010600030101010101" pitchFamily="2" charset="-122"/>
              </a:rPr>
              <a:t>列说明与</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顶点相关的三角形平均占</a:t>
            </a:r>
            <a:r>
              <a:rPr lang="en-US" altLang="zh-CN" sz="2800">
                <a:latin typeface="宋体" panose="02010600030101010101" pitchFamily="2" charset="-122"/>
                <a:ea typeface="宋体" panose="02010600030101010101" pitchFamily="2" charset="-122"/>
                <a:cs typeface="宋体" panose="02010600030101010101" pitchFamily="2" charset="-122"/>
              </a:rPr>
              <a:t>93.4%.</a:t>
            </a:r>
            <a:r>
              <a:rPr lang="zh-CN" altLang="en-US" sz="2800">
                <a:latin typeface="宋体" panose="02010600030101010101" pitchFamily="2" charset="-122"/>
                <a:ea typeface="宋体" panose="02010600030101010101" pitchFamily="2" charset="-122"/>
                <a:cs typeface="宋体" panose="02010600030101010101" pitchFamily="2" charset="-122"/>
                <a:sym typeface="+mn-ea"/>
              </a:rPr>
              <a:t>这是由于</a:t>
            </a:r>
            <a:r>
              <a:rPr lang="en-US" altLang="zh-CN" sz="2800">
                <a:latin typeface="宋体" panose="02010600030101010101" pitchFamily="2" charset="-122"/>
                <a:ea typeface="宋体" panose="02010600030101010101" pitchFamily="2" charset="-122"/>
                <a:cs typeface="宋体" panose="02010600030101010101" pitchFamily="2" charset="-122"/>
                <a:sym typeface="+mn-ea"/>
              </a:rPr>
              <a:t>hub</a:t>
            </a:r>
            <a:r>
              <a:rPr lang="zh-CN" altLang="en-US" sz="2800">
                <a:latin typeface="宋体" panose="02010600030101010101" pitchFamily="2" charset="-122"/>
                <a:ea typeface="宋体" panose="02010600030101010101" pitchFamily="2" charset="-122"/>
                <a:cs typeface="宋体" panose="02010600030101010101" pitchFamily="2" charset="-122"/>
                <a:sym typeface="+mn-ea"/>
              </a:rPr>
              <a:t>顶点之间的连接紧密</a:t>
            </a:r>
            <a:r>
              <a:rPr lang="en-US" altLang="zh-CN" sz="280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定义一个子图的相对密度</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表</a:t>
            </a:r>
            <a:r>
              <a:rPr lang="en-US" altLang="zh-CN" sz="2800">
                <a:latin typeface="宋体" panose="02010600030101010101" pitchFamily="2" charset="-122"/>
                <a:ea typeface="宋体" panose="02010600030101010101" pitchFamily="2" charset="-122"/>
                <a:cs typeface="宋体" panose="02010600030101010101" pitchFamily="2" charset="-122"/>
              </a:rPr>
              <a:t>1</a:t>
            </a:r>
            <a:r>
              <a:rPr lang="zh-CN" altLang="en-US" sz="2800">
                <a:latin typeface="宋体" panose="02010600030101010101" pitchFamily="2" charset="-122"/>
                <a:ea typeface="宋体" panose="02010600030101010101" pitchFamily="2" charset="-122"/>
                <a:cs typeface="宋体" panose="02010600030101010101" pitchFamily="2" charset="-122"/>
              </a:rPr>
              <a:t>的列</a:t>
            </a:r>
            <a:r>
              <a:rPr lang="en-US" altLang="zh-CN" sz="2800">
                <a:latin typeface="宋体" panose="02010600030101010101" pitchFamily="2" charset="-122"/>
                <a:ea typeface="宋体" panose="02010600030101010101" pitchFamily="2" charset="-122"/>
                <a:cs typeface="宋体" panose="02010600030101010101" pitchFamily="2" charset="-122"/>
              </a:rPr>
              <a:t>7</a:t>
            </a:r>
            <a:r>
              <a:rPr lang="zh-CN" altLang="en-US" sz="2800">
                <a:latin typeface="宋体" panose="02010600030101010101" pitchFamily="2" charset="-122"/>
                <a:ea typeface="宋体" panose="02010600030101010101" pitchFamily="2" charset="-122"/>
                <a:cs typeface="宋体" panose="02010600030101010101" pitchFamily="2" charset="-122"/>
              </a:rPr>
              <a:t>表明</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与</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之间的连边构成的密集子图平均比全图密集</a:t>
            </a:r>
            <a:r>
              <a:rPr lang="en-US" altLang="zh-CN" sz="2800">
                <a:latin typeface="宋体" panose="02010600030101010101" pitchFamily="2" charset="-122"/>
                <a:ea typeface="宋体" panose="02010600030101010101" pitchFamily="2" charset="-122"/>
                <a:cs typeface="宋体" panose="02010600030101010101" pitchFamily="2" charset="-122"/>
              </a:rPr>
              <a:t>1809</a:t>
            </a:r>
            <a:r>
              <a:rPr lang="zh-CN" altLang="en-US" sz="2800">
                <a:latin typeface="宋体" panose="02010600030101010101" pitchFamily="2" charset="-122"/>
                <a:ea typeface="宋体" panose="02010600030101010101" pitchFamily="2" charset="-122"/>
                <a:cs typeface="宋体" panose="02010600030101010101" pitchFamily="2" charset="-122"/>
              </a:rPr>
              <a:t>倍</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1"/>
          <a:stretch>
            <a:fillRect/>
          </a:stretch>
        </p:blipFill>
        <p:spPr>
          <a:xfrm>
            <a:off x="683895" y="3068955"/>
            <a:ext cx="2562860" cy="678180"/>
          </a:xfrm>
          <a:prstGeom prst="rect">
            <a:avLst/>
          </a:prstGeom>
        </p:spPr>
      </p:pic>
      <p:pic>
        <p:nvPicPr>
          <p:cNvPr id="5" name="图片 4"/>
          <p:cNvPicPr>
            <a:picLocks noChangeAspect="1"/>
          </p:cNvPicPr>
          <p:nvPr/>
        </p:nvPicPr>
        <p:blipFill>
          <a:blip r:embed="rId2"/>
          <a:stretch>
            <a:fillRect/>
          </a:stretch>
        </p:blipFill>
        <p:spPr>
          <a:xfrm>
            <a:off x="683895" y="4004945"/>
            <a:ext cx="7646670" cy="5759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Motivation</a:t>
            </a:r>
            <a:endParaRPr lang="en-US" altLang="zh-CN"/>
          </a:p>
        </p:txBody>
      </p:sp>
      <p:sp>
        <p:nvSpPr>
          <p:cNvPr id="3" name="内容占位符 2"/>
          <p:cNvSpPr>
            <a:spLocks noGrp="1"/>
          </p:cNvSpPr>
          <p:nvPr>
            <p:ph idx="1"/>
          </p:nvPr>
        </p:nvSpPr>
        <p:spPr>
          <a:xfrm>
            <a:off x="457200" y="1402080"/>
            <a:ext cx="7766685" cy="4724400"/>
          </a:xfrm>
        </p:spPr>
        <p:txBody>
          <a:bodyPr/>
          <a:p>
            <a:pPr marL="0" lv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上述的统计信息说明</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514350" lvl="0" indent="-514350">
              <a:buAutoNum type="arabicPeriod"/>
            </a:pP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是三角形计数算法设计的重点</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514350" lvl="0" indent="-514350">
              <a:buAutoNum type="arabicPeriod"/>
            </a:pP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子图的高密度要求用更紧凑的数据结构来存储这个子图</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514350" lvl="0" indent="-514350">
              <a:buAutoNum type="arabicPeriod"/>
            </a:pP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LOTUS </a:t>
            </a:r>
            <a:r>
              <a:rPr lang="en-US" altLang="zh-CN"/>
              <a:t>Idea</a:t>
            </a:r>
            <a:endParaRPr lang="en-US" altLang="zh-CN"/>
          </a:p>
        </p:txBody>
      </p:sp>
      <p:sp>
        <p:nvSpPr>
          <p:cNvPr id="3" name="内容占位符 2"/>
          <p:cNvSpPr>
            <a:spLocks noGrp="1"/>
          </p:cNvSpPr>
          <p:nvPr>
            <p:ph idx="1"/>
          </p:nvPr>
        </p:nvSpPr>
        <p:spPr>
          <a:xfrm>
            <a:off x="457200" y="1402080"/>
            <a:ext cx="7766685" cy="4724400"/>
          </a:xfrm>
        </p:spPr>
        <p:txBody>
          <a:bodyPr/>
          <a:p>
            <a:pPr marL="0" lv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将三角形分为</a:t>
            </a:r>
            <a:r>
              <a:rPr lang="en-US" altLang="zh-CN" sz="2800">
                <a:latin typeface="宋体" panose="02010600030101010101" pitchFamily="2" charset="-122"/>
                <a:ea typeface="宋体" panose="02010600030101010101" pitchFamily="2" charset="-122"/>
                <a:cs typeface="宋体" panose="02010600030101010101" pitchFamily="2" charset="-122"/>
              </a:rPr>
              <a:t>4</a:t>
            </a:r>
            <a:r>
              <a:rPr lang="zh-CN" altLang="en-US" sz="2800">
                <a:latin typeface="宋体" panose="02010600030101010101" pitchFamily="2" charset="-122"/>
                <a:ea typeface="宋体" panose="02010600030101010101" pitchFamily="2" charset="-122"/>
                <a:cs typeface="宋体" panose="02010600030101010101" pitchFamily="2" charset="-122"/>
              </a:rPr>
              <a:t>类</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lvl="0"/>
            <a:r>
              <a:rPr lang="en-US" altLang="zh-CN" sz="2800">
                <a:latin typeface="宋体" panose="02010600030101010101" pitchFamily="2" charset="-122"/>
                <a:ea typeface="宋体" panose="02010600030101010101" pitchFamily="2" charset="-122"/>
                <a:cs typeface="宋体" panose="02010600030101010101" pitchFamily="2" charset="-122"/>
              </a:rPr>
              <a:t>HHH:3</a:t>
            </a:r>
            <a:r>
              <a:rPr lang="zh-CN" altLang="en-US" sz="2800">
                <a:latin typeface="宋体" panose="02010600030101010101" pitchFamily="2" charset="-122"/>
                <a:ea typeface="宋体" panose="02010600030101010101" pitchFamily="2" charset="-122"/>
                <a:cs typeface="宋体" panose="02010600030101010101" pitchFamily="2" charset="-122"/>
              </a:rPr>
              <a:t>个顶点是</a:t>
            </a:r>
            <a:r>
              <a:rPr lang="en-US" altLang="zh-CN" sz="2800">
                <a:latin typeface="宋体" panose="02010600030101010101" pitchFamily="2" charset="-122"/>
                <a:ea typeface="宋体" panose="02010600030101010101" pitchFamily="2" charset="-122"/>
                <a:cs typeface="宋体" panose="02010600030101010101" pitchFamily="2" charset="-122"/>
              </a:rPr>
              <a:t>hub</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lvl="0"/>
            <a:r>
              <a:rPr lang="en-US" altLang="zh-CN" sz="2800">
                <a:latin typeface="宋体" panose="02010600030101010101" pitchFamily="2" charset="-122"/>
                <a:ea typeface="宋体" panose="02010600030101010101" pitchFamily="2" charset="-122"/>
                <a:cs typeface="宋体" panose="02010600030101010101" pitchFamily="2" charset="-122"/>
              </a:rPr>
              <a:t>HHN:2</a:t>
            </a:r>
            <a:r>
              <a:rPr lang="zh-CN" altLang="en-US" sz="2800">
                <a:latin typeface="宋体" panose="02010600030101010101" pitchFamily="2" charset="-122"/>
                <a:ea typeface="宋体" panose="02010600030101010101" pitchFamily="2" charset="-122"/>
                <a:cs typeface="宋体" panose="02010600030101010101" pitchFamily="2" charset="-122"/>
              </a:rPr>
              <a:t>个顶点是</a:t>
            </a:r>
            <a:r>
              <a:rPr lang="en-US" altLang="zh-CN" sz="2800">
                <a:latin typeface="宋体" panose="02010600030101010101" pitchFamily="2" charset="-122"/>
                <a:ea typeface="宋体" panose="02010600030101010101" pitchFamily="2" charset="-122"/>
                <a:cs typeface="宋体" panose="02010600030101010101" pitchFamily="2" charset="-122"/>
              </a:rPr>
              <a:t>hub</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lvl="0"/>
            <a:r>
              <a:rPr lang="en-US" altLang="zh-CN" sz="2800">
                <a:latin typeface="宋体" panose="02010600030101010101" pitchFamily="2" charset="-122"/>
                <a:ea typeface="宋体" panose="02010600030101010101" pitchFamily="2" charset="-122"/>
                <a:cs typeface="宋体" panose="02010600030101010101" pitchFamily="2" charset="-122"/>
              </a:rPr>
              <a:t>HNN:1</a:t>
            </a:r>
            <a:r>
              <a:rPr lang="zh-CN" altLang="en-US" sz="2800">
                <a:latin typeface="宋体" panose="02010600030101010101" pitchFamily="2" charset="-122"/>
                <a:ea typeface="宋体" panose="02010600030101010101" pitchFamily="2" charset="-122"/>
                <a:cs typeface="宋体" panose="02010600030101010101" pitchFamily="2" charset="-122"/>
              </a:rPr>
              <a:t>个顶点是</a:t>
            </a:r>
            <a:r>
              <a:rPr lang="en-US" altLang="zh-CN" sz="2800">
                <a:latin typeface="宋体" panose="02010600030101010101" pitchFamily="2" charset="-122"/>
                <a:ea typeface="宋体" panose="02010600030101010101" pitchFamily="2" charset="-122"/>
                <a:cs typeface="宋体" panose="02010600030101010101" pitchFamily="2" charset="-122"/>
              </a:rPr>
              <a:t>hub</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lvl="0"/>
            <a:r>
              <a:rPr lang="en-US" altLang="zh-CN" sz="2800">
                <a:latin typeface="宋体" panose="02010600030101010101" pitchFamily="2" charset="-122"/>
                <a:ea typeface="宋体" panose="02010600030101010101" pitchFamily="2" charset="-122"/>
                <a:cs typeface="宋体" panose="02010600030101010101" pitchFamily="2" charset="-122"/>
              </a:rPr>
              <a:t>NNN:3</a:t>
            </a:r>
            <a:r>
              <a:rPr lang="zh-CN" altLang="en-US" sz="2800">
                <a:latin typeface="宋体" panose="02010600030101010101" pitchFamily="2" charset="-122"/>
                <a:ea typeface="宋体" panose="02010600030101010101" pitchFamily="2" charset="-122"/>
                <a:cs typeface="宋体" panose="02010600030101010101" pitchFamily="2" charset="-122"/>
              </a:rPr>
              <a:t>个顶点都是非</a:t>
            </a:r>
            <a:r>
              <a:rPr lang="en-US" altLang="zh-CN" sz="2800">
                <a:latin typeface="宋体" panose="02010600030101010101" pitchFamily="2" charset="-122"/>
                <a:ea typeface="宋体" panose="02010600030101010101" pitchFamily="2" charset="-122"/>
                <a:cs typeface="宋体" panose="02010600030101010101" pitchFamily="2" charset="-122"/>
              </a:rPr>
              <a:t>hub</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LOTUS </a:t>
            </a:r>
            <a:r>
              <a:rPr lang="en-US" altLang="zh-CN"/>
              <a:t>Idea</a:t>
            </a:r>
            <a:endParaRPr lang="en-US" altLang="zh-CN"/>
          </a:p>
        </p:txBody>
      </p:sp>
      <p:sp>
        <p:nvSpPr>
          <p:cNvPr id="3" name="内容占位符 2"/>
          <p:cNvSpPr>
            <a:spLocks noGrp="1"/>
          </p:cNvSpPr>
          <p:nvPr>
            <p:ph idx="1"/>
          </p:nvPr>
        </p:nvSpPr>
        <p:spPr>
          <a:xfrm>
            <a:off x="457200" y="1402080"/>
            <a:ext cx="7766685" cy="4724400"/>
          </a:xfrm>
        </p:spPr>
        <p:txBody>
          <a:bodyPr/>
          <a:p>
            <a:pPr lvl="0"/>
            <a:r>
              <a:rPr lang="zh-CN" altLang="en-US" sz="2800">
                <a:latin typeface="宋体" panose="02010600030101010101" pitchFamily="2" charset="-122"/>
                <a:ea typeface="宋体" panose="02010600030101010101" pitchFamily="2" charset="-122"/>
                <a:cs typeface="宋体" panose="02010600030101010101" pitchFamily="2" charset="-122"/>
              </a:rPr>
              <a:t>不同种类的三角形计数方法</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lvl="0"/>
            <a:r>
              <a:rPr lang="en-US" altLang="zh-CN" sz="2800">
                <a:latin typeface="宋体" panose="02010600030101010101" pitchFamily="2" charset="-122"/>
                <a:ea typeface="宋体" panose="02010600030101010101" pitchFamily="2" charset="-122"/>
                <a:cs typeface="宋体" panose="02010600030101010101" pitchFamily="2" charset="-122"/>
              </a:rPr>
              <a:t>HHH</a:t>
            </a:r>
            <a:r>
              <a:rPr lang="zh-CN" altLang="en-US" sz="2800">
                <a:latin typeface="宋体" panose="02010600030101010101" pitchFamily="2" charset="-122"/>
                <a:ea typeface="宋体" panose="02010600030101010101" pitchFamily="2" charset="-122"/>
                <a:cs typeface="宋体" panose="02010600030101010101" pitchFamily="2" charset="-122"/>
              </a:rPr>
              <a:t>和</a:t>
            </a:r>
            <a:r>
              <a:rPr lang="en-US" altLang="zh-CN" sz="2800">
                <a:latin typeface="宋体" panose="02010600030101010101" pitchFamily="2" charset="-122"/>
                <a:ea typeface="宋体" panose="02010600030101010101" pitchFamily="2" charset="-122"/>
                <a:cs typeface="宋体" panose="02010600030101010101" pitchFamily="2" charset="-122"/>
              </a:rPr>
              <a:t>HHN:</a:t>
            </a:r>
            <a:r>
              <a:rPr lang="zh-CN" altLang="en-US" sz="2800">
                <a:latin typeface="宋体" panose="02010600030101010101" pitchFamily="2" charset="-122"/>
                <a:ea typeface="宋体" panose="02010600030101010101" pitchFamily="2" charset="-122"/>
                <a:cs typeface="宋体" panose="02010600030101010101" pitchFamily="2" charset="-122"/>
              </a:rPr>
              <a:t>判断这种三角形的关键在于判断两个</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顶点是否相连</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solidFill>
                  <a:srgbClr val="FF0000"/>
                </a:solidFill>
                <a:latin typeface="宋体" panose="02010600030101010101" pitchFamily="2" charset="-122"/>
                <a:ea typeface="宋体" panose="02010600030101010101" pitchFamily="2" charset="-122"/>
                <a:cs typeface="宋体" panose="02010600030101010101" pitchFamily="2" charset="-122"/>
              </a:rPr>
              <a:t>基于</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顶点少</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并且</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顶点彼此之间连接密集</a:t>
            </a:r>
            <a:r>
              <a:rPr lang="en-US" altLang="zh-CN" sz="2800">
                <a:latin typeface="宋体" panose="02010600030101010101" pitchFamily="2" charset="-122"/>
                <a:ea typeface="宋体" panose="02010600030101010101" pitchFamily="2" charset="-122"/>
                <a:cs typeface="宋体" panose="02010600030101010101" pitchFamily="2" charset="-122"/>
              </a:rPr>
              <a:t>,Lotus</a:t>
            </a:r>
            <a:r>
              <a:rPr lang="zh-CN" altLang="en-US" sz="2800">
                <a:latin typeface="宋体" panose="02010600030101010101" pitchFamily="2" charset="-122"/>
                <a:ea typeface="宋体" panose="02010600030101010101" pitchFamily="2" charset="-122"/>
                <a:cs typeface="宋体" panose="02010600030101010101" pitchFamily="2" charset="-122"/>
              </a:rPr>
              <a:t>使用一个</a:t>
            </a:r>
            <a:r>
              <a:rPr lang="en-US" altLang="zh-CN" sz="2800">
                <a:solidFill>
                  <a:srgbClr val="FF0000"/>
                </a:solidFill>
                <a:latin typeface="宋体" panose="02010600030101010101" pitchFamily="2" charset="-122"/>
                <a:ea typeface="宋体" panose="02010600030101010101" pitchFamily="2" charset="-122"/>
                <a:cs typeface="宋体" panose="02010600030101010101" pitchFamily="2" charset="-122"/>
              </a:rPr>
              <a:t>bit</a:t>
            </a:r>
            <a:r>
              <a:rPr lang="zh-CN" altLang="en-US" sz="2800">
                <a:solidFill>
                  <a:srgbClr val="FF0000"/>
                </a:solidFill>
                <a:latin typeface="宋体" panose="02010600030101010101" pitchFamily="2" charset="-122"/>
                <a:ea typeface="宋体" panose="02010600030101010101" pitchFamily="2" charset="-122"/>
                <a:cs typeface="宋体" panose="02010600030101010101" pitchFamily="2" charset="-122"/>
              </a:rPr>
              <a:t>数组</a:t>
            </a:r>
            <a:r>
              <a:rPr lang="zh-CN" altLang="en-US" sz="2800">
                <a:latin typeface="宋体" panose="02010600030101010101" pitchFamily="2" charset="-122"/>
                <a:ea typeface="宋体" panose="02010600030101010101" pitchFamily="2" charset="-122"/>
                <a:cs typeface="宋体" panose="02010600030101010101" pitchFamily="2" charset="-122"/>
              </a:rPr>
              <a:t>表示</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顶点的邻接关系</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这个</a:t>
            </a:r>
            <a:r>
              <a:rPr lang="en-US" altLang="zh-CN" sz="2800">
                <a:latin typeface="宋体" panose="02010600030101010101" pitchFamily="2" charset="-122"/>
                <a:ea typeface="宋体" panose="02010600030101010101" pitchFamily="2" charset="-122"/>
                <a:cs typeface="宋体" panose="02010600030101010101" pitchFamily="2" charset="-122"/>
              </a:rPr>
              <a:t>bit</a:t>
            </a:r>
            <a:r>
              <a:rPr lang="zh-CN" altLang="en-US" sz="2800">
                <a:latin typeface="宋体" panose="02010600030101010101" pitchFamily="2" charset="-122"/>
                <a:ea typeface="宋体" panose="02010600030101010101" pitchFamily="2" charset="-122"/>
                <a:cs typeface="宋体" panose="02010600030101010101" pitchFamily="2" charset="-122"/>
              </a:rPr>
              <a:t>数组可以直接保存在</a:t>
            </a:r>
            <a:r>
              <a:rPr lang="en-US" altLang="zh-CN" sz="2800">
                <a:latin typeface="宋体" panose="02010600030101010101" pitchFamily="2" charset="-122"/>
                <a:ea typeface="宋体" panose="02010600030101010101" pitchFamily="2" charset="-122"/>
                <a:cs typeface="宋体" panose="02010600030101010101" pitchFamily="2" charset="-122"/>
              </a:rPr>
              <a:t>cache</a:t>
            </a:r>
            <a:r>
              <a:rPr lang="zh-CN" altLang="en-US" sz="2800">
                <a:latin typeface="宋体" panose="02010600030101010101" pitchFamily="2" charset="-122"/>
                <a:ea typeface="宋体" panose="02010600030101010101" pitchFamily="2" charset="-122"/>
                <a:cs typeface="宋体" panose="02010600030101010101" pitchFamily="2" charset="-122"/>
              </a:rPr>
              <a:t>中</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lvl="0"/>
            <a:r>
              <a:rPr lang="en-US" altLang="zh-CN" sz="2800">
                <a:latin typeface="宋体" panose="02010600030101010101" pitchFamily="2" charset="-122"/>
                <a:ea typeface="宋体" panose="02010600030101010101" pitchFamily="2" charset="-122"/>
                <a:cs typeface="宋体" panose="02010600030101010101" pitchFamily="2" charset="-122"/>
              </a:rPr>
              <a:t>HNN:Lotus</a:t>
            </a:r>
            <a:r>
              <a:rPr lang="zh-CN" altLang="en-US" sz="2800">
                <a:latin typeface="宋体" panose="02010600030101010101" pitchFamily="2" charset="-122"/>
                <a:ea typeface="宋体" panose="02010600030101010101" pitchFamily="2" charset="-122"/>
                <a:cs typeface="宋体" panose="02010600030101010101" pitchFamily="2" charset="-122"/>
              </a:rPr>
              <a:t>通过遍历非</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a:t>
            </a:r>
            <a:r>
              <a:rPr lang="en-US" altLang="zh-CN" sz="2800">
                <a:latin typeface="宋体" panose="02010600030101010101" pitchFamily="2" charset="-122"/>
                <a:ea typeface="宋体" panose="02010600030101010101" pitchFamily="2" charset="-122"/>
                <a:cs typeface="宋体" panose="02010600030101010101" pitchFamily="2" charset="-122"/>
              </a:rPr>
              <a:t>V</a:t>
            </a:r>
            <a:r>
              <a:rPr lang="zh-CN" altLang="en-US" sz="2800">
                <a:latin typeface="宋体" panose="02010600030101010101" pitchFamily="2" charset="-122"/>
                <a:ea typeface="宋体" panose="02010600030101010101" pitchFamily="2" charset="-122"/>
                <a:cs typeface="宋体" panose="02010600030101010101" pitchFamily="2" charset="-122"/>
              </a:rPr>
              <a:t>和</a:t>
            </a:r>
            <a:r>
              <a:rPr lang="en-US" altLang="zh-CN" sz="2800">
                <a:latin typeface="宋体" panose="02010600030101010101" pitchFamily="2" charset="-122"/>
                <a:ea typeface="宋体" panose="02010600030101010101" pitchFamily="2" charset="-122"/>
                <a:cs typeface="宋体" panose="02010600030101010101" pitchFamily="2" charset="-122"/>
              </a:rPr>
              <a:t>V</a:t>
            </a:r>
            <a:r>
              <a:rPr lang="zh-CN" altLang="en-US" sz="2800">
                <a:latin typeface="宋体" panose="02010600030101010101" pitchFamily="2" charset="-122"/>
                <a:ea typeface="宋体" panose="02010600030101010101" pitchFamily="2" charset="-122"/>
                <a:cs typeface="宋体" panose="02010600030101010101" pitchFamily="2" charset="-122"/>
              </a:rPr>
              <a:t>的非</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邻居</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确定这个顶点对是否有共同的</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顶点邻居</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lvl="0"/>
            <a:r>
              <a:rPr lang="en-US" altLang="zh-CN" sz="2800">
                <a:latin typeface="宋体" panose="02010600030101010101" pitchFamily="2" charset="-122"/>
                <a:ea typeface="宋体" panose="02010600030101010101" pitchFamily="2" charset="-122"/>
                <a:cs typeface="宋体" panose="02010600030101010101" pitchFamily="2" charset="-122"/>
              </a:rPr>
              <a:t>NNN:Lotus</a:t>
            </a:r>
            <a:r>
              <a:rPr lang="zh-CN" altLang="en-US" sz="2800">
                <a:latin typeface="宋体" panose="02010600030101010101" pitchFamily="2" charset="-122"/>
                <a:ea typeface="宋体" panose="02010600030101010101" pitchFamily="2" charset="-122"/>
                <a:cs typeface="宋体" panose="02010600030101010101" pitchFamily="2" charset="-122"/>
              </a:rPr>
              <a:t>只处理非</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顶点和他的非</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邻居</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Lotus Graph Structure</a:t>
            </a:r>
            <a:endParaRPr lang="en-US" altLang="zh-CN"/>
          </a:p>
        </p:txBody>
      </p:sp>
      <p:sp>
        <p:nvSpPr>
          <p:cNvPr id="3" name="内容占位符 2"/>
          <p:cNvSpPr>
            <a:spLocks noGrp="1"/>
          </p:cNvSpPr>
          <p:nvPr>
            <p:ph idx="1"/>
          </p:nvPr>
        </p:nvSpPr>
        <p:spPr>
          <a:xfrm>
            <a:off x="457200" y="1402080"/>
            <a:ext cx="7766685" cy="4724400"/>
          </a:xfrm>
        </p:spPr>
        <p:txBody>
          <a:bodyPr/>
          <a:p>
            <a:pPr marL="0" lvl="0" indent="0">
              <a:buNone/>
            </a:pPr>
            <a:r>
              <a:rPr lang="en-US" altLang="zh-CN" sz="2800">
                <a:latin typeface="宋体" panose="02010600030101010101" pitchFamily="2" charset="-122"/>
                <a:ea typeface="宋体" panose="02010600030101010101" pitchFamily="2" charset="-122"/>
                <a:cs typeface="宋体" panose="02010600030101010101" pitchFamily="2" charset="-122"/>
              </a:rPr>
              <a:t>Lotus</a:t>
            </a:r>
            <a:r>
              <a:rPr lang="zh-CN" altLang="en-US" sz="2800">
                <a:latin typeface="宋体" panose="02010600030101010101" pitchFamily="2" charset="-122"/>
                <a:ea typeface="宋体" panose="02010600030101010101" pitchFamily="2" charset="-122"/>
                <a:cs typeface="宋体" panose="02010600030101010101" pitchFamily="2" charset="-122"/>
              </a:rPr>
              <a:t>选择度最高的</a:t>
            </a:r>
            <a:r>
              <a:rPr lang="en-US" altLang="zh-CN" sz="2800">
                <a:latin typeface="宋体" panose="02010600030101010101" pitchFamily="2" charset="-122"/>
                <a:ea typeface="宋体" panose="02010600030101010101" pitchFamily="2" charset="-122"/>
                <a:cs typeface="宋体" panose="02010600030101010101" pitchFamily="2" charset="-122"/>
              </a:rPr>
              <a:t>64K(2</a:t>
            </a:r>
            <a:r>
              <a:rPr lang="en-US" altLang="zh-CN" sz="2800" baseline="30000">
                <a:latin typeface="宋体" panose="02010600030101010101" pitchFamily="2" charset="-122"/>
                <a:ea typeface="宋体" panose="02010600030101010101" pitchFamily="2" charset="-122"/>
                <a:cs typeface="宋体" panose="02010600030101010101" pitchFamily="2" charset="-122"/>
              </a:rPr>
              <a:t>16</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个顶点作为</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en-US" altLang="zh-CN" sz="2800">
                <a:latin typeface="宋体" panose="02010600030101010101" pitchFamily="2" charset="-122"/>
                <a:ea typeface="宋体" panose="02010600030101010101" pitchFamily="2" charset="-122"/>
                <a:cs typeface="宋体" panose="02010600030101010101" pitchFamily="2" charset="-122"/>
              </a:rPr>
              <a:t>H2H</a:t>
            </a:r>
            <a:r>
              <a:rPr lang="zh-CN" altLang="en-US" sz="2800">
                <a:latin typeface="宋体" panose="02010600030101010101" pitchFamily="2" charset="-122"/>
                <a:ea typeface="宋体" panose="02010600030101010101" pitchFamily="2" charset="-122"/>
                <a:cs typeface="宋体" panose="02010600030101010101" pitchFamily="2" charset="-122"/>
              </a:rPr>
              <a:t>用</a:t>
            </a:r>
            <a:r>
              <a:rPr lang="en-US" altLang="zh-CN" sz="2800">
                <a:latin typeface="宋体" panose="02010600030101010101" pitchFamily="2" charset="-122"/>
                <a:ea typeface="宋体" panose="02010600030101010101" pitchFamily="2" charset="-122"/>
                <a:cs typeface="宋体" panose="02010600030101010101" pitchFamily="2" charset="-122"/>
              </a:rPr>
              <a:t>bit</a:t>
            </a:r>
            <a:r>
              <a:rPr lang="zh-CN" altLang="en-US" sz="2800">
                <a:latin typeface="宋体" panose="02010600030101010101" pitchFamily="2" charset="-122"/>
                <a:ea typeface="宋体" panose="02010600030101010101" pitchFamily="2" charset="-122"/>
                <a:cs typeface="宋体" panose="02010600030101010101" pitchFamily="2" charset="-122"/>
              </a:rPr>
              <a:t>数组存</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en-US" altLang="zh-CN" sz="2800">
                <a:latin typeface="宋体" panose="02010600030101010101" pitchFamily="2" charset="-122"/>
                <a:ea typeface="宋体" panose="02010600030101010101" pitchFamily="2" charset="-122"/>
                <a:cs typeface="宋体" panose="02010600030101010101" pitchFamily="2" charset="-122"/>
              </a:rPr>
              <a:t>HE(hub edges)</a:t>
            </a:r>
            <a:r>
              <a:rPr lang="zh-CN" altLang="en-US" sz="2800">
                <a:latin typeface="宋体" panose="02010600030101010101" pitchFamily="2" charset="-122"/>
                <a:ea typeface="宋体" panose="02010600030101010101" pitchFamily="2" charset="-122"/>
                <a:cs typeface="宋体" panose="02010600030101010101" pitchFamily="2" charset="-122"/>
              </a:rPr>
              <a:t>表示所有</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边</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en-US" altLang="zh-CN" sz="2800">
                <a:latin typeface="宋体" panose="02010600030101010101" pitchFamily="2" charset="-122"/>
                <a:ea typeface="宋体" panose="02010600030101010101" pitchFamily="2" charset="-122"/>
                <a:cs typeface="宋体" panose="02010600030101010101" pitchFamily="2" charset="-122"/>
              </a:rPr>
              <a:t>NHE(non-hub edges)</a:t>
            </a:r>
            <a:r>
              <a:rPr lang="zh-CN" altLang="en-US" sz="2800">
                <a:latin typeface="宋体" panose="02010600030101010101" pitchFamily="2" charset="-122"/>
                <a:ea typeface="宋体" panose="02010600030101010101" pitchFamily="2" charset="-122"/>
                <a:cs typeface="宋体" panose="02010600030101010101" pitchFamily="2" charset="-122"/>
              </a:rPr>
              <a:t>表示两个端点</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都是非</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顶点的边</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en-US" altLang="zh-CN" sz="2800">
                <a:latin typeface="宋体" panose="02010600030101010101" pitchFamily="2" charset="-122"/>
                <a:ea typeface="宋体" panose="02010600030101010101" pitchFamily="2" charset="-122"/>
                <a:cs typeface="宋体" panose="02010600030101010101" pitchFamily="2" charset="-122"/>
              </a:rPr>
              <a:t>HE</a:t>
            </a:r>
            <a:r>
              <a:rPr lang="zh-CN" altLang="en-US" sz="2800">
                <a:latin typeface="宋体" panose="02010600030101010101" pitchFamily="2" charset="-122"/>
                <a:ea typeface="宋体" panose="02010600030101010101" pitchFamily="2" charset="-122"/>
                <a:cs typeface="宋体" panose="02010600030101010101" pitchFamily="2" charset="-122"/>
              </a:rPr>
              <a:t>中因为</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顶点只有</a:t>
            </a:r>
            <a:r>
              <a:rPr lang="en-US" altLang="zh-CN" sz="2800">
                <a:latin typeface="宋体" panose="02010600030101010101" pitchFamily="2" charset="-122"/>
                <a:ea typeface="宋体" panose="02010600030101010101" pitchFamily="2" charset="-122"/>
                <a:cs typeface="宋体" panose="02010600030101010101" pitchFamily="2" charset="-122"/>
              </a:rPr>
              <a:t>64K</a:t>
            </a:r>
            <a:r>
              <a:rPr lang="zh-CN" altLang="en-US" sz="2800">
                <a:latin typeface="宋体" panose="02010600030101010101" pitchFamily="2" charset="-122"/>
                <a:ea typeface="宋体" panose="02010600030101010101" pitchFamily="2" charset="-122"/>
                <a:cs typeface="宋体" panose="02010600030101010101" pitchFamily="2" charset="-122"/>
              </a:rPr>
              <a:t>个</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所以用</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en-US" altLang="zh-CN" sz="2800">
                <a:latin typeface="宋体" panose="02010600030101010101" pitchFamily="2" charset="-122"/>
                <a:ea typeface="宋体" panose="02010600030101010101" pitchFamily="2" charset="-122"/>
                <a:cs typeface="宋体" panose="02010600030101010101" pitchFamily="2" charset="-122"/>
              </a:rPr>
              <a:t>16bit</a:t>
            </a:r>
            <a:r>
              <a:rPr lang="zh-CN" altLang="en-US" sz="2800">
                <a:latin typeface="宋体" panose="02010600030101010101" pitchFamily="2" charset="-122"/>
                <a:ea typeface="宋体" panose="02010600030101010101" pitchFamily="2" charset="-122"/>
                <a:cs typeface="宋体" panose="02010600030101010101" pitchFamily="2" charset="-122"/>
              </a:rPr>
              <a:t>表示其</a:t>
            </a:r>
            <a:r>
              <a:rPr lang="en-US" altLang="zh-CN" sz="2800">
                <a:latin typeface="宋体" panose="02010600030101010101" pitchFamily="2" charset="-122"/>
                <a:ea typeface="宋体" panose="02010600030101010101" pitchFamily="2" charset="-122"/>
                <a:cs typeface="宋体" panose="02010600030101010101" pitchFamily="2" charset="-122"/>
              </a:rPr>
              <a:t>ID, NHE</a:t>
            </a:r>
            <a:r>
              <a:rPr lang="zh-CN" altLang="en-US" sz="2800">
                <a:latin typeface="宋体" panose="02010600030101010101" pitchFamily="2" charset="-122"/>
                <a:ea typeface="宋体" panose="02010600030101010101" pitchFamily="2" charset="-122"/>
                <a:cs typeface="宋体" panose="02010600030101010101" pitchFamily="2" charset="-122"/>
              </a:rPr>
              <a:t>中用</a:t>
            </a:r>
            <a:r>
              <a:rPr lang="en-US" altLang="zh-CN" sz="2800">
                <a:latin typeface="宋体" panose="02010600030101010101" pitchFamily="2" charset="-122"/>
                <a:ea typeface="宋体" panose="02010600030101010101" pitchFamily="2" charset="-122"/>
                <a:cs typeface="宋体" panose="02010600030101010101" pitchFamily="2" charset="-122"/>
              </a:rPr>
              <a:t>32bit</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1"/>
          <a:stretch>
            <a:fillRect/>
          </a:stretch>
        </p:blipFill>
        <p:spPr>
          <a:xfrm>
            <a:off x="6443980" y="2061210"/>
            <a:ext cx="2654300" cy="2921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Lotus Preprocessing</a:t>
            </a:r>
            <a:endParaRPr lang="en-US" altLang="zh-CN"/>
          </a:p>
        </p:txBody>
      </p:sp>
      <p:sp>
        <p:nvSpPr>
          <p:cNvPr id="3" name="内容占位符 2"/>
          <p:cNvSpPr>
            <a:spLocks noGrp="1"/>
          </p:cNvSpPr>
          <p:nvPr>
            <p:ph idx="1"/>
          </p:nvPr>
        </p:nvSpPr>
        <p:spPr>
          <a:xfrm>
            <a:off x="457200" y="1402080"/>
            <a:ext cx="7766685" cy="4724400"/>
          </a:xfrm>
        </p:spPr>
        <p:txBody>
          <a:bodyPr/>
          <a:p>
            <a:pPr marL="0" lv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在</a:t>
            </a:r>
            <a:r>
              <a:rPr lang="en-US" altLang="zh-CN" sz="2800">
                <a:latin typeface="宋体" panose="02010600030101010101" pitchFamily="2" charset="-122"/>
                <a:ea typeface="宋体" panose="02010600030101010101" pitchFamily="2" charset="-122"/>
                <a:cs typeface="宋体" panose="02010600030101010101" pitchFamily="2" charset="-122"/>
              </a:rPr>
              <a:t>create_relabeling_array</a:t>
            </a:r>
            <a:r>
              <a:rPr lang="zh-CN" altLang="en-US" sz="2800">
                <a:latin typeface="宋体" panose="02010600030101010101" pitchFamily="2" charset="-122"/>
                <a:ea typeface="宋体" panose="02010600030101010101" pitchFamily="2" charset="-122"/>
                <a:cs typeface="宋体" panose="02010600030101010101" pitchFamily="2" charset="-122"/>
              </a:rPr>
              <a:t>函数</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因为除了</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顶点还有一些高度</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顶点</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所以</a:t>
            </a:r>
            <a:r>
              <a:rPr lang="en-US" altLang="zh-CN" sz="2800">
                <a:latin typeface="宋体" panose="02010600030101010101" pitchFamily="2" charset="-122"/>
                <a:ea typeface="宋体" panose="02010600030101010101" pitchFamily="2" charset="-122"/>
                <a:cs typeface="宋体" panose="02010600030101010101" pitchFamily="2" charset="-122"/>
              </a:rPr>
              <a:t>Lotus</a:t>
            </a:r>
            <a:r>
              <a:rPr lang="zh-CN" altLang="en-US" sz="2800">
                <a:latin typeface="宋体" panose="02010600030101010101" pitchFamily="2" charset="-122"/>
                <a:ea typeface="宋体" panose="02010600030101010101" pitchFamily="2" charset="-122"/>
                <a:cs typeface="宋体" panose="02010600030101010101" pitchFamily="2" charset="-122"/>
              </a:rPr>
              <a:t>取前</a:t>
            </a:r>
            <a:r>
              <a:rPr lang="en-US" altLang="zh-CN" sz="2800">
                <a:latin typeface="宋体" panose="02010600030101010101" pitchFamily="2" charset="-122"/>
                <a:ea typeface="宋体" panose="02010600030101010101" pitchFamily="2" charset="-122"/>
                <a:cs typeface="宋体" panose="02010600030101010101" pitchFamily="2" charset="-122"/>
              </a:rPr>
              <a:t>10%</a:t>
            </a:r>
            <a:r>
              <a:rPr lang="zh-CN" altLang="en-US" sz="2800">
                <a:latin typeface="宋体" panose="02010600030101010101" pitchFamily="2" charset="-122"/>
                <a:ea typeface="宋体" panose="02010600030101010101" pitchFamily="2" charset="-122"/>
                <a:cs typeface="宋体" panose="02010600030101010101" pitchFamily="2" charset="-122"/>
              </a:rPr>
              <a:t>重编号</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剩下的顶点为了保持局部性</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按</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原图的顺序分配顶点</a:t>
            </a:r>
            <a:r>
              <a:rPr lang="en-US" altLang="zh-CN" sz="2800">
                <a:latin typeface="宋体" panose="02010600030101010101" pitchFamily="2" charset="-122"/>
                <a:ea typeface="宋体" panose="02010600030101010101" pitchFamily="2" charset="-122"/>
                <a:cs typeface="宋体" panose="02010600030101010101" pitchFamily="2" charset="-122"/>
              </a:rPr>
              <a:t>ID</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en-US" altLang="zh-CN" sz="2800">
                <a:latin typeface="宋体" panose="02010600030101010101" pitchFamily="2" charset="-122"/>
                <a:ea typeface="宋体" panose="02010600030101010101" pitchFamily="2" charset="-122"/>
                <a:cs typeface="宋体" panose="02010600030101010101" pitchFamily="2" charset="-122"/>
              </a:rPr>
              <a:t>RA</a:t>
            </a:r>
            <a:r>
              <a:rPr lang="zh-CN" altLang="en-US" sz="2800">
                <a:latin typeface="宋体" panose="02010600030101010101" pitchFamily="2" charset="-122"/>
                <a:ea typeface="宋体" panose="02010600030101010101" pitchFamily="2" charset="-122"/>
                <a:cs typeface="宋体" panose="02010600030101010101" pitchFamily="2" charset="-122"/>
              </a:rPr>
              <a:t>存新旧</a:t>
            </a:r>
            <a:r>
              <a:rPr lang="en-US" altLang="zh-CN" sz="2800">
                <a:latin typeface="宋体" panose="02010600030101010101" pitchFamily="2" charset="-122"/>
                <a:ea typeface="宋体" panose="02010600030101010101" pitchFamily="2" charset="-122"/>
                <a:cs typeface="宋体" panose="02010600030101010101" pitchFamily="2" charset="-122"/>
              </a:rPr>
              <a:t>ID</a:t>
            </a:r>
            <a:r>
              <a:rPr lang="zh-CN" altLang="en-US" sz="2800">
                <a:latin typeface="宋体" panose="02010600030101010101" pitchFamily="2" charset="-122"/>
                <a:ea typeface="宋体" panose="02010600030101010101" pitchFamily="2" charset="-122"/>
                <a:cs typeface="宋体" panose="02010600030101010101" pitchFamily="2" charset="-122"/>
              </a:rPr>
              <a:t>之间的映射</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1"/>
          <a:stretch>
            <a:fillRect/>
          </a:stretch>
        </p:blipFill>
        <p:spPr>
          <a:xfrm>
            <a:off x="5436235" y="795655"/>
            <a:ext cx="3676650" cy="59372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Counting Triangles in Lotus</a:t>
            </a:r>
            <a:endParaRPr lang="en-US" altLang="zh-CN"/>
          </a:p>
        </p:txBody>
      </p:sp>
      <p:pic>
        <p:nvPicPr>
          <p:cNvPr id="5" name="图片 4"/>
          <p:cNvPicPr>
            <a:picLocks noChangeAspect="1"/>
          </p:cNvPicPr>
          <p:nvPr/>
        </p:nvPicPr>
        <p:blipFill>
          <a:blip r:embed="rId1"/>
          <a:stretch>
            <a:fillRect/>
          </a:stretch>
        </p:blipFill>
        <p:spPr>
          <a:xfrm>
            <a:off x="611505" y="1196975"/>
            <a:ext cx="4978400" cy="4845050"/>
          </a:xfrm>
          <a:prstGeom prst="rect">
            <a:avLst/>
          </a:prstGeom>
        </p:spPr>
      </p:pic>
      <p:pic>
        <p:nvPicPr>
          <p:cNvPr id="4" name="内容占位符 3"/>
          <p:cNvPicPr>
            <a:picLocks noChangeAspect="1"/>
          </p:cNvPicPr>
          <p:nvPr>
            <p:ph idx="1"/>
          </p:nvPr>
        </p:nvPicPr>
        <p:blipFill>
          <a:blip r:embed="rId2"/>
          <a:stretch>
            <a:fillRect/>
          </a:stretch>
        </p:blipFill>
        <p:spPr>
          <a:xfrm>
            <a:off x="5148580" y="2997200"/>
            <a:ext cx="7632700" cy="2774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60668"/>
            <a:ext cx="8229600" cy="1143000"/>
          </a:xfrm>
        </p:spPr>
        <p:txBody>
          <a:bodyPr/>
          <a:p>
            <a:pPr algn="l"/>
            <a:r>
              <a:rPr lang="en-US" altLang="zh-CN" sz="4000"/>
              <a:t>How Does Lotus Improve Locality?</a:t>
            </a:r>
            <a:endParaRPr lang="en-US" altLang="zh-CN" sz="4000"/>
          </a:p>
        </p:txBody>
      </p:sp>
      <p:sp>
        <p:nvSpPr>
          <p:cNvPr id="3" name="内容占位符 2"/>
          <p:cNvSpPr>
            <a:spLocks noGrp="1"/>
          </p:cNvSpPr>
          <p:nvPr>
            <p:ph idx="1"/>
          </p:nvPr>
        </p:nvSpPr>
        <p:spPr>
          <a:xfrm>
            <a:off x="457200" y="1402080"/>
            <a:ext cx="7766685" cy="4724400"/>
          </a:xfrm>
        </p:spPr>
        <p:txBody>
          <a:bodyPr/>
          <a:p>
            <a:pPr marL="0" lvl="0" indent="0">
              <a:buNone/>
            </a:pPr>
            <a:r>
              <a:rPr sz="2800">
                <a:latin typeface="宋体" panose="02010600030101010101" pitchFamily="2" charset="-122"/>
                <a:ea typeface="宋体" panose="02010600030101010101" pitchFamily="2" charset="-122"/>
                <a:cs typeface="宋体" panose="02010600030101010101" pitchFamily="2" charset="-122"/>
              </a:rPr>
              <a:t>Lotus通过将TC分为三个步骤来改进局部性，并且在每一步中都将最常用的较小的特定数据结构</a:t>
            </a:r>
            <a:r>
              <a:rPr lang="zh-CN" sz="2800">
                <a:latin typeface="宋体" panose="02010600030101010101" pitchFamily="2" charset="-122"/>
                <a:ea typeface="宋体" panose="02010600030101010101" pitchFamily="2" charset="-122"/>
                <a:cs typeface="宋体" panose="02010600030101010101" pitchFamily="2" charset="-122"/>
              </a:rPr>
              <a:t>放到</a:t>
            </a:r>
            <a:r>
              <a:rPr lang="en-US" altLang="zh-CN" sz="2800">
                <a:latin typeface="宋体" panose="02010600030101010101" pitchFamily="2" charset="-122"/>
                <a:ea typeface="宋体" panose="02010600030101010101" pitchFamily="2" charset="-122"/>
                <a:cs typeface="宋体" panose="02010600030101010101" pitchFamily="2" charset="-122"/>
              </a:rPr>
              <a:t>cache</a:t>
            </a:r>
            <a:r>
              <a:rPr sz="2800">
                <a:latin typeface="宋体" panose="02010600030101010101" pitchFamily="2" charset="-122"/>
                <a:ea typeface="宋体" panose="02010600030101010101" pitchFamily="2" charset="-122"/>
                <a:cs typeface="宋体" panose="02010600030101010101" pitchFamily="2" charset="-122"/>
              </a:rPr>
              <a:t>。</a:t>
            </a:r>
            <a:endParaRPr sz="280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sz="2800">
                <a:latin typeface="宋体" panose="02010600030101010101" pitchFamily="2" charset="-122"/>
                <a:ea typeface="宋体" panose="02010600030101010101" pitchFamily="2" charset="-122"/>
                <a:cs typeface="宋体" panose="02010600030101010101" pitchFamily="2" charset="-122"/>
              </a:rPr>
              <a:t>表</a:t>
            </a:r>
            <a:r>
              <a:rPr lang="en-US" altLang="zh-CN" sz="2800">
                <a:latin typeface="宋体" panose="02010600030101010101" pitchFamily="2" charset="-122"/>
                <a:ea typeface="宋体" panose="02010600030101010101" pitchFamily="2" charset="-122"/>
                <a:cs typeface="宋体" panose="02010600030101010101" pitchFamily="2" charset="-122"/>
              </a:rPr>
              <a:t>2</a:t>
            </a:r>
            <a:r>
              <a:rPr lang="zh-CN" altLang="en-US" sz="2800">
                <a:latin typeface="宋体" panose="02010600030101010101" pitchFamily="2" charset="-122"/>
                <a:ea typeface="宋体" panose="02010600030101010101" pitchFamily="2" charset="-122"/>
                <a:cs typeface="宋体" panose="02010600030101010101" pitchFamily="2" charset="-122"/>
              </a:rPr>
              <a:t>显示了不同</a:t>
            </a:r>
            <a:r>
              <a:rPr lang="en-US" altLang="zh-CN" sz="2800">
                <a:latin typeface="宋体" panose="02010600030101010101" pitchFamily="2" charset="-122"/>
                <a:ea typeface="宋体" panose="02010600030101010101" pitchFamily="2" charset="-122"/>
                <a:cs typeface="宋体" panose="02010600030101010101" pitchFamily="2" charset="-122"/>
              </a:rPr>
              <a:t>TC</a:t>
            </a:r>
            <a:r>
              <a:rPr lang="zh-CN" altLang="en-US" sz="2800">
                <a:latin typeface="宋体" panose="02010600030101010101" pitchFamily="2" charset="-122"/>
                <a:ea typeface="宋体" panose="02010600030101010101" pitchFamily="2" charset="-122"/>
                <a:cs typeface="宋体" panose="02010600030101010101" pitchFamily="2" charset="-122"/>
              </a:rPr>
              <a:t>阶段的随机内存访问</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1"/>
          <a:stretch>
            <a:fillRect/>
          </a:stretch>
        </p:blipFill>
        <p:spPr>
          <a:xfrm>
            <a:off x="1043305" y="3789045"/>
            <a:ext cx="6390640" cy="17265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60668"/>
            <a:ext cx="8229600" cy="1143000"/>
          </a:xfrm>
        </p:spPr>
        <p:txBody>
          <a:bodyPr/>
          <a:p>
            <a:pPr algn="l"/>
            <a:r>
              <a:rPr lang="en-US" altLang="zh-CN" sz="4000"/>
              <a:t>Graph Partitioning and Load Balancing in Lotus</a:t>
            </a:r>
            <a:endParaRPr lang="en-US" altLang="zh-CN" sz="4000"/>
          </a:p>
        </p:txBody>
      </p:sp>
      <p:sp>
        <p:nvSpPr>
          <p:cNvPr id="3" name="内容占位符 2"/>
          <p:cNvSpPr>
            <a:spLocks noGrp="1"/>
          </p:cNvSpPr>
          <p:nvPr>
            <p:ph idx="1"/>
          </p:nvPr>
        </p:nvSpPr>
        <p:spPr>
          <a:xfrm>
            <a:off x="457200" y="1402080"/>
            <a:ext cx="7766685" cy="4724400"/>
          </a:xfrm>
        </p:spPr>
        <p:txBody>
          <a:bodyPr/>
          <a:p>
            <a:pPr marL="0" lv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算法第</a:t>
            </a:r>
            <a:r>
              <a:rPr lang="en-US" altLang="zh-CN" sz="2800">
                <a:latin typeface="宋体" panose="02010600030101010101" pitchFamily="2" charset="-122"/>
                <a:ea typeface="宋体" panose="02010600030101010101" pitchFamily="2" charset="-122"/>
                <a:cs typeface="宋体" panose="02010600030101010101" pitchFamily="2" charset="-122"/>
              </a:rPr>
              <a:t>3</a:t>
            </a:r>
            <a:r>
              <a:rPr lang="zh-CN" altLang="en-US" sz="2800">
                <a:latin typeface="宋体" panose="02010600030101010101" pitchFamily="2" charset="-122"/>
                <a:ea typeface="宋体" panose="02010600030101010101" pitchFamily="2" charset="-122"/>
                <a:cs typeface="宋体" panose="02010600030101010101" pitchFamily="2" charset="-122"/>
              </a:rPr>
              <a:t>行中每个邻居</a:t>
            </a:r>
            <a:r>
              <a:rPr lang="en-US" altLang="zh-CN" sz="2800">
                <a:latin typeface="宋体" panose="02010600030101010101" pitchFamily="2" charset="-122"/>
                <a:ea typeface="宋体" panose="02010600030101010101" pitchFamily="2" charset="-122"/>
                <a:cs typeface="宋体" panose="02010600030101010101" pitchFamily="2" charset="-122"/>
              </a:rPr>
              <a:t>h</a:t>
            </a:r>
            <a:r>
              <a:rPr lang="en-US" altLang="zh-CN" sz="2800" baseline="-25000">
                <a:latin typeface="宋体" panose="02010600030101010101" pitchFamily="2" charset="-122"/>
                <a:ea typeface="宋体" panose="02010600030101010101" pitchFamily="2" charset="-122"/>
                <a:cs typeface="宋体" panose="02010600030101010101" pitchFamily="2" charset="-122"/>
              </a:rPr>
              <a:t>1</a:t>
            </a:r>
            <a:r>
              <a:rPr lang="zh-CN" altLang="en-US" sz="2800">
                <a:latin typeface="宋体" panose="02010600030101010101" pitchFamily="2" charset="-122"/>
                <a:ea typeface="宋体" panose="02010600030101010101" pitchFamily="2" charset="-122"/>
                <a:cs typeface="宋体" panose="02010600030101010101" pitchFamily="2" charset="-122"/>
              </a:rPr>
              <a:t>执行的工作量跟</a:t>
            </a:r>
            <a:r>
              <a:rPr lang="en-US" altLang="zh-CN" sz="2800">
                <a:latin typeface="宋体" panose="02010600030101010101" pitchFamily="2" charset="-122"/>
                <a:ea typeface="宋体" panose="02010600030101010101" pitchFamily="2" charset="-122"/>
                <a:cs typeface="宋体" panose="02010600030101010101" pitchFamily="2" charset="-122"/>
              </a:rPr>
              <a:t>h</a:t>
            </a:r>
            <a:r>
              <a:rPr lang="en-US" altLang="zh-CN" sz="2800" baseline="-25000">
                <a:latin typeface="宋体" panose="02010600030101010101" pitchFamily="2" charset="-122"/>
                <a:ea typeface="宋体" panose="02010600030101010101" pitchFamily="2" charset="-122"/>
                <a:cs typeface="宋体" panose="02010600030101010101" pitchFamily="2" charset="-122"/>
              </a:rPr>
              <a:t>1</a:t>
            </a:r>
            <a:r>
              <a:rPr lang="zh-CN" altLang="en-US" sz="2800">
                <a:latin typeface="宋体" panose="02010600030101010101" pitchFamily="2" charset="-122"/>
                <a:ea typeface="宋体" panose="02010600030101010101" pitchFamily="2" charset="-122"/>
                <a:cs typeface="宋体" panose="02010600030101010101" pitchFamily="2" charset="-122"/>
              </a:rPr>
              <a:t>与第一个邻居之间的偏移量有关</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即与</a:t>
            </a:r>
            <a:r>
              <a:rPr lang="en-US" altLang="zh-CN" sz="2800">
                <a:latin typeface="宋体" panose="02010600030101010101" pitchFamily="2" charset="-122"/>
                <a:ea typeface="宋体" panose="02010600030101010101" pitchFamily="2" charset="-122"/>
                <a:cs typeface="宋体" panose="02010600030101010101" pitchFamily="2" charset="-122"/>
              </a:rPr>
              <a:t>h1</a:t>
            </a:r>
            <a:r>
              <a:rPr lang="zh-CN" altLang="en-US" sz="2800">
                <a:latin typeface="宋体" panose="02010600030101010101" pitchFamily="2" charset="-122"/>
                <a:ea typeface="宋体" panose="02010600030101010101" pitchFamily="2" charset="-122"/>
                <a:cs typeface="宋体" panose="02010600030101010101" pitchFamily="2" charset="-122"/>
              </a:rPr>
              <a:t>和</a:t>
            </a:r>
            <a:r>
              <a:rPr lang="en-US" altLang="zh-CN" sz="2800">
                <a:latin typeface="宋体" panose="02010600030101010101" pitchFamily="2" charset="-122"/>
                <a:ea typeface="宋体" panose="02010600030101010101" pitchFamily="2" charset="-122"/>
                <a:cs typeface="宋体" panose="02010600030101010101" pitchFamily="2" charset="-122"/>
              </a:rPr>
              <a:t>h1</a:t>
            </a:r>
            <a:r>
              <a:rPr lang="zh-CN" altLang="en-US" sz="2800">
                <a:latin typeface="宋体" panose="02010600030101010101" pitchFamily="2" charset="-122"/>
                <a:ea typeface="宋体" panose="02010600030101010101" pitchFamily="2" charset="-122"/>
                <a:cs typeface="宋体" panose="02010600030101010101" pitchFamily="2" charset="-122"/>
              </a:rPr>
              <a:t>之前的邻居数有关</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因此不能在各个线程之间分配相同数量的邻居来保持负载均衡</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为了解决这个问题</a:t>
            </a:r>
            <a:r>
              <a:rPr lang="en-US" altLang="zh-CN" sz="2800">
                <a:latin typeface="宋体" panose="02010600030101010101" pitchFamily="2" charset="-122"/>
                <a:ea typeface="宋体" panose="02010600030101010101" pitchFamily="2" charset="-122"/>
                <a:cs typeface="宋体" panose="02010600030101010101" pitchFamily="2" charset="-122"/>
              </a:rPr>
              <a:t>, Lotus</a:t>
            </a:r>
            <a:r>
              <a:rPr lang="zh-CN" altLang="en-US" sz="2800">
                <a:latin typeface="宋体" panose="02010600030101010101" pitchFamily="2" charset="-122"/>
                <a:ea typeface="宋体" panose="02010600030101010101" pitchFamily="2" charset="-122"/>
                <a:cs typeface="宋体" panose="02010600030101010101" pitchFamily="2" charset="-122"/>
              </a:rPr>
              <a:t>提出了</a:t>
            </a:r>
            <a:r>
              <a:rPr lang="en-US" altLang="zh-CN" sz="2800">
                <a:latin typeface="宋体" panose="02010600030101010101" pitchFamily="2" charset="-122"/>
                <a:ea typeface="宋体" panose="02010600030101010101" pitchFamily="2" charset="-122"/>
                <a:cs typeface="宋体" panose="02010600030101010101" pitchFamily="2" charset="-122"/>
              </a:rPr>
              <a:t>Squared Edge Tiling</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60668"/>
            <a:ext cx="8229600" cy="1143000"/>
          </a:xfrm>
        </p:spPr>
        <p:txBody>
          <a:bodyPr/>
          <a:p>
            <a:pPr algn="l"/>
            <a:r>
              <a:rPr lang="en-US" altLang="zh-CN" sz="4000"/>
              <a:t>Squared Edge Tiling</a:t>
            </a:r>
            <a:endParaRPr lang="en-US" altLang="zh-CN" sz="4000"/>
          </a:p>
        </p:txBody>
      </p:sp>
      <p:sp>
        <p:nvSpPr>
          <p:cNvPr id="3" name="内容占位符 2"/>
          <p:cNvSpPr>
            <a:spLocks noGrp="1"/>
          </p:cNvSpPr>
          <p:nvPr>
            <p:ph idx="1"/>
          </p:nvPr>
        </p:nvSpPr>
        <p:spPr>
          <a:xfrm>
            <a:off x="457200" y="1402080"/>
            <a:ext cx="7766685" cy="4724400"/>
          </a:xfrm>
        </p:spPr>
        <p:txBody>
          <a:bodyPr/>
          <a:p>
            <a:pPr marL="0" lv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顶点</a:t>
            </a:r>
            <a:r>
              <a:rPr lang="en-US" altLang="zh-CN" sz="2800">
                <a:latin typeface="宋体" panose="02010600030101010101" pitchFamily="2" charset="-122"/>
                <a:ea typeface="宋体" panose="02010600030101010101" pitchFamily="2" charset="-122"/>
                <a:cs typeface="宋体" panose="02010600030101010101" pitchFamily="2" charset="-122"/>
              </a:rPr>
              <a:t>v</a:t>
            </a:r>
            <a:r>
              <a:rPr lang="zh-CN" altLang="en-US" sz="2800">
                <a:latin typeface="宋体" panose="02010600030101010101" pitchFamily="2" charset="-122"/>
                <a:ea typeface="宋体" panose="02010600030101010101" pitchFamily="2" charset="-122"/>
                <a:cs typeface="宋体" panose="02010600030101010101" pitchFamily="2" charset="-122"/>
              </a:rPr>
              <a:t>的总工作量是</a:t>
            </a:r>
            <a:r>
              <a:rPr lang="en-US" altLang="zh-CN" sz="2800">
                <a:latin typeface="宋体" panose="02010600030101010101" pitchFamily="2" charset="-122"/>
                <a:ea typeface="宋体" panose="02010600030101010101" pitchFamily="2" charset="-122"/>
                <a:cs typeface="宋体" panose="02010600030101010101" pitchFamily="2" charset="-122"/>
              </a:rPr>
              <a:t>|N</a:t>
            </a:r>
            <a:r>
              <a:rPr lang="en-US" altLang="zh-CN" sz="2800" baseline="-25000">
                <a:latin typeface="宋体" panose="02010600030101010101" pitchFamily="2" charset="-122"/>
                <a:ea typeface="宋体" panose="02010600030101010101" pitchFamily="2" charset="-122"/>
                <a:cs typeface="宋体" panose="02010600030101010101" pitchFamily="2" charset="-122"/>
              </a:rPr>
              <a:t>v</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en-US" altLang="zh-CN" sz="2800">
                <a:latin typeface="宋体" panose="02010600030101010101" pitchFamily="2" charset="-122"/>
                <a:ea typeface="宋体" panose="02010600030101010101" pitchFamily="2" charset="-122"/>
                <a:cs typeface="宋体" panose="02010600030101010101" pitchFamily="2" charset="-122"/>
                <a:sym typeface="+mn-ea"/>
              </a:rPr>
              <a:t>N</a:t>
            </a:r>
            <a:r>
              <a:rPr lang="en-US" altLang="zh-CN" sz="2800" baseline="-25000">
                <a:latin typeface="宋体" panose="02010600030101010101" pitchFamily="2" charset="-122"/>
                <a:ea typeface="宋体" panose="02010600030101010101" pitchFamily="2" charset="-122"/>
                <a:cs typeface="宋体" panose="02010600030101010101" pitchFamily="2" charset="-122"/>
                <a:sym typeface="+mn-ea"/>
              </a:rPr>
              <a:t>v</a:t>
            </a:r>
            <a:r>
              <a:rPr lang="en-US" altLang="zh-CN" sz="280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a:latin typeface="宋体" panose="02010600030101010101" pitchFamily="2" charset="-122"/>
                <a:ea typeface="宋体" panose="02010600030101010101" pitchFamily="2" charset="-122"/>
                <a:cs typeface="宋体" panose="02010600030101010101" pitchFamily="2" charset="-122"/>
              </a:rPr>
              <a:t>)/2;</a:t>
            </a:r>
            <a:r>
              <a:rPr lang="zh-CN" altLang="en-US" sz="2800">
                <a:latin typeface="宋体" panose="02010600030101010101" pitchFamily="2" charset="-122"/>
                <a:ea typeface="宋体" panose="02010600030101010101" pitchFamily="2" charset="-122"/>
                <a:cs typeface="宋体" panose="02010600030101010101" pitchFamily="2" charset="-122"/>
              </a:rPr>
              <a:t>如果从第一个顶点执行到第</a:t>
            </a:r>
            <a:r>
              <a:rPr lang="en-US" altLang="zh-CN" sz="2800">
                <a:latin typeface="宋体" panose="02010600030101010101" pitchFamily="2" charset="-122"/>
                <a:ea typeface="宋体" panose="02010600030101010101" pitchFamily="2" charset="-122"/>
                <a:cs typeface="宋体" panose="02010600030101010101" pitchFamily="2" charset="-122"/>
              </a:rPr>
              <a:t>i</a:t>
            </a:r>
            <a:r>
              <a:rPr lang="zh-CN" altLang="en-US" sz="2800">
                <a:latin typeface="宋体" panose="02010600030101010101" pitchFamily="2" charset="-122"/>
                <a:ea typeface="宋体" panose="02010600030101010101" pitchFamily="2" charset="-122"/>
                <a:cs typeface="宋体" panose="02010600030101010101" pitchFamily="2" charset="-122"/>
              </a:rPr>
              <a:t>个顶点的总工作量占</a:t>
            </a:r>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rPr>
              <a:t>比例</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将总工作量</a:t>
            </a:r>
            <a:r>
              <a:rPr lang="en-US" altLang="zh-CN" sz="2800">
                <a:latin typeface="宋体" panose="02010600030101010101" pitchFamily="2" charset="-122"/>
                <a:ea typeface="宋体" panose="02010600030101010101" pitchFamily="2" charset="-122"/>
                <a:cs typeface="宋体" panose="02010600030101010101" pitchFamily="2" charset="-122"/>
              </a:rPr>
              <a:t>100</a:t>
            </a:r>
            <a:r>
              <a:rPr lang="zh-CN" altLang="en-US" sz="2800">
                <a:latin typeface="宋体" panose="02010600030101010101" pitchFamily="2" charset="-122"/>
                <a:ea typeface="宋体" panose="02010600030101010101" pitchFamily="2" charset="-122"/>
                <a:cs typeface="宋体" panose="02010600030101010101" pitchFamily="2" charset="-122"/>
              </a:rPr>
              <a:t>个邻居划分到</a:t>
            </a:r>
            <a:r>
              <a:rPr lang="en-US" altLang="zh-CN" sz="2800">
                <a:latin typeface="宋体" panose="02010600030101010101" pitchFamily="2" charset="-122"/>
                <a:ea typeface="宋体" panose="02010600030101010101" pitchFamily="2" charset="-122"/>
                <a:cs typeface="宋体" panose="02010600030101010101" pitchFamily="2" charset="-122"/>
              </a:rPr>
              <a:t>5</a:t>
            </a:r>
            <a:r>
              <a:rPr lang="zh-CN" altLang="en-US" sz="2800">
                <a:latin typeface="宋体" panose="02010600030101010101" pitchFamily="2" charset="-122"/>
                <a:ea typeface="宋体" panose="02010600030101010101" pitchFamily="2" charset="-122"/>
                <a:cs typeface="宋体" panose="02010600030101010101" pitchFamily="2" charset="-122"/>
              </a:rPr>
              <a:t>个分区</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工作量分别是</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1"/>
          <a:stretch>
            <a:fillRect/>
          </a:stretch>
        </p:blipFill>
        <p:spPr>
          <a:xfrm>
            <a:off x="6516370" y="1917065"/>
            <a:ext cx="215900" cy="388620"/>
          </a:xfrm>
          <a:prstGeom prst="rect">
            <a:avLst/>
          </a:prstGeom>
        </p:spPr>
      </p:pic>
      <p:pic>
        <p:nvPicPr>
          <p:cNvPr id="5" name="图片 4"/>
          <p:cNvPicPr>
            <a:picLocks noChangeAspect="1"/>
          </p:cNvPicPr>
          <p:nvPr/>
        </p:nvPicPr>
        <p:blipFill>
          <a:blip r:embed="rId2"/>
          <a:stretch>
            <a:fillRect/>
          </a:stretch>
        </p:blipFill>
        <p:spPr>
          <a:xfrm>
            <a:off x="1619250" y="2421255"/>
            <a:ext cx="3890645" cy="457200"/>
          </a:xfrm>
          <a:prstGeom prst="rect">
            <a:avLst/>
          </a:prstGeom>
        </p:spPr>
      </p:pic>
      <p:pic>
        <p:nvPicPr>
          <p:cNvPr id="6" name="图片 5"/>
          <p:cNvPicPr>
            <a:picLocks noChangeAspect="1"/>
          </p:cNvPicPr>
          <p:nvPr/>
        </p:nvPicPr>
        <p:blipFill>
          <a:blip r:embed="rId3"/>
          <a:stretch>
            <a:fillRect/>
          </a:stretch>
        </p:blipFill>
        <p:spPr>
          <a:xfrm>
            <a:off x="1619250" y="3068955"/>
            <a:ext cx="3943350" cy="1384300"/>
          </a:xfrm>
          <a:prstGeom prst="rect">
            <a:avLst/>
          </a:prstGeom>
        </p:spPr>
      </p:pic>
      <p:pic>
        <p:nvPicPr>
          <p:cNvPr id="7" name="图片 6"/>
          <p:cNvPicPr>
            <a:picLocks noChangeAspect="1"/>
          </p:cNvPicPr>
          <p:nvPr/>
        </p:nvPicPr>
        <p:blipFill>
          <a:blip r:embed="rId4"/>
          <a:stretch>
            <a:fillRect/>
          </a:stretch>
        </p:blipFill>
        <p:spPr>
          <a:xfrm>
            <a:off x="611505" y="5553710"/>
            <a:ext cx="1997710" cy="362585"/>
          </a:xfrm>
          <a:prstGeom prst="rect">
            <a:avLst/>
          </a:prstGeom>
        </p:spPr>
      </p:pic>
      <p:pic>
        <p:nvPicPr>
          <p:cNvPr id="8" name="图片 7"/>
          <p:cNvPicPr>
            <a:picLocks noChangeAspect="1"/>
          </p:cNvPicPr>
          <p:nvPr/>
        </p:nvPicPr>
        <p:blipFill>
          <a:blip r:embed="rId5"/>
          <a:stretch>
            <a:fillRect/>
          </a:stretch>
        </p:blipFill>
        <p:spPr>
          <a:xfrm>
            <a:off x="2699385" y="5589270"/>
            <a:ext cx="4934585" cy="291465"/>
          </a:xfrm>
          <a:prstGeom prst="rect">
            <a:avLst/>
          </a:prstGeom>
        </p:spPr>
      </p:pic>
      <p:pic>
        <p:nvPicPr>
          <p:cNvPr id="10" name="图片 9"/>
          <p:cNvPicPr>
            <a:picLocks noChangeAspect="1"/>
          </p:cNvPicPr>
          <p:nvPr/>
        </p:nvPicPr>
        <p:blipFill>
          <a:blip r:embed="rId6"/>
          <a:stretch>
            <a:fillRect/>
          </a:stretch>
        </p:blipFill>
        <p:spPr>
          <a:xfrm>
            <a:off x="5796280" y="4077335"/>
            <a:ext cx="2024380" cy="3486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Introduction</a:t>
            </a:r>
            <a:endParaRPr lang="en-US" altLang="zh-CN"/>
          </a:p>
        </p:txBody>
      </p:sp>
      <p:sp>
        <p:nvSpPr>
          <p:cNvPr id="3" name="内容占位符 2"/>
          <p:cNvSpPr>
            <a:spLocks noGrp="1"/>
          </p:cNvSpPr>
          <p:nvPr>
            <p:ph idx="1"/>
          </p:nvPr>
        </p:nvSpPr>
        <p:spPr/>
        <p:txBody>
          <a:bodyPr/>
          <a:p>
            <a:r>
              <a:rPr lang="zh-CN" altLang="en-US" sz="2800"/>
              <a:t>真实图的结构导致</a:t>
            </a:r>
            <a:r>
              <a:rPr lang="en-US" altLang="zh-CN" sz="2800"/>
              <a:t>TC</a:t>
            </a:r>
            <a:r>
              <a:rPr lang="zh-CN" altLang="en-US" sz="2800"/>
              <a:t>很有挑战。</a:t>
            </a:r>
            <a:endParaRPr lang="zh-CN" altLang="en-US" sz="2800"/>
          </a:p>
          <a:p>
            <a:r>
              <a:rPr lang="zh-CN" altLang="en-US" sz="2800"/>
              <a:t>现有</a:t>
            </a:r>
            <a:r>
              <a:rPr lang="en-US" altLang="zh-CN" sz="2800"/>
              <a:t>TC</a:t>
            </a:r>
            <a:r>
              <a:rPr lang="zh-CN" altLang="en-US" sz="2800"/>
              <a:t>算法的缺点：</a:t>
            </a:r>
            <a:endParaRPr lang="zh-CN" altLang="en-US"/>
          </a:p>
          <a:p>
            <a:pPr marL="971550" lvl="1" indent="-514350">
              <a:buAutoNum type="arabicPeriod"/>
            </a:pPr>
            <a:r>
              <a:rPr lang="zh-CN" altLang="en-US" sz="2400"/>
              <a:t>内存局部性差，特别是包含非</a:t>
            </a:r>
            <a:r>
              <a:rPr lang="en-US" altLang="zh-CN" sz="2400"/>
              <a:t>hub</a:t>
            </a:r>
            <a:r>
              <a:rPr lang="zh-CN" altLang="en-US" sz="2400"/>
              <a:t>顶点的三角形遍历</a:t>
            </a:r>
            <a:endParaRPr lang="zh-CN" altLang="en-US" sz="2400"/>
          </a:p>
          <a:p>
            <a:pPr marL="971550" lvl="1" indent="-514350">
              <a:buAutoNum type="arabicPeriod"/>
            </a:pPr>
            <a:r>
              <a:rPr lang="zh-CN" altLang="en-US" sz="2400"/>
              <a:t>缺少图拓扑的紧凑表示</a:t>
            </a:r>
            <a:endParaRPr lang="zh-CN" altLang="en-US" sz="2400"/>
          </a:p>
          <a:p>
            <a:pPr marL="971550" lvl="1" indent="-514350">
              <a:buAutoNum type="arabicPeriod"/>
            </a:pPr>
            <a:r>
              <a:rPr lang="zh-CN" altLang="en-US" sz="2400"/>
              <a:t>不能对无用搜索剪枝</a:t>
            </a:r>
            <a:endParaRPr lang="zh-CN" altLang="en-US" sz="2400"/>
          </a:p>
          <a:p>
            <a:pPr lvl="0"/>
            <a:r>
              <a:rPr lang="zh-CN" altLang="en-US" sz="2800"/>
              <a:t>基于以下观察，提出了</a:t>
            </a:r>
            <a:r>
              <a:rPr lang="en-US" altLang="zh-CN" sz="2800"/>
              <a:t>LOTUS</a:t>
            </a:r>
            <a:endParaRPr lang="en-US" altLang="zh-CN" sz="2800"/>
          </a:p>
          <a:p>
            <a:pPr marL="971550" lvl="1" indent="-514350">
              <a:buAutoNum type="arabicPeriod"/>
            </a:pPr>
            <a:r>
              <a:rPr lang="zh-CN" altLang="en-US" sz="2400"/>
              <a:t>平均有</a:t>
            </a:r>
            <a:r>
              <a:rPr lang="en-US" altLang="zh-CN" sz="2400"/>
              <a:t>93.4%</a:t>
            </a:r>
            <a:r>
              <a:rPr lang="zh-CN" altLang="en-US" sz="2400"/>
              <a:t>的三角形包括至少一个</a:t>
            </a:r>
            <a:r>
              <a:rPr lang="en-US" altLang="zh-CN" sz="2400"/>
              <a:t>hub</a:t>
            </a:r>
            <a:endParaRPr lang="en-US" altLang="zh-CN" sz="2400"/>
          </a:p>
          <a:p>
            <a:pPr marL="971550" lvl="1" indent="-514350">
              <a:buAutoNum type="arabicPeriod"/>
            </a:pPr>
            <a:r>
              <a:rPr lang="en-US" altLang="zh-CN" sz="2400"/>
              <a:t>hub</a:t>
            </a:r>
            <a:r>
              <a:rPr lang="zh-CN" altLang="en-US" sz="2400"/>
              <a:t>顶点之间构成的网络平均比全图密集</a:t>
            </a:r>
            <a:r>
              <a:rPr lang="en-US" altLang="zh-CN" sz="2400"/>
              <a:t>1809</a:t>
            </a:r>
            <a:r>
              <a:rPr lang="zh-CN" altLang="en-US" sz="2400"/>
              <a:t>倍</a:t>
            </a:r>
            <a:endParaRPr lang="zh-CN" altLang="en-US" sz="2400"/>
          </a:p>
          <a:p>
            <a:pPr marL="457200" lvl="1" indent="0">
              <a:buNone/>
            </a:pPr>
            <a:r>
              <a:rPr lang="zh-CN" altLang="en-US" sz="2400"/>
              <a:t>所以</a:t>
            </a:r>
            <a:r>
              <a:rPr lang="en-US" altLang="zh-CN" sz="2400"/>
              <a:t>hub</a:t>
            </a:r>
            <a:r>
              <a:rPr lang="zh-CN" altLang="en-US" sz="2400"/>
              <a:t>是高效执行</a:t>
            </a:r>
            <a:r>
              <a:rPr lang="en-US" altLang="zh-CN" sz="2400"/>
              <a:t>TC</a:t>
            </a:r>
            <a:r>
              <a:rPr lang="zh-CN" altLang="en-US" sz="2400"/>
              <a:t>的关键</a:t>
            </a:r>
            <a:endParaRPr lang="zh-CN"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60668"/>
            <a:ext cx="8229600" cy="1143000"/>
          </a:xfrm>
        </p:spPr>
        <p:txBody>
          <a:bodyPr/>
          <a:p>
            <a:pPr algn="l"/>
            <a:r>
              <a:rPr lang="en-US" altLang="zh-CN" sz="4000"/>
              <a:t>Evaluation</a:t>
            </a:r>
            <a:endParaRPr lang="en-US" altLang="zh-CN" sz="4000"/>
          </a:p>
        </p:txBody>
      </p:sp>
      <p:pic>
        <p:nvPicPr>
          <p:cNvPr id="9" name="内容占位符 8"/>
          <p:cNvPicPr>
            <a:picLocks noChangeAspect="1"/>
          </p:cNvPicPr>
          <p:nvPr>
            <p:ph idx="1"/>
          </p:nvPr>
        </p:nvPicPr>
        <p:blipFill>
          <a:blip r:embed="rId1"/>
          <a:stretch>
            <a:fillRect/>
          </a:stretch>
        </p:blipFill>
        <p:spPr>
          <a:xfrm>
            <a:off x="1043305" y="1557020"/>
            <a:ext cx="6103620" cy="36772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60668"/>
            <a:ext cx="8229600" cy="1143000"/>
          </a:xfrm>
        </p:spPr>
        <p:txBody>
          <a:bodyPr/>
          <a:p>
            <a:pPr algn="l"/>
            <a:r>
              <a:rPr lang="en-US" altLang="zh-CN" sz="4000"/>
              <a:t>Evaluation</a:t>
            </a:r>
            <a:endParaRPr lang="en-US" altLang="zh-CN" sz="4000"/>
          </a:p>
        </p:txBody>
      </p:sp>
      <p:pic>
        <p:nvPicPr>
          <p:cNvPr id="4" name="内容占位符 3"/>
          <p:cNvPicPr>
            <a:picLocks noChangeAspect="1"/>
          </p:cNvPicPr>
          <p:nvPr>
            <p:ph idx="1"/>
          </p:nvPr>
        </p:nvPicPr>
        <p:blipFill>
          <a:blip r:embed="rId1"/>
          <a:stretch>
            <a:fillRect/>
          </a:stretch>
        </p:blipFill>
        <p:spPr>
          <a:xfrm>
            <a:off x="1907540" y="1988820"/>
            <a:ext cx="4495800" cy="30607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60668"/>
            <a:ext cx="8229600" cy="1143000"/>
          </a:xfrm>
        </p:spPr>
        <p:txBody>
          <a:bodyPr/>
          <a:p>
            <a:pPr algn="l"/>
            <a:r>
              <a:rPr lang="en-US" altLang="zh-CN" sz="4000"/>
              <a:t>Evaluation</a:t>
            </a:r>
            <a:endParaRPr lang="en-US" altLang="zh-CN" sz="4000"/>
          </a:p>
        </p:txBody>
      </p:sp>
      <p:sp>
        <p:nvSpPr>
          <p:cNvPr id="3" name="内容占位符 2"/>
          <p:cNvSpPr/>
          <p:nvPr>
            <p:ph idx="1"/>
          </p:nvPr>
        </p:nvSpPr>
        <p:spPr/>
        <p:txBody>
          <a:bodyPr/>
          <a:p>
            <a:r>
              <a:rPr lang="zh-CN" altLang="en-US" sz="2800">
                <a:latin typeface="宋体" panose="02010600030101010101" pitchFamily="2" charset="-122"/>
                <a:ea typeface="宋体" panose="02010600030101010101" pitchFamily="2" charset="-122"/>
                <a:cs typeface="宋体" panose="02010600030101010101" pitchFamily="2" charset="-122"/>
              </a:rPr>
              <a:t>在</a:t>
            </a:r>
            <a:r>
              <a:rPr lang="en-US" altLang="zh-CN" sz="2800">
                <a:latin typeface="宋体" panose="02010600030101010101" pitchFamily="2" charset="-122"/>
                <a:ea typeface="宋体" panose="02010600030101010101" pitchFamily="2" charset="-122"/>
                <a:cs typeface="宋体" panose="02010600030101010101" pitchFamily="2" charset="-122"/>
              </a:rPr>
              <a:t>Epyc</a:t>
            </a:r>
            <a:r>
              <a:rPr lang="zh-CN" altLang="en-US" sz="2800">
                <a:latin typeface="宋体" panose="02010600030101010101" pitchFamily="2" charset="-122"/>
                <a:ea typeface="宋体" panose="02010600030101010101" pitchFamily="2" charset="-122"/>
                <a:cs typeface="宋体" panose="02010600030101010101" pitchFamily="2" charset="-122"/>
              </a:rPr>
              <a:t>上的加速比差的原因是</a:t>
            </a:r>
            <a:r>
              <a:rPr lang="en-US" altLang="zh-CN" sz="2800">
                <a:latin typeface="宋体" panose="02010600030101010101" pitchFamily="2" charset="-122"/>
                <a:ea typeface="宋体" panose="02010600030101010101" pitchFamily="2" charset="-122"/>
                <a:cs typeface="宋体" panose="02010600030101010101" pitchFamily="2" charset="-122"/>
              </a:rPr>
              <a:t>Epyc</a:t>
            </a:r>
            <a:r>
              <a:rPr lang="zh-CN" altLang="en-US" sz="2800">
                <a:latin typeface="宋体" panose="02010600030101010101" pitchFamily="2" charset="-122"/>
                <a:ea typeface="宋体" panose="02010600030101010101" pitchFamily="2" charset="-122"/>
                <a:cs typeface="宋体" panose="02010600030101010101" pitchFamily="2" charset="-122"/>
              </a:rPr>
              <a:t>的</a:t>
            </a:r>
            <a:r>
              <a:rPr lang="en-US" altLang="zh-CN" sz="2800">
                <a:latin typeface="宋体" panose="02010600030101010101" pitchFamily="2" charset="-122"/>
                <a:ea typeface="宋体" panose="02010600030101010101" pitchFamily="2" charset="-122"/>
                <a:cs typeface="宋体" panose="02010600030101010101" pitchFamily="2" charset="-122"/>
              </a:rPr>
              <a:t>L3 cache</a:t>
            </a:r>
            <a:r>
              <a:rPr lang="zh-CN" altLang="en-US" sz="2800">
                <a:latin typeface="宋体" panose="02010600030101010101" pitchFamily="2" charset="-122"/>
                <a:ea typeface="宋体" panose="02010600030101010101" pitchFamily="2" charset="-122"/>
                <a:cs typeface="宋体" panose="02010600030101010101" pitchFamily="2" charset="-122"/>
              </a:rPr>
              <a:t>大</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缓存大</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内存局部性的问题就会小一点</a:t>
            </a:r>
            <a:endParaRPr lang="zh-CN" altLang="en-US" sz="2800">
              <a:latin typeface="宋体" panose="02010600030101010101" pitchFamily="2" charset="-122"/>
              <a:ea typeface="宋体" panose="02010600030101010101" pitchFamily="2" charset="-122"/>
              <a:cs typeface="宋体" panose="02010600030101010101" pitchFamily="2" charset="-122"/>
            </a:endParaRPr>
          </a:p>
          <a:p>
            <a:r>
              <a:rPr lang="zh-CN" altLang="en-US" sz="2800">
                <a:latin typeface="宋体" panose="02010600030101010101" pitchFamily="2" charset="-122"/>
                <a:ea typeface="宋体" panose="02010600030101010101" pitchFamily="2" charset="-122"/>
                <a:cs typeface="宋体" panose="02010600030101010101" pitchFamily="2" charset="-122"/>
              </a:rPr>
              <a:t>下图实验在少于</a:t>
            </a:r>
            <a:r>
              <a:rPr lang="en-US" altLang="zh-CN" sz="2800">
                <a:latin typeface="宋体" panose="02010600030101010101" pitchFamily="2" charset="-122"/>
                <a:ea typeface="宋体" panose="02010600030101010101" pitchFamily="2" charset="-122"/>
                <a:cs typeface="宋体" panose="02010600030101010101" pitchFamily="2" charset="-122"/>
              </a:rPr>
              <a:t>10billion</a:t>
            </a:r>
            <a:r>
              <a:rPr lang="zh-CN" altLang="en-US" sz="2800">
                <a:latin typeface="宋体" panose="02010600030101010101" pitchFamily="2" charset="-122"/>
                <a:ea typeface="宋体" panose="02010600030101010101" pitchFamily="2" charset="-122"/>
                <a:cs typeface="宋体" panose="02010600030101010101" pitchFamily="2" charset="-122"/>
              </a:rPr>
              <a:t>条边的图上进行</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1"/>
          <a:stretch>
            <a:fillRect/>
          </a:stretch>
        </p:blipFill>
        <p:spPr>
          <a:xfrm>
            <a:off x="0" y="3068955"/>
            <a:ext cx="9197340" cy="36887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60668"/>
            <a:ext cx="8229600" cy="1143000"/>
          </a:xfrm>
        </p:spPr>
        <p:txBody>
          <a:bodyPr/>
          <a:p>
            <a:pPr algn="l"/>
            <a:r>
              <a:rPr lang="en-US" altLang="zh-CN" sz="4000"/>
              <a:t>Evaluation</a:t>
            </a:r>
            <a:endParaRPr lang="en-US" altLang="zh-CN" sz="4000"/>
          </a:p>
        </p:txBody>
      </p:sp>
      <p:sp>
        <p:nvSpPr>
          <p:cNvPr id="3" name="内容占位符 2"/>
          <p:cNvSpPr/>
          <p:nvPr>
            <p:ph idx="1"/>
          </p:nvPr>
        </p:nvSpPr>
        <p:spPr/>
        <p:txBody>
          <a:bodyPr/>
          <a:p>
            <a:r>
              <a:rPr lang="zh-CN" altLang="en-US" sz="2800">
                <a:latin typeface="+mn-ea"/>
                <a:cs typeface="+mn-ea"/>
              </a:rPr>
              <a:t>下图实验在大于</a:t>
            </a:r>
            <a:r>
              <a:rPr lang="en-US" altLang="zh-CN" sz="2800">
                <a:latin typeface="+mn-ea"/>
                <a:cs typeface="+mn-ea"/>
              </a:rPr>
              <a:t>10billion</a:t>
            </a:r>
            <a:r>
              <a:rPr lang="zh-CN" altLang="en-US" sz="2800">
                <a:latin typeface="+mn-ea"/>
                <a:cs typeface="+mn-ea"/>
              </a:rPr>
              <a:t>条边的图上进行</a:t>
            </a:r>
            <a:endParaRPr lang="zh-CN" altLang="en-US" sz="2800">
              <a:latin typeface="+mn-ea"/>
              <a:cs typeface="+mn-ea"/>
            </a:endParaRPr>
          </a:p>
        </p:txBody>
      </p:sp>
      <p:pic>
        <p:nvPicPr>
          <p:cNvPr id="4" name="图片 3"/>
          <p:cNvPicPr>
            <a:picLocks noChangeAspect="1"/>
          </p:cNvPicPr>
          <p:nvPr/>
        </p:nvPicPr>
        <p:blipFill>
          <a:blip r:embed="rId1"/>
          <a:stretch>
            <a:fillRect/>
          </a:stretch>
        </p:blipFill>
        <p:spPr>
          <a:xfrm>
            <a:off x="683260" y="2781300"/>
            <a:ext cx="4432300" cy="23685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60668"/>
            <a:ext cx="8229600" cy="1143000"/>
          </a:xfrm>
        </p:spPr>
        <p:txBody>
          <a:bodyPr/>
          <a:p>
            <a:pPr algn="l"/>
            <a:r>
              <a:rPr lang="en-US" altLang="zh-CN" sz="4000"/>
              <a:t>Evaluation</a:t>
            </a:r>
            <a:endParaRPr lang="en-US" altLang="zh-CN" sz="4000"/>
          </a:p>
        </p:txBody>
      </p:sp>
      <p:pic>
        <p:nvPicPr>
          <p:cNvPr id="5" name="图片 4"/>
          <p:cNvPicPr>
            <a:picLocks noChangeAspect="1"/>
          </p:cNvPicPr>
          <p:nvPr/>
        </p:nvPicPr>
        <p:blipFill>
          <a:blip r:embed="rId1"/>
          <a:stretch>
            <a:fillRect/>
          </a:stretch>
        </p:blipFill>
        <p:spPr>
          <a:xfrm>
            <a:off x="35560" y="1124585"/>
            <a:ext cx="9178290" cy="3141980"/>
          </a:xfrm>
          <a:prstGeom prst="rect">
            <a:avLst/>
          </a:prstGeom>
        </p:spPr>
      </p:pic>
      <p:pic>
        <p:nvPicPr>
          <p:cNvPr id="6" name="内容占位符 5"/>
          <p:cNvPicPr>
            <a:picLocks noChangeAspect="1"/>
          </p:cNvPicPr>
          <p:nvPr>
            <p:ph idx="1"/>
          </p:nvPr>
        </p:nvPicPr>
        <p:blipFill>
          <a:blip r:embed="rId2"/>
          <a:stretch>
            <a:fillRect/>
          </a:stretch>
        </p:blipFill>
        <p:spPr>
          <a:xfrm>
            <a:off x="-396240" y="2708910"/>
            <a:ext cx="10238105" cy="2336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60668"/>
            <a:ext cx="8229600" cy="1143000"/>
          </a:xfrm>
        </p:spPr>
        <p:txBody>
          <a:bodyPr/>
          <a:p>
            <a:pPr algn="l"/>
            <a:r>
              <a:rPr lang="en-US" altLang="zh-CN" sz="4000"/>
              <a:t>Execution Breakdown</a:t>
            </a:r>
            <a:endParaRPr lang="en-US" altLang="zh-CN" sz="4000"/>
          </a:p>
        </p:txBody>
      </p:sp>
      <p:pic>
        <p:nvPicPr>
          <p:cNvPr id="4" name="内容占位符 3"/>
          <p:cNvPicPr>
            <a:picLocks noChangeAspect="1"/>
          </p:cNvPicPr>
          <p:nvPr>
            <p:ph idx="1"/>
          </p:nvPr>
        </p:nvPicPr>
        <p:blipFill>
          <a:blip r:embed="rId1"/>
          <a:stretch>
            <a:fillRect/>
          </a:stretch>
        </p:blipFill>
        <p:spPr>
          <a:xfrm>
            <a:off x="-252095" y="2205355"/>
            <a:ext cx="12051030" cy="26168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60668"/>
            <a:ext cx="8229600" cy="1143000"/>
          </a:xfrm>
        </p:spPr>
        <p:txBody>
          <a:bodyPr/>
          <a:p>
            <a:pPr algn="l"/>
            <a:r>
              <a:rPr lang="en-US" altLang="zh-CN" sz="4000"/>
              <a:t>Less Power-Law Graphs</a:t>
            </a:r>
            <a:endParaRPr lang="en-US" altLang="zh-CN" sz="4000"/>
          </a:p>
        </p:txBody>
      </p:sp>
      <p:sp>
        <p:nvSpPr>
          <p:cNvPr id="3" name="内容占位符 2"/>
          <p:cNvSpPr/>
          <p:nvPr>
            <p:ph idx="1"/>
          </p:nvPr>
        </p:nvSpPr>
        <p:spPr/>
        <p:txBody>
          <a:bodyPr/>
          <a:p>
            <a:pPr mar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图</a:t>
            </a:r>
            <a:r>
              <a:rPr lang="en-US" altLang="zh-CN" sz="2800">
                <a:latin typeface="宋体" panose="02010600030101010101" pitchFamily="2" charset="-122"/>
                <a:ea typeface="宋体" panose="02010600030101010101" pitchFamily="2" charset="-122"/>
                <a:cs typeface="宋体" panose="02010600030101010101" pitchFamily="2" charset="-122"/>
              </a:rPr>
              <a:t>7</a:t>
            </a:r>
            <a:r>
              <a:rPr lang="zh-CN" altLang="en-US" sz="2800">
                <a:latin typeface="宋体" panose="02010600030101010101" pitchFamily="2" charset="-122"/>
                <a:ea typeface="宋体" panose="02010600030101010101" pitchFamily="2" charset="-122"/>
                <a:cs typeface="宋体" panose="02010600030101010101" pitchFamily="2" charset="-122"/>
              </a:rPr>
              <a:t>和图</a:t>
            </a:r>
            <a:r>
              <a:rPr lang="en-US" altLang="zh-CN" sz="2800">
                <a:latin typeface="宋体" panose="02010600030101010101" pitchFamily="2" charset="-122"/>
                <a:ea typeface="宋体" panose="02010600030101010101" pitchFamily="2" charset="-122"/>
                <a:cs typeface="宋体" panose="02010600030101010101" pitchFamily="2" charset="-122"/>
              </a:rPr>
              <a:t>8</a:t>
            </a:r>
            <a:r>
              <a:rPr lang="zh-CN" altLang="en-US" sz="2800">
                <a:latin typeface="宋体" panose="02010600030101010101" pitchFamily="2" charset="-122"/>
                <a:ea typeface="宋体" panose="02010600030101010101" pitchFamily="2" charset="-122"/>
                <a:cs typeface="宋体" panose="02010600030101010101" pitchFamily="2" charset="-122"/>
              </a:rPr>
              <a:t>可以看出</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如果</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图的</a:t>
            </a:r>
            <a:r>
              <a:rPr lang="en-US" altLang="zh-CN" sz="2800">
                <a:latin typeface="宋体" panose="02010600030101010101" pitchFamily="2" charset="-122"/>
                <a:ea typeface="宋体" panose="02010600030101010101" pitchFamily="2" charset="-122"/>
                <a:cs typeface="宋体" panose="02010600030101010101" pitchFamily="2" charset="-122"/>
              </a:rPr>
              <a:t>skewness</a:t>
            </a:r>
            <a:r>
              <a:rPr lang="zh-CN" altLang="en-US" sz="2800">
                <a:latin typeface="宋体" panose="02010600030101010101" pitchFamily="2" charset="-122"/>
                <a:ea typeface="宋体" panose="02010600030101010101" pitchFamily="2" charset="-122"/>
                <a:cs typeface="宋体" panose="02010600030101010101" pitchFamily="2" charset="-122"/>
              </a:rPr>
              <a:t>比较低的</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话</a:t>
            </a:r>
            <a:r>
              <a:rPr lang="en-US" altLang="zh-CN" sz="2800">
                <a:latin typeface="宋体" panose="02010600030101010101" pitchFamily="2" charset="-122"/>
                <a:ea typeface="宋体" panose="02010600030101010101" pitchFamily="2" charset="-122"/>
                <a:cs typeface="宋体" panose="02010600030101010101" pitchFamily="2" charset="-122"/>
              </a:rPr>
              <a:t>,Lotus</a:t>
            </a:r>
            <a:r>
              <a:rPr lang="zh-CN" altLang="en-US" sz="2800">
                <a:latin typeface="宋体" panose="02010600030101010101" pitchFamily="2" charset="-122"/>
                <a:ea typeface="宋体" panose="02010600030101010101" pitchFamily="2" charset="-122"/>
                <a:cs typeface="宋体" panose="02010600030101010101" pitchFamily="2" charset="-122"/>
              </a:rPr>
              <a:t>不会带来收益</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因为连接到</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的顶点</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少</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1"/>
          <a:stretch>
            <a:fillRect/>
          </a:stretch>
        </p:blipFill>
        <p:spPr>
          <a:xfrm>
            <a:off x="4283710" y="1341120"/>
            <a:ext cx="5029200" cy="51054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60668"/>
            <a:ext cx="8229600" cy="1143000"/>
          </a:xfrm>
        </p:spPr>
        <p:txBody>
          <a:bodyPr/>
          <a:p>
            <a:pPr algn="l"/>
            <a:r>
              <a:rPr lang="en-US" altLang="zh-CN" sz="4000"/>
              <a:t>Topology Data Size</a:t>
            </a:r>
            <a:endParaRPr lang="en-US" altLang="zh-CN" sz="4000"/>
          </a:p>
        </p:txBody>
      </p:sp>
      <p:sp>
        <p:nvSpPr>
          <p:cNvPr id="3" name="内容占位符 2"/>
          <p:cNvSpPr/>
          <p:nvPr>
            <p:ph idx="1"/>
          </p:nvPr>
        </p:nvSpPr>
        <p:spPr/>
        <p:txBody>
          <a:bodyPr/>
          <a:p>
            <a:pPr marL="0" indent="0">
              <a:buNone/>
            </a:pPr>
            <a:endParaRPr lang="zh-CN" altLang="en-US" sz="2800"/>
          </a:p>
        </p:txBody>
      </p:sp>
      <p:pic>
        <p:nvPicPr>
          <p:cNvPr id="4" name="图片 3"/>
          <p:cNvPicPr>
            <a:picLocks noChangeAspect="1"/>
          </p:cNvPicPr>
          <p:nvPr/>
        </p:nvPicPr>
        <p:blipFill>
          <a:blip r:embed="rId1"/>
          <a:stretch>
            <a:fillRect/>
          </a:stretch>
        </p:blipFill>
        <p:spPr>
          <a:xfrm>
            <a:off x="971550" y="1917065"/>
            <a:ext cx="4743450" cy="27178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60668"/>
            <a:ext cx="8229600" cy="1143000"/>
          </a:xfrm>
        </p:spPr>
        <p:txBody>
          <a:bodyPr/>
          <a:p>
            <a:pPr algn="l"/>
            <a:r>
              <a:rPr lang="en-US" altLang="zh-CN" sz="4000"/>
              <a:t>H2H Bit Array</a:t>
            </a:r>
            <a:endParaRPr lang="en-US" altLang="zh-CN" sz="4000"/>
          </a:p>
        </p:txBody>
      </p:sp>
      <p:sp>
        <p:nvSpPr>
          <p:cNvPr id="3" name="内容占位符 2"/>
          <p:cNvSpPr/>
          <p:nvPr>
            <p:ph idx="1"/>
          </p:nvPr>
        </p:nvSpPr>
        <p:spPr/>
        <p:txBody>
          <a:bodyPr/>
          <a:p>
            <a:pPr mar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表</a:t>
            </a:r>
            <a:r>
              <a:rPr lang="en-US" altLang="zh-CN" sz="2800">
                <a:latin typeface="宋体" panose="02010600030101010101" pitchFamily="2" charset="-122"/>
                <a:ea typeface="宋体" panose="02010600030101010101" pitchFamily="2" charset="-122"/>
                <a:cs typeface="宋体" panose="02010600030101010101" pitchFamily="2" charset="-122"/>
              </a:rPr>
              <a:t>8</a:t>
            </a:r>
            <a:r>
              <a:rPr lang="zh-CN" altLang="en-US" sz="2800">
                <a:latin typeface="宋体" panose="02010600030101010101" pitchFamily="2" charset="-122"/>
                <a:ea typeface="宋体" panose="02010600030101010101" pitchFamily="2" charset="-122"/>
                <a:cs typeface="宋体" panose="02010600030101010101" pitchFamily="2" charset="-122"/>
              </a:rPr>
              <a:t>显示</a:t>
            </a:r>
            <a:r>
              <a:rPr lang="en-US" altLang="zh-CN" sz="2800">
                <a:latin typeface="宋体" panose="02010600030101010101" pitchFamily="2" charset="-122"/>
                <a:ea typeface="宋体" panose="02010600030101010101" pitchFamily="2" charset="-122"/>
                <a:cs typeface="宋体" panose="02010600030101010101" pitchFamily="2" charset="-122"/>
              </a:rPr>
              <a:t>H2H</a:t>
            </a:r>
            <a:r>
              <a:rPr lang="zh-CN" altLang="en-US" sz="2800">
                <a:latin typeface="宋体" panose="02010600030101010101" pitchFamily="2" charset="-122"/>
                <a:ea typeface="宋体" panose="02010600030101010101" pitchFamily="2" charset="-122"/>
                <a:cs typeface="宋体" panose="02010600030101010101" pitchFamily="2" charset="-122"/>
              </a:rPr>
              <a:t>的密度在</a:t>
            </a:r>
            <a:r>
              <a:rPr lang="en-US" altLang="zh-CN" sz="2800">
                <a:latin typeface="宋体" panose="02010600030101010101" pitchFamily="2" charset="-122"/>
                <a:ea typeface="宋体" panose="02010600030101010101" pitchFamily="2" charset="-122"/>
                <a:cs typeface="宋体" panose="02010600030101010101" pitchFamily="2" charset="-122"/>
              </a:rPr>
              <a:t>0.2%</a:t>
            </a:r>
            <a:r>
              <a:rPr lang="zh-CN" altLang="en-US" sz="2800">
                <a:latin typeface="宋体" panose="02010600030101010101" pitchFamily="2" charset="-122"/>
                <a:ea typeface="宋体" panose="02010600030101010101" pitchFamily="2" charset="-122"/>
                <a:cs typeface="宋体" panose="02010600030101010101" pitchFamily="2" charset="-122"/>
              </a:rPr>
              <a:t>到</a:t>
            </a:r>
            <a:r>
              <a:rPr lang="en-US" altLang="zh-CN" sz="2800">
                <a:latin typeface="宋体" panose="02010600030101010101" pitchFamily="2" charset="-122"/>
                <a:ea typeface="宋体" panose="02010600030101010101" pitchFamily="2" charset="-122"/>
                <a:cs typeface="宋体" panose="02010600030101010101" pitchFamily="2" charset="-122"/>
              </a:rPr>
              <a:t>15.3%</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第</a:t>
            </a:r>
            <a:r>
              <a:rPr lang="en-US" altLang="zh-CN" sz="2800">
                <a:latin typeface="宋体" panose="02010600030101010101" pitchFamily="2" charset="-122"/>
                <a:ea typeface="宋体" panose="02010600030101010101" pitchFamily="2" charset="-122"/>
                <a:cs typeface="宋体" panose="02010600030101010101" pitchFamily="2" charset="-122"/>
              </a:rPr>
              <a:t>3</a:t>
            </a:r>
            <a:r>
              <a:rPr lang="zh-CN" altLang="en-US" sz="2800">
                <a:latin typeface="宋体" panose="02010600030101010101" pitchFamily="2" charset="-122"/>
                <a:ea typeface="宋体" panose="02010600030101010101" pitchFamily="2" charset="-122"/>
                <a:cs typeface="宋体" panose="02010600030101010101" pitchFamily="2" charset="-122"/>
              </a:rPr>
              <a:t>列</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表示对于</a:t>
            </a:r>
            <a:r>
              <a:rPr lang="en-US" altLang="zh-CN" sz="2800">
                <a:latin typeface="宋体" panose="02010600030101010101" pitchFamily="2" charset="-122"/>
                <a:ea typeface="宋体" panose="02010600030101010101" pitchFamily="2" charset="-122"/>
                <a:cs typeface="宋体" panose="02010600030101010101" pitchFamily="2" charset="-122"/>
              </a:rPr>
              <a:t>web</a:t>
            </a:r>
            <a:r>
              <a:rPr lang="zh-CN" altLang="en-US" sz="2800">
                <a:latin typeface="宋体" panose="02010600030101010101" pitchFamily="2" charset="-122"/>
                <a:ea typeface="宋体" panose="02010600030101010101" pitchFamily="2" charset="-122"/>
                <a:cs typeface="宋体" panose="02010600030101010101" pitchFamily="2" charset="-122"/>
              </a:rPr>
              <a:t>图</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他们的</a:t>
            </a:r>
            <a:r>
              <a:rPr lang="en-US" altLang="zh-CN" sz="2800">
                <a:latin typeface="宋体" panose="02010600030101010101" pitchFamily="2" charset="-122"/>
                <a:ea typeface="宋体" panose="02010600030101010101" pitchFamily="2" charset="-122"/>
                <a:cs typeface="宋体" panose="02010600030101010101" pitchFamily="2" charset="-122"/>
              </a:rPr>
              <a:t>H2H</a:t>
            </a:r>
            <a:r>
              <a:rPr lang="zh-CN" altLang="en-US" sz="2800">
                <a:latin typeface="宋体" panose="02010600030101010101" pitchFamily="2" charset="-122"/>
                <a:ea typeface="宋体" panose="02010600030101010101" pitchFamily="2" charset="-122"/>
                <a:cs typeface="宋体" panose="02010600030101010101" pitchFamily="2" charset="-122"/>
              </a:rPr>
              <a:t>更集中</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而社交网络图的</a:t>
            </a:r>
            <a:r>
              <a:rPr lang="en-US" altLang="zh-CN" sz="2800">
                <a:latin typeface="宋体" panose="02010600030101010101" pitchFamily="2" charset="-122"/>
                <a:ea typeface="宋体" panose="02010600030101010101" pitchFamily="2" charset="-122"/>
                <a:cs typeface="宋体" panose="02010600030101010101" pitchFamily="2" charset="-122"/>
              </a:rPr>
              <a:t>H2H</a:t>
            </a:r>
            <a:r>
              <a:rPr lang="zh-CN" altLang="en-US" sz="2800">
                <a:latin typeface="宋体" panose="02010600030101010101" pitchFamily="2" charset="-122"/>
                <a:ea typeface="宋体" panose="02010600030101010101" pitchFamily="2" charset="-122"/>
                <a:cs typeface="宋体" panose="02010600030101010101" pitchFamily="2" charset="-122"/>
              </a:rPr>
              <a:t>分布在各个</a:t>
            </a:r>
            <a:r>
              <a:rPr lang="en-US" altLang="zh-CN" sz="2800">
                <a:latin typeface="宋体" panose="02010600030101010101" pitchFamily="2" charset="-122"/>
                <a:ea typeface="宋体" panose="02010600030101010101" pitchFamily="2" charset="-122"/>
                <a:cs typeface="宋体" panose="02010600030101010101" pitchFamily="2" charset="-122"/>
              </a:rPr>
              <a:t>cacheline</a:t>
            </a:r>
            <a:r>
              <a:rPr lang="zh-CN" altLang="en-US" sz="2800">
                <a:latin typeface="宋体" panose="02010600030101010101" pitchFamily="2" charset="-122"/>
                <a:ea typeface="宋体" panose="02010600030101010101" pitchFamily="2" charset="-122"/>
                <a:cs typeface="宋体" panose="02010600030101010101" pitchFamily="2" charset="-122"/>
              </a:rPr>
              <a:t>中</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1"/>
          <a:stretch>
            <a:fillRect/>
          </a:stretch>
        </p:blipFill>
        <p:spPr>
          <a:xfrm>
            <a:off x="4356100" y="3611880"/>
            <a:ext cx="4438650" cy="25146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60668"/>
            <a:ext cx="8229600" cy="1143000"/>
          </a:xfrm>
        </p:spPr>
        <p:txBody>
          <a:bodyPr/>
          <a:p>
            <a:pPr algn="l"/>
            <a:r>
              <a:rPr lang="en-US" altLang="zh-CN" sz="4000"/>
              <a:t>H2H Bit Array</a:t>
            </a:r>
            <a:endParaRPr lang="en-US" altLang="zh-CN" sz="4000"/>
          </a:p>
        </p:txBody>
      </p:sp>
      <p:pic>
        <p:nvPicPr>
          <p:cNvPr id="6" name="图片 5"/>
          <p:cNvPicPr>
            <a:picLocks noChangeAspect="1"/>
          </p:cNvPicPr>
          <p:nvPr/>
        </p:nvPicPr>
        <p:blipFill>
          <a:blip r:embed="rId1"/>
          <a:stretch>
            <a:fillRect/>
          </a:stretch>
        </p:blipFill>
        <p:spPr>
          <a:xfrm>
            <a:off x="2987675" y="2853055"/>
            <a:ext cx="4972050" cy="3219450"/>
          </a:xfrm>
          <a:prstGeom prst="rect">
            <a:avLst/>
          </a:prstGeom>
        </p:spPr>
      </p:pic>
      <p:pic>
        <p:nvPicPr>
          <p:cNvPr id="4" name="内容占位符 3"/>
          <p:cNvPicPr>
            <a:picLocks noChangeAspect="1"/>
          </p:cNvPicPr>
          <p:nvPr>
            <p:ph idx="1"/>
          </p:nvPr>
        </p:nvPicPr>
        <p:blipFill>
          <a:blip r:embed="rId2"/>
          <a:stretch>
            <a:fillRect/>
          </a:stretch>
        </p:blipFill>
        <p:spPr>
          <a:xfrm>
            <a:off x="323215" y="908685"/>
            <a:ext cx="4768850" cy="1955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Introduction</a:t>
            </a:r>
            <a:endParaRPr lang="en-US" altLang="zh-CN"/>
          </a:p>
        </p:txBody>
      </p:sp>
      <p:sp>
        <p:nvSpPr>
          <p:cNvPr id="3" name="内容占位符 2"/>
          <p:cNvSpPr>
            <a:spLocks noGrp="1"/>
          </p:cNvSpPr>
          <p:nvPr>
            <p:ph idx="1"/>
          </p:nvPr>
        </p:nvSpPr>
        <p:spPr/>
        <p:txBody>
          <a:bodyPr/>
          <a:p>
            <a:r>
              <a:rPr lang="en-US" altLang="zh-CN" sz="2800">
                <a:latin typeface="宋体" panose="02010600030101010101" pitchFamily="2" charset="-122"/>
                <a:ea typeface="宋体" panose="02010600030101010101" pitchFamily="2" charset="-122"/>
                <a:cs typeface="宋体" panose="02010600030101010101" pitchFamily="2" charset="-122"/>
              </a:rPr>
              <a:t>LOTUS</a:t>
            </a:r>
            <a:r>
              <a:rPr lang="zh-CN" altLang="en-US" sz="2800">
                <a:latin typeface="宋体" panose="02010600030101010101" pitchFamily="2" charset="-122"/>
                <a:ea typeface="宋体" panose="02010600030101010101" pitchFamily="2" charset="-122"/>
                <a:cs typeface="宋体" panose="02010600030101010101" pitchFamily="2" charset="-122"/>
              </a:rPr>
              <a:t>根据包含</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顶点的个数</a:t>
            </a:r>
            <a:r>
              <a:rPr lang="zh-CN" altLang="en-US" sz="2800">
                <a:latin typeface="宋体" panose="02010600030101010101" pitchFamily="2" charset="-122"/>
                <a:ea typeface="宋体" panose="02010600030101010101" pitchFamily="2" charset="-122"/>
                <a:cs typeface="宋体" panose="02010600030101010101" pitchFamily="2" charset="-122"/>
                <a:sym typeface="+mn-ea"/>
              </a:rPr>
              <a:t>将三角形</a:t>
            </a:r>
            <a:r>
              <a:rPr lang="zh-CN" altLang="en-US" sz="2800">
                <a:latin typeface="宋体" panose="02010600030101010101" pitchFamily="2" charset="-122"/>
                <a:ea typeface="宋体" panose="02010600030101010101" pitchFamily="2" charset="-122"/>
                <a:cs typeface="宋体" panose="02010600030101010101" pitchFamily="2" charset="-122"/>
              </a:rPr>
              <a:t>分为四类。将</a:t>
            </a:r>
            <a:r>
              <a:rPr lang="en-US" altLang="zh-CN" sz="2800">
                <a:latin typeface="宋体" panose="02010600030101010101" pitchFamily="2" charset="-122"/>
                <a:ea typeface="宋体" panose="02010600030101010101" pitchFamily="2" charset="-122"/>
                <a:cs typeface="宋体" panose="02010600030101010101" pitchFamily="2" charset="-122"/>
              </a:rPr>
              <a:t>TC</a:t>
            </a:r>
            <a:r>
              <a:rPr lang="zh-CN" altLang="en-US" sz="2800">
                <a:latin typeface="宋体" panose="02010600030101010101" pitchFamily="2" charset="-122"/>
                <a:ea typeface="宋体" panose="02010600030101010101" pitchFamily="2" charset="-122"/>
                <a:cs typeface="宋体" panose="02010600030101010101" pitchFamily="2" charset="-122"/>
              </a:rPr>
              <a:t>算法分成了三个独立的阶段。</a:t>
            </a:r>
            <a:endParaRPr lang="zh-CN" altLang="en-US" sz="2800">
              <a:latin typeface="宋体" panose="02010600030101010101" pitchFamily="2" charset="-122"/>
              <a:ea typeface="宋体" panose="02010600030101010101" pitchFamily="2" charset="-122"/>
              <a:cs typeface="宋体" panose="02010600030101010101" pitchFamily="2" charset="-122"/>
            </a:endParaRPr>
          </a:p>
          <a:p>
            <a:r>
              <a:rPr lang="en-US" altLang="zh-CN" sz="2800">
                <a:latin typeface="宋体" panose="02010600030101010101" pitchFamily="2" charset="-122"/>
                <a:ea typeface="宋体" panose="02010600030101010101" pitchFamily="2" charset="-122"/>
                <a:cs typeface="宋体" panose="02010600030101010101" pitchFamily="2" charset="-122"/>
              </a:rPr>
              <a:t>LOTUS</a:t>
            </a:r>
            <a:r>
              <a:rPr lang="zh-CN" altLang="en-US" sz="2800">
                <a:latin typeface="宋体" panose="02010600030101010101" pitchFamily="2" charset="-122"/>
                <a:ea typeface="宋体" panose="02010600030101010101" pitchFamily="2" charset="-122"/>
                <a:cs typeface="宋体" panose="02010600030101010101" pitchFamily="2" charset="-122"/>
              </a:rPr>
              <a:t>设计了一种新的存储结构，这种存储结构可以让每个阶段的随机内存访问更多的发生在小数据结构上，尽可能充分利用</a:t>
            </a:r>
            <a:r>
              <a:rPr lang="en-US" altLang="zh-CN" sz="2800">
                <a:latin typeface="宋体" panose="02010600030101010101" pitchFamily="2" charset="-122"/>
                <a:ea typeface="宋体" panose="02010600030101010101" pitchFamily="2" charset="-122"/>
                <a:cs typeface="宋体" panose="02010600030101010101" pitchFamily="2" charset="-122"/>
              </a:rPr>
              <a:t>cache</a:t>
            </a:r>
            <a:r>
              <a:rPr lang="zh-CN" altLang="en-US" sz="2800">
                <a:latin typeface="宋体" panose="02010600030101010101" pitchFamily="2" charset="-122"/>
                <a:ea typeface="宋体" panose="02010600030101010101" pitchFamily="2" charset="-122"/>
                <a:cs typeface="宋体" panose="02010600030101010101" pitchFamily="2" charset="-122"/>
              </a:rPr>
              <a:t>。</a:t>
            </a:r>
            <a:endParaRPr lang="zh-CN" altLang="en-US" sz="2800">
              <a:latin typeface="宋体" panose="02010600030101010101" pitchFamily="2" charset="-122"/>
              <a:ea typeface="宋体" panose="02010600030101010101" pitchFamily="2" charset="-122"/>
              <a:cs typeface="宋体" panose="02010600030101010101" pitchFamily="2" charset="-122"/>
            </a:endParaRPr>
          </a:p>
          <a:p>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60668"/>
            <a:ext cx="8229600" cy="1143000"/>
          </a:xfrm>
        </p:spPr>
        <p:txBody>
          <a:bodyPr/>
          <a:p>
            <a:pPr algn="l"/>
            <a:r>
              <a:rPr lang="en-US" altLang="zh-CN" sz="4000"/>
              <a:t>Squared Edge Tiling</a:t>
            </a:r>
            <a:endParaRPr lang="en-US" altLang="zh-CN" sz="4000"/>
          </a:p>
        </p:txBody>
      </p:sp>
      <p:pic>
        <p:nvPicPr>
          <p:cNvPr id="4" name="内容占位符 3"/>
          <p:cNvPicPr>
            <a:picLocks noChangeAspect="1"/>
          </p:cNvPicPr>
          <p:nvPr>
            <p:ph idx="1"/>
          </p:nvPr>
        </p:nvPicPr>
        <p:blipFill>
          <a:blip r:embed="rId1"/>
          <a:stretch>
            <a:fillRect/>
          </a:stretch>
        </p:blipFill>
        <p:spPr>
          <a:xfrm>
            <a:off x="1115695" y="2637155"/>
            <a:ext cx="6027420" cy="2472055"/>
          </a:xfrm>
          <a:prstGeom prst="rect">
            <a:avLst/>
          </a:prstGeom>
        </p:spPr>
      </p:pic>
      <p:sp>
        <p:nvSpPr>
          <p:cNvPr id="5" name="文本框 4"/>
          <p:cNvSpPr txBox="1"/>
          <p:nvPr/>
        </p:nvSpPr>
        <p:spPr>
          <a:xfrm>
            <a:off x="1528445" y="2085975"/>
            <a:ext cx="5003800" cy="368300"/>
          </a:xfrm>
          <a:prstGeom prst="rect">
            <a:avLst/>
          </a:prstGeom>
          <a:noFill/>
        </p:spPr>
        <p:txBody>
          <a:bodyPr wrap="square" rtlCol="0">
            <a:spAutoFit/>
          </a:bodyPr>
          <a:p>
            <a:r>
              <a:rPr lang="en-US" altLang="zh-CN"/>
              <a:t>Edge Balanced</a:t>
            </a:r>
            <a:r>
              <a:rPr lang="zh-CN" altLang="en-US"/>
              <a:t>策略的</a:t>
            </a:r>
            <a:r>
              <a:rPr lang="en-US" altLang="zh-CN"/>
              <a:t>CPU</a:t>
            </a:r>
            <a:r>
              <a:rPr lang="zh-CN" altLang="en-US"/>
              <a:t>空闲时间</a:t>
            </a:r>
            <a:r>
              <a:rPr lang="zh-CN" altLang="en-US"/>
              <a:t>更长</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Introduction</a:t>
            </a:r>
            <a:endParaRPr lang="en-US" altLang="zh-CN"/>
          </a:p>
        </p:txBody>
      </p:sp>
      <p:sp>
        <p:nvSpPr>
          <p:cNvPr id="3" name="内容占位符 2"/>
          <p:cNvSpPr>
            <a:spLocks noGrp="1"/>
          </p:cNvSpPr>
          <p:nvPr>
            <p:ph idx="1"/>
          </p:nvPr>
        </p:nvSpPr>
        <p:spPr>
          <a:xfrm>
            <a:off x="457200" y="1590040"/>
            <a:ext cx="4018280" cy="4536440"/>
          </a:xfrm>
        </p:spPr>
        <p:txBody>
          <a:bodyPr/>
          <a:p>
            <a:r>
              <a:rPr lang="en-US" altLang="zh-CN" sz="2800">
                <a:latin typeface="宋体" panose="02010600030101010101" pitchFamily="2" charset="-122"/>
                <a:ea typeface="宋体" panose="02010600030101010101" pitchFamily="2" charset="-122"/>
                <a:cs typeface="宋体" panose="02010600030101010101" pitchFamily="2" charset="-122"/>
              </a:rPr>
              <a:t>3</a:t>
            </a:r>
            <a:r>
              <a:rPr lang="zh-CN" altLang="en-US" sz="2800">
                <a:latin typeface="宋体" panose="02010600030101010101" pitchFamily="2" charset="-122"/>
                <a:ea typeface="宋体" panose="02010600030101010101" pitchFamily="2" charset="-122"/>
                <a:cs typeface="宋体" panose="02010600030101010101" pitchFamily="2" charset="-122"/>
              </a:rPr>
              <a:t>种处理器架构上跑</a:t>
            </a:r>
            <a:r>
              <a:rPr lang="en-US" altLang="zh-CN" sz="2800">
                <a:latin typeface="宋体" panose="02010600030101010101" pitchFamily="2" charset="-122"/>
                <a:ea typeface="宋体" panose="02010600030101010101" pitchFamily="2" charset="-122"/>
                <a:cs typeface="宋体" panose="02010600030101010101" pitchFamily="2" charset="-122"/>
              </a:rPr>
              <a:t>14</a:t>
            </a:r>
            <a:r>
              <a:rPr lang="zh-CN" altLang="en-US" sz="2800">
                <a:latin typeface="宋体" panose="02010600030101010101" pitchFamily="2" charset="-122"/>
                <a:ea typeface="宋体" panose="02010600030101010101" pitchFamily="2" charset="-122"/>
                <a:cs typeface="宋体" panose="02010600030101010101" pitchFamily="2" charset="-122"/>
              </a:rPr>
              <a:t>个图不同</a:t>
            </a:r>
            <a:r>
              <a:rPr lang="en-US" altLang="zh-CN" sz="2800">
                <a:latin typeface="宋体" panose="02010600030101010101" pitchFamily="2" charset="-122"/>
                <a:ea typeface="宋体" panose="02010600030101010101" pitchFamily="2" charset="-122"/>
                <a:cs typeface="宋体" panose="02010600030101010101" pitchFamily="2" charset="-122"/>
              </a:rPr>
              <a:t>TC</a:t>
            </a:r>
            <a:r>
              <a:rPr lang="zh-CN" altLang="en-US" sz="2800">
                <a:latin typeface="宋体" panose="02010600030101010101" pitchFamily="2" charset="-122"/>
                <a:ea typeface="宋体" panose="02010600030101010101" pitchFamily="2" charset="-122"/>
                <a:cs typeface="宋体" panose="02010600030101010101" pitchFamily="2" charset="-122"/>
              </a:rPr>
              <a:t>算法的平均结果</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1"/>
          <a:stretch>
            <a:fillRect/>
          </a:stretch>
        </p:blipFill>
        <p:spPr>
          <a:xfrm>
            <a:off x="2627630" y="2853055"/>
            <a:ext cx="5292090" cy="35921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Background</a:t>
            </a:r>
            <a:endParaRPr lang="en-US" altLang="zh-CN"/>
          </a:p>
        </p:txBody>
      </p:sp>
      <p:sp>
        <p:nvSpPr>
          <p:cNvPr id="3" name="内容占位符 2"/>
          <p:cNvSpPr>
            <a:spLocks noGrp="1"/>
          </p:cNvSpPr>
          <p:nvPr>
            <p:ph idx="1"/>
          </p:nvPr>
        </p:nvSpPr>
        <p:spPr>
          <a:xfrm>
            <a:off x="457200" y="1402080"/>
            <a:ext cx="7766685" cy="4724400"/>
          </a:xfrm>
        </p:spPr>
        <p:txBody>
          <a:bodyPr/>
          <a:p>
            <a:r>
              <a:rPr lang="en-US" altLang="zh-CN" sz="2800">
                <a:latin typeface="宋体" panose="02010600030101010101" pitchFamily="2" charset="-122"/>
                <a:ea typeface="宋体" panose="02010600030101010101" pitchFamily="2" charset="-122"/>
                <a:cs typeface="宋体" panose="02010600030101010101" pitchFamily="2" charset="-122"/>
              </a:rPr>
              <a:t>TC</a:t>
            </a:r>
            <a:r>
              <a:rPr lang="zh-CN" altLang="en-US" sz="2800">
                <a:latin typeface="宋体" panose="02010600030101010101" pitchFamily="2" charset="-122"/>
                <a:ea typeface="宋体" panose="02010600030101010101" pitchFamily="2" charset="-122"/>
                <a:cs typeface="宋体" panose="02010600030101010101" pitchFamily="2" charset="-122"/>
              </a:rPr>
              <a:t>算法</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914400" lvl="1" indent="-457200">
              <a:buAutoNum type="arabicPeriod"/>
            </a:pPr>
            <a:r>
              <a:rPr lang="en-US" altLang="zh-CN" sz="2450">
                <a:latin typeface="宋体" panose="02010600030101010101" pitchFamily="2" charset="-122"/>
                <a:ea typeface="宋体" panose="02010600030101010101" pitchFamily="2" charset="-122"/>
                <a:cs typeface="宋体" panose="02010600030101010101" pitchFamily="2" charset="-122"/>
              </a:rPr>
              <a:t>node iterator</a:t>
            </a:r>
            <a:r>
              <a:rPr lang="zh-CN" altLang="en-US" sz="2450">
                <a:latin typeface="宋体" panose="02010600030101010101" pitchFamily="2" charset="-122"/>
                <a:ea typeface="宋体" panose="02010600030101010101" pitchFamily="2" charset="-122"/>
                <a:cs typeface="宋体" panose="02010600030101010101" pitchFamily="2" charset="-122"/>
              </a:rPr>
              <a:t>算法。枚举顶点的每一对邻居，判断是否相连</a:t>
            </a:r>
            <a:endParaRPr lang="zh-CN" altLang="en-US" sz="2450">
              <a:latin typeface="宋体" panose="02010600030101010101" pitchFamily="2" charset="-122"/>
              <a:ea typeface="宋体" panose="02010600030101010101" pitchFamily="2" charset="-122"/>
              <a:cs typeface="宋体" panose="02010600030101010101" pitchFamily="2" charset="-122"/>
            </a:endParaRPr>
          </a:p>
          <a:p>
            <a:pPr marL="914400" lvl="1" indent="-457200">
              <a:buAutoNum type="arabicPeriod"/>
            </a:pPr>
            <a:r>
              <a:rPr lang="en-US" altLang="zh-CN" sz="2450">
                <a:latin typeface="宋体" panose="02010600030101010101" pitchFamily="2" charset="-122"/>
                <a:ea typeface="宋体" panose="02010600030101010101" pitchFamily="2" charset="-122"/>
                <a:cs typeface="宋体" panose="02010600030101010101" pitchFamily="2" charset="-122"/>
              </a:rPr>
              <a:t>edge iterator</a:t>
            </a:r>
            <a:r>
              <a:rPr lang="zh-CN" altLang="en-US" sz="2450">
                <a:latin typeface="宋体" panose="02010600030101010101" pitchFamily="2" charset="-122"/>
                <a:ea typeface="宋体" panose="02010600030101010101" pitchFamily="2" charset="-122"/>
                <a:cs typeface="宋体" panose="02010600030101010101" pitchFamily="2" charset="-122"/>
              </a:rPr>
              <a:t>算法。搜索一条边的两个端点的共同邻居，判断是否相连</a:t>
            </a:r>
            <a:endParaRPr lang="zh-CN" altLang="en-US" sz="2450">
              <a:latin typeface="宋体" panose="02010600030101010101" pitchFamily="2" charset="-122"/>
              <a:ea typeface="宋体" panose="02010600030101010101" pitchFamily="2" charset="-122"/>
              <a:cs typeface="宋体" panose="02010600030101010101" pitchFamily="2" charset="-122"/>
            </a:endParaRPr>
          </a:p>
          <a:p>
            <a:pPr marL="914400" lvl="1" indent="-457200">
              <a:buAutoNum type="arabicPeriod"/>
            </a:pPr>
            <a:r>
              <a:rPr lang="en-US" altLang="zh-CN" sz="2450">
                <a:latin typeface="宋体" panose="02010600030101010101" pitchFamily="2" charset="-122"/>
                <a:ea typeface="宋体" panose="02010600030101010101" pitchFamily="2" charset="-122"/>
                <a:cs typeface="宋体" panose="02010600030101010101" pitchFamily="2" charset="-122"/>
              </a:rPr>
              <a:t>forward</a:t>
            </a:r>
            <a:r>
              <a:rPr lang="zh-CN" altLang="en-US" sz="2450">
                <a:latin typeface="宋体" panose="02010600030101010101" pitchFamily="2" charset="-122"/>
                <a:ea typeface="宋体" panose="02010600030101010101" pitchFamily="2" charset="-122"/>
                <a:cs typeface="宋体" panose="02010600030101010101" pitchFamily="2" charset="-122"/>
              </a:rPr>
              <a:t>算法。</a:t>
            </a:r>
            <a:endParaRPr lang="zh-CN" altLang="en-US" sz="2450">
              <a:latin typeface="宋体" panose="02010600030101010101" pitchFamily="2" charset="-122"/>
              <a:ea typeface="宋体" panose="02010600030101010101" pitchFamily="2" charset="-122"/>
              <a:cs typeface="宋体" panose="02010600030101010101" pitchFamily="2" charset="-122"/>
            </a:endParaRPr>
          </a:p>
          <a:p>
            <a:pPr marL="914400" lvl="1" indent="-457200">
              <a:buAutoNum type="arabicPeriod"/>
            </a:pPr>
            <a:endParaRPr lang="zh-CN" altLang="en-US" sz="245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1"/>
          <a:stretch>
            <a:fillRect/>
          </a:stretch>
        </p:blipFill>
        <p:spPr>
          <a:xfrm>
            <a:off x="1115695" y="4004945"/>
            <a:ext cx="5416550" cy="2705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Motivation</a:t>
            </a:r>
            <a:endParaRPr lang="en-US" altLang="zh-CN"/>
          </a:p>
        </p:txBody>
      </p:sp>
      <p:sp>
        <p:nvSpPr>
          <p:cNvPr id="3" name="内容占位符 2"/>
          <p:cNvSpPr>
            <a:spLocks noGrp="1"/>
          </p:cNvSpPr>
          <p:nvPr>
            <p:ph idx="1"/>
          </p:nvPr>
        </p:nvSpPr>
        <p:spPr>
          <a:xfrm>
            <a:off x="457200" y="1402080"/>
            <a:ext cx="7766685" cy="4724400"/>
          </a:xfrm>
        </p:spPr>
        <p:txBody>
          <a:bodyPr/>
          <a:p>
            <a:pPr lvl="0"/>
            <a:r>
              <a:rPr lang="zh-CN" altLang="en-US" sz="3200">
                <a:latin typeface="宋体" panose="02010600030101010101" pitchFamily="2" charset="-122"/>
                <a:ea typeface="宋体" panose="02010600030101010101" pitchFamily="2" charset="-122"/>
                <a:cs typeface="宋体" panose="02010600030101010101" pitchFamily="2" charset="-122"/>
              </a:rPr>
              <a:t>本节介绍</a:t>
            </a:r>
            <a:r>
              <a:rPr lang="en-US" altLang="zh-CN" sz="3200">
                <a:latin typeface="宋体" panose="02010600030101010101" pitchFamily="2" charset="-122"/>
                <a:ea typeface="宋体" panose="02010600030101010101" pitchFamily="2" charset="-122"/>
                <a:cs typeface="宋体" panose="02010600030101010101" pitchFamily="2" charset="-122"/>
              </a:rPr>
              <a:t>Lotus</a:t>
            </a:r>
            <a:r>
              <a:rPr lang="zh-CN" altLang="en-US" sz="3200">
                <a:latin typeface="宋体" panose="02010600030101010101" pitchFamily="2" charset="-122"/>
                <a:ea typeface="宋体" panose="02010600030101010101" pitchFamily="2" charset="-122"/>
                <a:cs typeface="宋体" panose="02010600030101010101" pitchFamily="2" charset="-122"/>
              </a:rPr>
              <a:t>的</a:t>
            </a:r>
            <a:r>
              <a:rPr lang="en-US" altLang="zh-CN" sz="3200">
                <a:latin typeface="宋体" panose="02010600030101010101" pitchFamily="2" charset="-122"/>
                <a:ea typeface="宋体" panose="02010600030101010101" pitchFamily="2" charset="-122"/>
                <a:cs typeface="宋体" panose="02010600030101010101" pitchFamily="2" charset="-122"/>
              </a:rPr>
              <a:t>key observations</a:t>
            </a:r>
            <a:endParaRPr lang="en-US" altLang="zh-CN" sz="3200">
              <a:latin typeface="宋体" panose="02010600030101010101" pitchFamily="2" charset="-122"/>
              <a:ea typeface="宋体" panose="02010600030101010101" pitchFamily="2" charset="-122"/>
              <a:cs typeface="宋体" panose="02010600030101010101" pitchFamily="2" charset="-122"/>
            </a:endParaRPr>
          </a:p>
          <a:p>
            <a:pPr marL="971550" lvl="1" indent="-514350">
              <a:buAutoNum type="arabicPeriod"/>
            </a:pPr>
            <a:r>
              <a:rPr lang="zh-CN" altLang="en-US" sz="2800">
                <a:latin typeface="宋体" panose="02010600030101010101" pitchFamily="2" charset="-122"/>
                <a:ea typeface="宋体" panose="02010600030101010101" pitchFamily="2" charset="-122"/>
                <a:cs typeface="宋体" panose="02010600030101010101" pitchFamily="2" charset="-122"/>
              </a:rPr>
              <a:t>处理非</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顶点时局部性差。</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971550" lvl="1" indent="-514350">
              <a:buAutoNum type="arabicPeriod"/>
            </a:pPr>
            <a:r>
              <a:rPr lang="zh-CN" altLang="en-US" sz="2800">
                <a:latin typeface="宋体" panose="02010600030101010101" pitchFamily="2" charset="-122"/>
                <a:ea typeface="宋体" panose="02010600030101010101" pitchFamily="2" charset="-122"/>
                <a:cs typeface="宋体" panose="02010600030101010101" pitchFamily="2" charset="-122"/>
              </a:rPr>
              <a:t>图结构表示不够紧凑</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971550" lvl="1" indent="-514350">
              <a:buAutoNum type="arabicPeriod"/>
            </a:pPr>
            <a:r>
              <a:rPr lang="zh-CN" altLang="en-US" sz="2800">
                <a:latin typeface="宋体" panose="02010600030101010101" pitchFamily="2" charset="-122"/>
                <a:ea typeface="宋体" panose="02010600030101010101" pitchFamily="2" charset="-122"/>
                <a:cs typeface="宋体" panose="02010600030101010101" pitchFamily="2" charset="-122"/>
              </a:rPr>
              <a:t>有一些无用搜索</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971550" lvl="1" indent="-514350">
              <a:buAutoNum type="arabicPeriod"/>
            </a:pP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顶点的子图高度密集</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914400" lvl="1" indent="-457200">
              <a:buAutoNum type="arabicPeriod"/>
            </a:pP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Motivation 1</a:t>
            </a:r>
            <a:endParaRPr lang="en-US" altLang="zh-CN"/>
          </a:p>
        </p:txBody>
      </p:sp>
      <p:sp>
        <p:nvSpPr>
          <p:cNvPr id="3" name="内容占位符 2"/>
          <p:cNvSpPr>
            <a:spLocks noGrp="1"/>
          </p:cNvSpPr>
          <p:nvPr>
            <p:ph idx="1"/>
          </p:nvPr>
        </p:nvSpPr>
        <p:spPr>
          <a:xfrm>
            <a:off x="457200" y="1402080"/>
            <a:ext cx="7766685" cy="4724400"/>
          </a:xfrm>
        </p:spPr>
        <p:txBody>
          <a:bodyPr/>
          <a:p>
            <a:pPr marL="0" lvl="0" indent="0">
              <a:buNone/>
            </a:pPr>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rPr>
              <a:t>由于</a:t>
            </a:r>
            <a:r>
              <a:rPr lang="en-US" altLang="zh-CN" sz="2800">
                <a:latin typeface="宋体" panose="02010600030101010101" pitchFamily="2" charset="-122"/>
                <a:ea typeface="宋体" panose="02010600030101010101" pitchFamily="2" charset="-122"/>
                <a:cs typeface="宋体" panose="02010600030101010101" pitchFamily="2" charset="-122"/>
              </a:rPr>
              <a:t>forward</a:t>
            </a:r>
            <a:r>
              <a:rPr lang="zh-CN" altLang="en-US" sz="2800">
                <a:latin typeface="宋体" panose="02010600030101010101" pitchFamily="2" charset="-122"/>
                <a:ea typeface="宋体" panose="02010600030101010101" pitchFamily="2" charset="-122"/>
                <a:cs typeface="宋体" panose="02010600030101010101" pitchFamily="2" charset="-122"/>
              </a:rPr>
              <a:t>算法中度数降序排列，并且消除了对称边，让顶点的邻居只会包括度数比它</a:t>
            </a:r>
            <a:r>
              <a:rPr lang="zh-CN" altLang="en-US" sz="2800">
                <a:latin typeface="宋体" panose="02010600030101010101" pitchFamily="2" charset="-122"/>
                <a:ea typeface="宋体" panose="02010600030101010101" pitchFamily="2" charset="-122"/>
                <a:cs typeface="宋体" panose="02010600030101010101" pitchFamily="2" charset="-122"/>
              </a:rPr>
              <a:t>大的顶点。</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rPr>
              <a:t>所以</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顶点的</a:t>
            </a:r>
            <a:r>
              <a:rPr lang="zh-CN" altLang="en-US" sz="2800">
                <a:latin typeface="宋体" panose="02010600030101010101" pitchFamily="2" charset="-122"/>
                <a:ea typeface="宋体" panose="02010600030101010101" pitchFamily="2" charset="-122"/>
                <a:cs typeface="宋体" panose="02010600030101010101" pitchFamily="2" charset="-122"/>
              </a:rPr>
              <a:t>偏序邻居只会有</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顶点，非</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顶点的邻居有</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顶点与非</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zh-CN" altLang="en-US" sz="2800">
                <a:latin typeface="宋体" panose="02010600030101010101" pitchFamily="2" charset="-122"/>
                <a:ea typeface="宋体" panose="02010600030101010101" pitchFamily="2" charset="-122"/>
                <a:cs typeface="宋体" panose="02010600030101010101" pitchFamily="2" charset="-122"/>
              </a:rPr>
              <a:t> </a:t>
            </a:r>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rPr>
              <a:t>图</a:t>
            </a:r>
            <a:r>
              <a:rPr lang="en-US" altLang="zh-CN" sz="2800">
                <a:latin typeface="宋体" panose="02010600030101010101" pitchFamily="2" charset="-122"/>
                <a:ea typeface="宋体" panose="02010600030101010101" pitchFamily="2" charset="-122"/>
                <a:cs typeface="宋体" panose="02010600030101010101" pitchFamily="2" charset="-122"/>
              </a:rPr>
              <a:t>2</a:t>
            </a:r>
            <a:r>
              <a:rPr lang="zh-CN" altLang="en-US" sz="2800">
                <a:latin typeface="宋体" panose="02010600030101010101" pitchFamily="2" charset="-122"/>
                <a:ea typeface="宋体" panose="02010600030101010101" pitchFamily="2" charset="-122"/>
                <a:cs typeface="宋体" panose="02010600030101010101" pitchFamily="2" charset="-122"/>
              </a:rPr>
              <a:t>为例，</a:t>
            </a:r>
            <a:r>
              <a:rPr lang="en-US" altLang="zh-CN" sz="2800">
                <a:latin typeface="宋体" panose="02010600030101010101" pitchFamily="2" charset="-122"/>
                <a:ea typeface="宋体" panose="02010600030101010101" pitchFamily="2" charset="-122"/>
                <a:cs typeface="宋体" panose="02010600030101010101" pitchFamily="2" charset="-122"/>
              </a:rPr>
              <a:t>1</a:t>
            </a:r>
            <a:r>
              <a:rPr lang="zh-CN" altLang="en-US" sz="2800">
                <a:latin typeface="宋体" panose="02010600030101010101" pitchFamily="2" charset="-122"/>
                <a:ea typeface="宋体" panose="02010600030101010101" pitchFamily="2" charset="-122"/>
                <a:cs typeface="宋体" panose="02010600030101010101" pitchFamily="2" charset="-122"/>
              </a:rPr>
              <a:t>的邻居只有</a:t>
            </a:r>
            <a:r>
              <a:rPr lang="en-US" altLang="zh-CN" sz="2800">
                <a:latin typeface="宋体" panose="02010600030101010101" pitchFamily="2" charset="-122"/>
                <a:ea typeface="宋体" panose="02010600030101010101" pitchFamily="2" charset="-122"/>
                <a:cs typeface="宋体" panose="02010600030101010101" pitchFamily="2" charset="-122"/>
              </a:rPr>
              <a:t>0</a:t>
            </a:r>
            <a:r>
              <a:rPr lang="zh-CN" altLang="en-US" sz="2800">
                <a:latin typeface="宋体" panose="02010600030101010101" pitchFamily="2" charset="-122"/>
                <a:ea typeface="宋体" panose="02010600030101010101" pitchFamily="2" charset="-122"/>
                <a:cs typeface="宋体" panose="02010600030101010101" pitchFamily="2" charset="-122"/>
              </a:rPr>
              <a:t>；</a:t>
            </a:r>
            <a:r>
              <a:rPr lang="en-US" altLang="zh-CN" sz="2800">
                <a:latin typeface="宋体" panose="02010600030101010101" pitchFamily="2" charset="-122"/>
                <a:ea typeface="宋体" panose="02010600030101010101" pitchFamily="2" charset="-122"/>
                <a:cs typeface="宋体" panose="02010600030101010101" pitchFamily="2" charset="-122"/>
              </a:rPr>
              <a:t>3</a:t>
            </a:r>
            <a:r>
              <a:rPr lang="zh-CN" altLang="en-US" sz="2800">
                <a:latin typeface="宋体" panose="02010600030101010101" pitchFamily="2" charset="-122"/>
                <a:ea typeface="宋体" panose="02010600030101010101" pitchFamily="2" charset="-122"/>
                <a:cs typeface="宋体" panose="02010600030101010101" pitchFamily="2" charset="-122"/>
              </a:rPr>
              <a:t>的邻居有</a:t>
            </a:r>
            <a:r>
              <a:rPr lang="en-US" altLang="zh-CN" sz="2800">
                <a:latin typeface="宋体" panose="02010600030101010101" pitchFamily="2" charset="-122"/>
                <a:ea typeface="宋体" panose="02010600030101010101" pitchFamily="2" charset="-122"/>
                <a:cs typeface="宋体" panose="02010600030101010101" pitchFamily="2" charset="-122"/>
              </a:rPr>
              <a:t>0</a:t>
            </a:r>
            <a:r>
              <a:rPr lang="zh-CN" altLang="en-US" sz="2800">
                <a:latin typeface="宋体" panose="02010600030101010101" pitchFamily="2" charset="-122"/>
                <a:ea typeface="宋体" panose="02010600030101010101" pitchFamily="2" charset="-122"/>
                <a:cs typeface="宋体" panose="02010600030101010101" pitchFamily="2" charset="-122"/>
              </a:rPr>
              <a:t>，</a:t>
            </a:r>
            <a:r>
              <a:rPr lang="en-US" altLang="zh-CN" sz="2800">
                <a:latin typeface="宋体" panose="02010600030101010101" pitchFamily="2" charset="-122"/>
                <a:ea typeface="宋体" panose="02010600030101010101" pitchFamily="2" charset="-122"/>
                <a:cs typeface="宋体" panose="02010600030101010101" pitchFamily="2" charset="-122"/>
              </a:rPr>
              <a:t>1</a:t>
            </a:r>
            <a:r>
              <a:rPr lang="zh-CN" altLang="en-US" sz="2800">
                <a:latin typeface="宋体" panose="02010600030101010101" pitchFamily="2" charset="-122"/>
                <a:ea typeface="宋体" panose="02010600030101010101" pitchFamily="2" charset="-122"/>
                <a:cs typeface="宋体" panose="02010600030101010101" pitchFamily="2" charset="-122"/>
              </a:rPr>
              <a:t>，</a:t>
            </a:r>
            <a:r>
              <a:rPr lang="en-US" altLang="zh-CN" sz="2800">
                <a:latin typeface="宋体" panose="02010600030101010101" pitchFamily="2" charset="-122"/>
                <a:ea typeface="宋体" panose="02010600030101010101" pitchFamily="2" charset="-122"/>
                <a:cs typeface="宋体" panose="02010600030101010101" pitchFamily="2" charset="-122"/>
              </a:rPr>
              <a:t>2.</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rPr>
              <a:t>这种结构的缺点是：</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顶点的邻居会被频繁访问。这会导致处理器一直将</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邻居列表保存在</a:t>
            </a:r>
            <a:r>
              <a:rPr lang="en-US" altLang="zh-CN" sz="2800">
                <a:latin typeface="宋体" panose="02010600030101010101" pitchFamily="2" charset="-122"/>
                <a:ea typeface="宋体" panose="02010600030101010101" pitchFamily="2" charset="-122"/>
                <a:cs typeface="宋体" panose="02010600030101010101" pitchFamily="2" charset="-122"/>
              </a:rPr>
              <a:t>cache</a:t>
            </a:r>
            <a:r>
              <a:rPr lang="zh-CN" altLang="en-US" sz="2800">
                <a:latin typeface="宋体" panose="02010600030101010101" pitchFamily="2" charset="-122"/>
                <a:ea typeface="宋体" panose="02010600030101010101" pitchFamily="2" charset="-122"/>
                <a:cs typeface="宋体" panose="02010600030101010101" pitchFamily="2" charset="-122"/>
              </a:rPr>
              <a:t>。并且基本不可能让非</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顶点的邻居列表呆在</a:t>
            </a:r>
            <a:r>
              <a:rPr lang="en-US" altLang="zh-CN" sz="2800">
                <a:latin typeface="宋体" panose="02010600030101010101" pitchFamily="2" charset="-122"/>
                <a:ea typeface="宋体" panose="02010600030101010101" pitchFamily="2" charset="-122"/>
                <a:cs typeface="宋体" panose="02010600030101010101" pitchFamily="2" charset="-122"/>
              </a:rPr>
              <a:t>cache</a:t>
            </a:r>
            <a:r>
              <a:rPr lang="zh-CN" altLang="en-US" sz="2800">
                <a:latin typeface="宋体" panose="02010600030101010101" pitchFamily="2" charset="-122"/>
                <a:ea typeface="宋体" panose="02010600030101010101" pitchFamily="2" charset="-122"/>
                <a:cs typeface="宋体" panose="02010600030101010101" pitchFamily="2" charset="-122"/>
              </a:rPr>
              <a:t>。虽然非</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顶点的邻居访问频率不高。但是与他们相关的边多。见</a:t>
            </a:r>
            <a:r>
              <a:rPr lang="en-US" altLang="zh-CN" sz="2800">
                <a:latin typeface="宋体" panose="02010600030101010101" pitchFamily="2" charset="-122"/>
                <a:ea typeface="宋体" panose="02010600030101010101" pitchFamily="2" charset="-122"/>
                <a:cs typeface="宋体" panose="02010600030101010101" pitchFamily="2" charset="-122"/>
              </a:rPr>
              <a:t>2</a:t>
            </a:r>
            <a:r>
              <a:rPr lang="zh-CN" altLang="en-US" sz="2800">
                <a:latin typeface="宋体" panose="02010600030101010101" pitchFamily="2" charset="-122"/>
                <a:ea typeface="宋体" panose="02010600030101010101" pitchFamily="2" charset="-122"/>
                <a:cs typeface="宋体" panose="02010600030101010101" pitchFamily="2" charset="-122"/>
              </a:rPr>
              <a:t>、</a:t>
            </a:r>
            <a:r>
              <a:rPr lang="en-US" altLang="zh-CN" sz="2800">
                <a:latin typeface="宋体" panose="02010600030101010101" pitchFamily="2" charset="-122"/>
                <a:ea typeface="宋体" panose="02010600030101010101" pitchFamily="2" charset="-122"/>
                <a:cs typeface="宋体" panose="02010600030101010101" pitchFamily="2" charset="-122"/>
              </a:rPr>
              <a:t>3</a:t>
            </a:r>
            <a:r>
              <a:rPr lang="zh-CN" altLang="en-US" sz="2800">
                <a:latin typeface="宋体" panose="02010600030101010101" pitchFamily="2" charset="-122"/>
                <a:ea typeface="宋体" panose="02010600030101010101" pitchFamily="2" charset="-122"/>
                <a:cs typeface="宋体" panose="02010600030101010101" pitchFamily="2" charset="-122"/>
              </a:rPr>
              <a:t>、</a:t>
            </a:r>
            <a:r>
              <a:rPr lang="en-US" altLang="zh-CN" sz="2800">
                <a:latin typeface="宋体" panose="02010600030101010101" pitchFamily="2" charset="-122"/>
                <a:ea typeface="宋体" panose="02010600030101010101" pitchFamily="2" charset="-122"/>
                <a:cs typeface="宋体" panose="02010600030101010101" pitchFamily="2" charset="-122"/>
              </a:rPr>
              <a:t>5</a:t>
            </a:r>
            <a:r>
              <a:rPr lang="zh-CN" altLang="en-US" sz="2800">
                <a:latin typeface="宋体" panose="02010600030101010101" pitchFamily="2" charset="-122"/>
                <a:ea typeface="宋体" panose="02010600030101010101" pitchFamily="2" charset="-122"/>
                <a:cs typeface="宋体" panose="02010600030101010101" pitchFamily="2" charset="-122"/>
              </a:rPr>
              <a:t>列。</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1"/>
          <a:stretch>
            <a:fillRect/>
          </a:stretch>
        </p:blipFill>
        <p:spPr>
          <a:xfrm>
            <a:off x="6516370" y="405130"/>
            <a:ext cx="2222500" cy="1955800"/>
          </a:xfrm>
          <a:prstGeom prst="rect">
            <a:avLst/>
          </a:prstGeom>
        </p:spPr>
      </p:pic>
      <p:pic>
        <p:nvPicPr>
          <p:cNvPr id="5" name="图片 4"/>
          <p:cNvPicPr>
            <a:picLocks noChangeAspect="1"/>
          </p:cNvPicPr>
          <p:nvPr/>
        </p:nvPicPr>
        <p:blipFill>
          <a:blip r:embed="rId2"/>
          <a:stretch>
            <a:fillRect/>
          </a:stretch>
        </p:blipFill>
        <p:spPr>
          <a:xfrm>
            <a:off x="4356100" y="2360930"/>
            <a:ext cx="5175250" cy="3765550"/>
          </a:xfrm>
          <a:prstGeom prst="rect">
            <a:avLst/>
          </a:prstGeom>
        </p:spPr>
      </p:pic>
      <p:pic>
        <p:nvPicPr>
          <p:cNvPr id="6" name="图片 5"/>
          <p:cNvPicPr>
            <a:picLocks noChangeAspect="1"/>
          </p:cNvPicPr>
          <p:nvPr/>
        </p:nvPicPr>
        <p:blipFill>
          <a:blip r:embed="rId3"/>
          <a:stretch>
            <a:fillRect/>
          </a:stretch>
        </p:blipFill>
        <p:spPr>
          <a:xfrm>
            <a:off x="179705" y="0"/>
            <a:ext cx="5416550" cy="2705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Motivation 2</a:t>
            </a:r>
            <a:endParaRPr lang="en-US" altLang="zh-CN"/>
          </a:p>
        </p:txBody>
      </p:sp>
      <p:sp>
        <p:nvSpPr>
          <p:cNvPr id="3" name="内容占位符 2"/>
          <p:cNvSpPr>
            <a:spLocks noGrp="1"/>
          </p:cNvSpPr>
          <p:nvPr>
            <p:ph idx="1"/>
          </p:nvPr>
        </p:nvSpPr>
        <p:spPr>
          <a:xfrm>
            <a:off x="457200" y="1402080"/>
            <a:ext cx="7766685" cy="4724400"/>
          </a:xfrm>
        </p:spPr>
        <p:txBody>
          <a:bodyPr/>
          <a:p>
            <a:pPr marL="0" lvl="0" indent="0" algn="just">
              <a:buNone/>
            </a:pPr>
            <a:r>
              <a:rPr lang="en-US" altLang="zh-CN" sz="2800">
                <a:latin typeface="宋体" panose="02010600030101010101" pitchFamily="2" charset="-122"/>
                <a:ea typeface="宋体" panose="02010600030101010101" pitchFamily="2" charset="-122"/>
                <a:cs typeface="宋体" panose="02010600030101010101" pitchFamily="2" charset="-122"/>
              </a:rPr>
              <a:t>  </a:t>
            </a:r>
            <a:r>
              <a:rPr lang="en-US" altLang="zh-CN" sz="2800">
                <a:latin typeface="宋体" panose="02010600030101010101" pitchFamily="2" charset="-122"/>
                <a:ea typeface="宋体" panose="02010600030101010101" pitchFamily="2" charset="-122"/>
                <a:cs typeface="宋体" panose="02010600030101010101" pitchFamily="2" charset="-122"/>
                <a:sym typeface="+mn-ea"/>
              </a:rPr>
              <a:t>BFS</a:t>
            </a: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a:latin typeface="宋体" panose="02010600030101010101" pitchFamily="2" charset="-122"/>
                <a:ea typeface="宋体" panose="02010600030101010101" pitchFamily="2" charset="-122"/>
                <a:cs typeface="宋体" panose="02010600030101010101" pitchFamily="2" charset="-122"/>
                <a:sym typeface="+mn-ea"/>
              </a:rPr>
              <a:t>SSSP</a:t>
            </a:r>
            <a:r>
              <a:rPr lang="zh-CN" altLang="en-US" sz="2800">
                <a:latin typeface="宋体" panose="02010600030101010101" pitchFamily="2" charset="-122"/>
                <a:ea typeface="宋体" panose="02010600030101010101" pitchFamily="2" charset="-122"/>
                <a:cs typeface="宋体" panose="02010600030101010101" pitchFamily="2" charset="-122"/>
                <a:sym typeface="+mn-ea"/>
              </a:rPr>
              <a:t>和</a:t>
            </a:r>
            <a:r>
              <a:rPr lang="en-US" altLang="zh-CN" sz="2800">
                <a:latin typeface="宋体" panose="02010600030101010101" pitchFamily="2" charset="-122"/>
                <a:ea typeface="宋体" panose="02010600030101010101" pitchFamily="2" charset="-122"/>
                <a:cs typeface="宋体" panose="02010600030101010101" pitchFamily="2" charset="-122"/>
                <a:sym typeface="+mn-ea"/>
              </a:rPr>
              <a:t>CC</a:t>
            </a:r>
            <a:r>
              <a:rPr lang="zh-CN" altLang="en-US" sz="2800">
                <a:latin typeface="宋体" panose="02010600030101010101" pitchFamily="2" charset="-122"/>
                <a:ea typeface="宋体" panose="02010600030101010101" pitchFamily="2" charset="-122"/>
                <a:cs typeface="宋体" panose="02010600030101010101" pitchFamily="2" charset="-122"/>
                <a:sym typeface="+mn-ea"/>
              </a:rPr>
              <a:t>的随机内存访问目标与顶点数成正比。而</a:t>
            </a:r>
            <a:r>
              <a:rPr lang="en-US" altLang="zh-CN" sz="2800">
                <a:latin typeface="宋体" panose="02010600030101010101" pitchFamily="2" charset="-122"/>
                <a:ea typeface="宋体" panose="02010600030101010101" pitchFamily="2" charset="-122"/>
                <a:cs typeface="宋体" panose="02010600030101010101" pitchFamily="2" charset="-122"/>
              </a:rPr>
              <a:t>TC中的</a:t>
            </a:r>
            <a:r>
              <a:rPr lang="zh-CN" altLang="en-US" sz="2800">
                <a:latin typeface="宋体" panose="02010600030101010101" pitchFamily="2" charset="-122"/>
                <a:ea typeface="宋体" panose="02010600030101010101" pitchFamily="2" charset="-122"/>
                <a:cs typeface="宋体" panose="02010600030101010101" pitchFamily="2" charset="-122"/>
              </a:rPr>
              <a:t>随机</a:t>
            </a:r>
            <a:r>
              <a:rPr lang="en-US" altLang="zh-CN" sz="2800">
                <a:latin typeface="宋体" panose="02010600030101010101" pitchFamily="2" charset="-122"/>
                <a:ea typeface="宋体" panose="02010600030101010101" pitchFamily="2" charset="-122"/>
                <a:cs typeface="宋体" panose="02010600030101010101" pitchFamily="2" charset="-122"/>
              </a:rPr>
              <a:t>内存访问目标是一个大得多的数据集，其大小与边数成正比</a:t>
            </a:r>
            <a:r>
              <a:rPr lang="zh-CN" altLang="en-US" sz="2800">
                <a:latin typeface="宋体" panose="02010600030101010101" pitchFamily="2" charset="-122"/>
                <a:ea typeface="宋体" panose="02010600030101010101" pitchFamily="2" charset="-122"/>
                <a:cs typeface="宋体" panose="02010600030101010101" pitchFamily="2" charset="-122"/>
              </a:rPr>
              <a:t>。所以在</a:t>
            </a:r>
            <a:r>
              <a:rPr lang="en-US" altLang="zh-CN" sz="2800">
                <a:latin typeface="宋体" panose="02010600030101010101" pitchFamily="2" charset="-122"/>
                <a:ea typeface="宋体" panose="02010600030101010101" pitchFamily="2" charset="-122"/>
                <a:cs typeface="宋体" panose="02010600030101010101" pitchFamily="2" charset="-122"/>
              </a:rPr>
              <a:t>TC</a:t>
            </a:r>
            <a:r>
              <a:rPr lang="zh-CN" altLang="en-US" sz="2800">
                <a:latin typeface="宋体" panose="02010600030101010101" pitchFamily="2" charset="-122"/>
                <a:ea typeface="宋体" panose="02010600030101010101" pitchFamily="2" charset="-122"/>
                <a:cs typeface="宋体" panose="02010600030101010101" pitchFamily="2" charset="-122"/>
              </a:rPr>
              <a:t>中实现一个好的内存局部性很重要。</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0" lvl="0" indent="0" algn="just">
              <a:buNone/>
            </a:pPr>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rPr>
              <a:t>让图的邻居列表更紧凑的关键在于</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顶点。见表第</a:t>
            </a:r>
            <a:r>
              <a:rPr lang="en-US" altLang="zh-CN" sz="2800">
                <a:latin typeface="宋体" panose="02010600030101010101" pitchFamily="2" charset="-122"/>
                <a:ea typeface="宋体" panose="02010600030101010101" pitchFamily="2" charset="-122"/>
                <a:cs typeface="宋体" panose="02010600030101010101" pitchFamily="2" charset="-122"/>
              </a:rPr>
              <a:t>4</a:t>
            </a:r>
            <a:r>
              <a:rPr lang="zh-CN" altLang="en-US" sz="2800">
                <a:latin typeface="宋体" panose="02010600030101010101" pitchFamily="2" charset="-122"/>
                <a:ea typeface="宋体" panose="02010600030101010101" pitchFamily="2" charset="-122"/>
                <a:cs typeface="宋体" panose="02010600030101010101" pitchFamily="2" charset="-122"/>
              </a:rPr>
              <a:t>列，</a:t>
            </a:r>
            <a:r>
              <a:rPr lang="en-US" altLang="zh-CN" sz="2800">
                <a:latin typeface="宋体" panose="02010600030101010101" pitchFamily="2" charset="-122"/>
                <a:ea typeface="宋体" panose="02010600030101010101" pitchFamily="2" charset="-122"/>
                <a:cs typeface="宋体" panose="02010600030101010101" pitchFamily="2" charset="-122"/>
              </a:rPr>
              <a:t>1%</a:t>
            </a:r>
            <a:r>
              <a:rPr lang="zh-CN" altLang="en-US" sz="2800">
                <a:latin typeface="宋体" panose="02010600030101010101" pitchFamily="2" charset="-122"/>
                <a:ea typeface="宋体" panose="02010600030101010101" pitchFamily="2" charset="-122"/>
                <a:cs typeface="宋体" panose="02010600030101010101" pitchFamily="2" charset="-122"/>
              </a:rPr>
              <a:t>的邻居和</a:t>
            </a:r>
            <a:r>
              <a:rPr lang="en-US" altLang="zh-CN" sz="2800">
                <a:latin typeface="宋体" panose="02010600030101010101" pitchFamily="2" charset="-122"/>
                <a:ea typeface="宋体" panose="02010600030101010101" pitchFamily="2" charset="-122"/>
                <a:cs typeface="宋体" panose="02010600030101010101" pitchFamily="2" charset="-122"/>
              </a:rPr>
              <a:t>72.9%</a:t>
            </a:r>
            <a:r>
              <a:rPr lang="zh-CN" altLang="en-US" sz="2800">
                <a:latin typeface="宋体" panose="02010600030101010101" pitchFamily="2" charset="-122"/>
                <a:ea typeface="宋体" panose="02010600030101010101" pitchFamily="2" charset="-122"/>
                <a:cs typeface="宋体" panose="02010600030101010101" pitchFamily="2" charset="-122"/>
              </a:rPr>
              <a:t>的边相关。基于</a:t>
            </a:r>
            <a:r>
              <a:rPr lang="en-US" altLang="zh-CN" sz="2800">
                <a:latin typeface="宋体" panose="02010600030101010101" pitchFamily="2" charset="-122"/>
                <a:ea typeface="宋体" panose="02010600030101010101" pitchFamily="2" charset="-122"/>
                <a:cs typeface="宋体" panose="02010600030101010101" pitchFamily="2" charset="-122"/>
              </a:rPr>
              <a:t>coding and compression theory</a:t>
            </a:r>
            <a:r>
              <a:rPr lang="zh-CN" altLang="en-US" sz="2800">
                <a:latin typeface="宋体" panose="02010600030101010101" pitchFamily="2" charset="-122"/>
                <a:ea typeface="宋体" panose="02010600030101010101" pitchFamily="2" charset="-122"/>
                <a:cs typeface="宋体" panose="02010600030101010101" pitchFamily="2" charset="-122"/>
              </a:rPr>
              <a:t>。对于高频顶点，应使用更少的</a:t>
            </a:r>
            <a:r>
              <a:rPr lang="en-US" altLang="zh-CN" sz="2800">
                <a:latin typeface="宋体" panose="02010600030101010101" pitchFamily="2" charset="-122"/>
                <a:ea typeface="宋体" panose="02010600030101010101" pitchFamily="2" charset="-122"/>
                <a:cs typeface="宋体" panose="02010600030101010101" pitchFamily="2" charset="-122"/>
              </a:rPr>
              <a:t>bit</a:t>
            </a:r>
            <a:r>
              <a:rPr lang="zh-CN" altLang="en-US" sz="2800">
                <a:latin typeface="宋体" panose="02010600030101010101" pitchFamily="2" charset="-122"/>
                <a:ea typeface="宋体" panose="02010600030101010101" pitchFamily="2" charset="-122"/>
                <a:cs typeface="宋体" panose="02010600030101010101" pitchFamily="2" charset="-122"/>
              </a:rPr>
              <a:t>表示</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1"/>
          <a:stretch>
            <a:fillRect/>
          </a:stretch>
        </p:blipFill>
        <p:spPr>
          <a:xfrm>
            <a:off x="3511550" y="405130"/>
            <a:ext cx="5175250" cy="3765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Motivation 3</a:t>
            </a:r>
            <a:endParaRPr lang="en-US" altLang="zh-CN"/>
          </a:p>
        </p:txBody>
      </p:sp>
      <p:sp>
        <p:nvSpPr>
          <p:cNvPr id="3" name="内容占位符 2"/>
          <p:cNvSpPr>
            <a:spLocks noGrp="1"/>
          </p:cNvSpPr>
          <p:nvPr>
            <p:ph idx="1"/>
          </p:nvPr>
        </p:nvSpPr>
        <p:spPr>
          <a:xfrm>
            <a:off x="457200" y="1402080"/>
            <a:ext cx="7766685" cy="4724400"/>
          </a:xfrm>
        </p:spPr>
        <p:txBody>
          <a:bodyPr/>
          <a:p>
            <a:pPr marL="0" lvl="0" indent="0">
              <a:buNone/>
            </a:pPr>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rPr>
              <a:t>在处理非</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顶点时</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如果该顶点与</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顶点没有边</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则不会构成三角形</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0" lvl="0" indent="0">
              <a:buNone/>
            </a:pPr>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rPr>
              <a:t>而在处理非</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顶点的时候</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访问的边有很大的比例是指向</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顶点的</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根据表</a:t>
            </a:r>
            <a:r>
              <a:rPr lang="en-US" altLang="zh-CN" sz="2800">
                <a:latin typeface="宋体" panose="02010600030101010101" pitchFamily="2" charset="-122"/>
                <a:ea typeface="宋体" panose="02010600030101010101" pitchFamily="2" charset="-122"/>
                <a:cs typeface="宋体" panose="02010600030101010101" pitchFamily="2" charset="-122"/>
              </a:rPr>
              <a:t>1</a:t>
            </a:r>
            <a:r>
              <a:rPr lang="zh-CN" altLang="en-US" sz="2800">
                <a:latin typeface="宋体" panose="02010600030101010101" pitchFamily="2" charset="-122"/>
                <a:ea typeface="宋体" panose="02010600030101010101" pitchFamily="2" charset="-122"/>
                <a:cs typeface="宋体" panose="02010600030101010101" pitchFamily="2" charset="-122"/>
              </a:rPr>
              <a:t>第</a:t>
            </a:r>
            <a:r>
              <a:rPr lang="en-US" altLang="zh-CN" sz="2800">
                <a:latin typeface="宋体" panose="02010600030101010101" pitchFamily="2" charset="-122"/>
                <a:ea typeface="宋体" panose="02010600030101010101" pitchFamily="2" charset="-122"/>
                <a:cs typeface="宋体" panose="02010600030101010101" pitchFamily="2" charset="-122"/>
              </a:rPr>
              <a:t>8</a:t>
            </a:r>
            <a:r>
              <a:rPr lang="zh-CN" altLang="en-US" sz="2800">
                <a:latin typeface="宋体" panose="02010600030101010101" pitchFamily="2" charset="-122"/>
                <a:ea typeface="宋体" panose="02010600030101010101" pitchFamily="2" charset="-122"/>
                <a:cs typeface="宋体" panose="02010600030101010101" pitchFamily="2" charset="-122"/>
              </a:rPr>
              <a:t>列</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平均</a:t>
            </a:r>
            <a:r>
              <a:rPr lang="en-US" altLang="zh-CN" sz="2800">
                <a:latin typeface="宋体" panose="02010600030101010101" pitchFamily="2" charset="-122"/>
                <a:ea typeface="宋体" panose="02010600030101010101" pitchFamily="2" charset="-122"/>
                <a:cs typeface="宋体" panose="02010600030101010101" pitchFamily="2" charset="-122"/>
              </a:rPr>
              <a:t>53.3%</a:t>
            </a:r>
            <a:r>
              <a:rPr lang="zh-CN" altLang="en-US" sz="2800">
                <a:latin typeface="宋体" panose="02010600030101010101" pitchFamily="2" charset="-122"/>
                <a:ea typeface="宋体" panose="02010600030101010101" pitchFamily="2" charset="-122"/>
                <a:cs typeface="宋体" panose="02010600030101010101" pitchFamily="2" charset="-122"/>
              </a:rPr>
              <a:t>的对</a:t>
            </a:r>
            <a:r>
              <a:rPr lang="en-US" altLang="zh-CN" sz="2800">
                <a:latin typeface="宋体" panose="02010600030101010101" pitchFamily="2" charset="-122"/>
                <a:ea typeface="宋体" panose="02010600030101010101" pitchFamily="2" charset="-122"/>
                <a:cs typeface="宋体" panose="02010600030101010101" pitchFamily="2" charset="-122"/>
              </a:rPr>
              <a:t>hub</a:t>
            </a:r>
            <a:r>
              <a:rPr lang="zh-CN" altLang="en-US" sz="2800">
                <a:latin typeface="宋体" panose="02010600030101010101" pitchFamily="2" charset="-122"/>
                <a:ea typeface="宋体" panose="02010600030101010101" pitchFamily="2" charset="-122"/>
                <a:cs typeface="宋体" panose="02010600030101010101" pitchFamily="2" charset="-122"/>
              </a:rPr>
              <a:t>边的内存访问可以被避免</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marL="0" lvl="0" indent="0">
              <a:buNone/>
            </a:pP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1"/>
          <a:stretch>
            <a:fillRect/>
          </a:stretch>
        </p:blipFill>
        <p:spPr>
          <a:xfrm>
            <a:off x="4787900" y="1052830"/>
            <a:ext cx="1598295" cy="318135"/>
          </a:xfrm>
          <a:prstGeom prst="rect">
            <a:avLst/>
          </a:prstGeom>
        </p:spPr>
      </p:pic>
      <p:pic>
        <p:nvPicPr>
          <p:cNvPr id="5" name="图片 4"/>
          <p:cNvPicPr>
            <a:picLocks noChangeAspect="1"/>
          </p:cNvPicPr>
          <p:nvPr/>
        </p:nvPicPr>
        <p:blipFill>
          <a:blip r:embed="rId2"/>
          <a:stretch>
            <a:fillRect/>
          </a:stretch>
        </p:blipFill>
        <p:spPr>
          <a:xfrm>
            <a:off x="2987675" y="2925445"/>
            <a:ext cx="5175250" cy="3765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YTg2YWRmZGU0MDUxMGY0NWQyMTNhNjJiOTc3NzFiMjIifQ=="/>
  <p:tag name="KSO_WPP_MARK_KEY" val="0d7ed8b4-8e59-4187-a310-0956a4b53f0b"/>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2593</Words>
  <Application>WPS 演示</Application>
  <PresentationFormat/>
  <Paragraphs>177</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30</vt:i4>
      </vt:variant>
    </vt:vector>
  </HeadingPairs>
  <TitlesOfParts>
    <vt:vector size="39" baseType="lpstr">
      <vt:lpstr>Arial</vt:lpstr>
      <vt:lpstr>宋体</vt:lpstr>
      <vt:lpstr>Wingdings</vt:lpstr>
      <vt:lpstr>Times New Roman</vt:lpstr>
      <vt:lpstr>微软雅黑</vt:lpstr>
      <vt:lpstr>Arial Unicode MS</vt:lpstr>
      <vt:lpstr>Calibri</vt:lpstr>
      <vt:lpstr>默认设计模板</vt:lpstr>
      <vt:lpstr>1_默认设计模板</vt:lpstr>
      <vt:lpstr>LOTUS: Locality Optimizing Triangle Counting</vt:lpstr>
      <vt:lpstr>Introduction</vt:lpstr>
      <vt:lpstr>Introduction</vt:lpstr>
      <vt:lpstr>Introduction</vt:lpstr>
      <vt:lpstr>Background</vt:lpstr>
      <vt:lpstr>Motivation</vt:lpstr>
      <vt:lpstr>Motivation 1</vt:lpstr>
      <vt:lpstr>Motivation 2</vt:lpstr>
      <vt:lpstr>Motivation 3</vt:lpstr>
      <vt:lpstr>Motivation 4</vt:lpstr>
      <vt:lpstr>Motivation</vt:lpstr>
      <vt:lpstr>LOTUS Idea</vt:lpstr>
      <vt:lpstr>LOTUS Idea</vt:lpstr>
      <vt:lpstr>Lotus Graph Structure</vt:lpstr>
      <vt:lpstr>Lotus Preprocessing</vt:lpstr>
      <vt:lpstr>Counting Triangles in Lotus</vt:lpstr>
      <vt:lpstr>How Does Lotus Improve Locality?</vt:lpstr>
      <vt:lpstr>Graph Partitioning and Load Balancing in Lotus</vt:lpstr>
      <vt:lpstr>Squared Edge Tiling</vt:lpstr>
      <vt:lpstr>Evaluation</vt:lpstr>
      <vt:lpstr>Evaluation</vt:lpstr>
      <vt:lpstr>Evaluation</vt:lpstr>
      <vt:lpstr>Evaluation</vt:lpstr>
      <vt:lpstr>Evaluation</vt:lpstr>
      <vt:lpstr>Execution Breakdown</vt:lpstr>
      <vt:lpstr>Less Power-Law Graphs</vt:lpstr>
      <vt:lpstr>Topology Data Size</vt:lpstr>
      <vt:lpstr>H2H Bit Array</vt:lpstr>
      <vt:lpstr>H2H Bit Array</vt:lpstr>
      <vt:lpstr>Squared Edge Tiling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LOTUS: Locality Optimizing Triangle Counting</dc:title>
  <dc:creator>MarveLlous</dc:creator>
  <cp:lastModifiedBy>WPS_Tn</cp:lastModifiedBy>
  <cp:revision>230</cp:revision>
  <dcterms:created xsi:type="dcterms:W3CDTF">2022-11-11T08:54:00Z</dcterms:created>
  <dcterms:modified xsi:type="dcterms:W3CDTF">2022-11-12T02:30:27Z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2052-11.1.0.12132</vt:lpwstr>
  </property>
  <property fmtid="{D5CDD505-2E9C-101B-9397-08002B2CF9AE}" pid="3" name="ICV">
    <vt:lpwstr>FEB4FC4C668E44EBB9A82C37BFB32C4D</vt:lpwstr>
  </property>
</Properties>
</file>