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59" r:id="rId7"/>
    <p:sldId id="260" r:id="rId8"/>
    <p:sldId id="261" r:id="rId9"/>
    <p:sldId id="262" r:id="rId10"/>
    <p:sldId id="264" r:id="rId11"/>
    <p:sldId id="265" r:id="rId12"/>
    <p:sldId id="266" r:id="rId13"/>
    <p:sldId id="263" r:id="rId14"/>
    <p:sldId id="271" r:id="rId15"/>
    <p:sldId id="267" r:id="rId16"/>
    <p:sldId id="272" r:id="rId17"/>
    <p:sldId id="268" r:id="rId18"/>
    <p:sldId id="269" r:id="rId19"/>
    <p:sldId id="270" r:id="rId20"/>
    <p:sldId id="275" r:id="rId21"/>
    <p:sldId id="273" r:id="rId22"/>
    <p:sldId id="274"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111" autoAdjust="0"/>
  </p:normalViewPr>
  <p:slideViewPr>
    <p:cSldViewPr snapToGrid="0">
      <p:cViewPr varScale="1">
        <p:scale>
          <a:sx n="97" d="100"/>
          <a:sy n="97" d="100"/>
        </p:scale>
        <p:origin x="1056" y="8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159CE-7A13-490F-BB94-436B59B817D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29593-A84F-44B1-B860-C32B44B39C5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具体来说，一批图的更新通常包含数百万条边。在图更新之后，修正计算遵循依赖关系来遍历图，以识别和重置受影响的顶点的值为可恢复的近似。在修正计算过程中，这些受影响的顶点的所有边和值都会被读取和写入到内存中。当对受影响的顶点执行增量计算时，这些数据将再次从内存中获取，从而导致冗余的内存访问。</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它引了</a:t>
            </a:r>
            <a:r>
              <a:rPr lang="en-US" altLang="zh-CN" dirty="0" err="1"/>
              <a:t>DZiG</a:t>
            </a:r>
            <a:r>
              <a:rPr lang="zh-CN" altLang="en-US" dirty="0"/>
              <a:t>，但是没有对比，此外</a:t>
            </a:r>
            <a:r>
              <a:rPr lang="en-US" altLang="zh-CN" dirty="0" err="1"/>
              <a:t>risgraph</a:t>
            </a:r>
            <a:r>
              <a:rPr lang="zh-CN" altLang="en-US" dirty="0"/>
              <a:t>也没比</a:t>
            </a:r>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分布式和单机扩展实验</a:t>
            </a:r>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dirty="0">
                <a:solidFill>
                  <a:srgbClr val="000000"/>
                </a:solidFill>
                <a:effectLst/>
              </a:rPr>
              <a:t>在本文中，我们介绍了 </a:t>
            </a:r>
            <a:r>
              <a:rPr lang="en-US" altLang="zh-CN" dirty="0" err="1">
                <a:solidFill>
                  <a:srgbClr val="000000"/>
                </a:solidFill>
                <a:effectLst/>
              </a:rPr>
              <a:t>GraphFly</a:t>
            </a:r>
            <a:r>
              <a:rPr lang="zh-CN" altLang="en-US" dirty="0">
                <a:solidFill>
                  <a:srgbClr val="000000"/>
                </a:solidFill>
                <a:effectLst/>
              </a:rPr>
              <a:t>，这是一种新颖的运行时技术，它打破了修正计算和重新计算阶段之间独立边缘更新的不必要同步障碍，从而消除了冗余内存访问。 </a:t>
            </a:r>
            <a:r>
              <a:rPr lang="en-US" altLang="zh-CN" dirty="0" err="1">
                <a:solidFill>
                  <a:srgbClr val="000000"/>
                </a:solidFill>
                <a:effectLst/>
              </a:rPr>
              <a:t>GraphFly</a:t>
            </a:r>
            <a:r>
              <a:rPr lang="en-US" altLang="zh-CN" dirty="0">
                <a:solidFill>
                  <a:srgbClr val="000000"/>
                </a:solidFill>
                <a:effectLst/>
              </a:rPr>
              <a:t> </a:t>
            </a:r>
            <a:r>
              <a:rPr lang="zh-CN" altLang="en-US" dirty="0">
                <a:solidFill>
                  <a:srgbClr val="000000"/>
                </a:solidFill>
                <a:effectLst/>
              </a:rPr>
              <a:t>的核心是在运行时更新图形时动态捕获和调整依赖流。具体来说，</a:t>
            </a:r>
            <a:r>
              <a:rPr lang="en-US" altLang="zh-CN" dirty="0" err="1">
                <a:solidFill>
                  <a:srgbClr val="000000"/>
                </a:solidFill>
                <a:effectLst/>
              </a:rPr>
              <a:t>GraphFly</a:t>
            </a:r>
            <a:r>
              <a:rPr lang="zh-CN" altLang="en-US" dirty="0">
                <a:solidFill>
                  <a:srgbClr val="000000"/>
                </a:solidFill>
                <a:effectLst/>
              </a:rPr>
              <a:t>有以下几个关键设计。首先，通过探索图的拓扑特征，我们提出了一种基于消除树 </a:t>
            </a:r>
            <a:r>
              <a:rPr lang="en-US" altLang="zh-CN" dirty="0">
                <a:solidFill>
                  <a:srgbClr val="000000"/>
                </a:solidFill>
                <a:effectLst/>
              </a:rPr>
              <a:t>[12]-[14] </a:t>
            </a:r>
            <a:r>
              <a:rPr lang="zh-CN" altLang="en-US" dirty="0">
                <a:solidFill>
                  <a:srgbClr val="000000"/>
                </a:solidFill>
                <a:effectLst/>
              </a:rPr>
              <a:t>概念将图重组为 </a:t>
            </a:r>
            <a:r>
              <a:rPr lang="en-US" altLang="zh-CN" dirty="0">
                <a:solidFill>
                  <a:srgbClr val="000000"/>
                </a:solidFill>
                <a:effectLst/>
              </a:rPr>
              <a:t>D </a:t>
            </a:r>
            <a:r>
              <a:rPr lang="zh-CN" altLang="en-US" dirty="0">
                <a:solidFill>
                  <a:srgbClr val="000000"/>
                </a:solidFill>
                <a:effectLst/>
              </a:rPr>
              <a:t>树的分解方法，这有助于在之前快速识别图的依赖流修正计算。依赖流可以很容易地用 </a:t>
            </a:r>
            <a:r>
              <a:rPr lang="en-US" altLang="zh-CN" dirty="0">
                <a:solidFill>
                  <a:srgbClr val="000000"/>
                </a:solidFill>
                <a:effectLst/>
              </a:rPr>
              <a:t>D </a:t>
            </a:r>
            <a:r>
              <a:rPr lang="zh-CN" altLang="en-US" dirty="0">
                <a:solidFill>
                  <a:srgbClr val="000000"/>
                </a:solidFill>
                <a:effectLst/>
              </a:rPr>
              <a:t>树表示，并且 </a:t>
            </a:r>
            <a:r>
              <a:rPr lang="en-US" altLang="zh-CN" dirty="0">
                <a:solidFill>
                  <a:srgbClr val="000000"/>
                </a:solidFill>
                <a:effectLst/>
              </a:rPr>
              <a:t>D </a:t>
            </a:r>
            <a:r>
              <a:rPr lang="zh-CN" altLang="en-US" dirty="0">
                <a:solidFill>
                  <a:srgbClr val="000000"/>
                </a:solidFill>
                <a:effectLst/>
              </a:rPr>
              <a:t>树也可以很容易地随着图的变化而增量维护。其次，我们开发了一个时空相关的协同调度模型来划分超大的依赖流。对于存储为矩阵的图，我们通过下三角矩阵的依赖关系导出依赖流，同时使用上三角矩阵管理依赖流的执行顺序。第三，我们设计了一个专门的数据布局来存储依赖流，方法是将依赖流中的顶点和边作为块放在一起。这种数据布局提供了高内存访问效率，并提高了缓存处理依赖流的效率。我们实现了 </a:t>
            </a:r>
            <a:r>
              <a:rPr lang="en-US" altLang="zh-CN" dirty="0" err="1">
                <a:solidFill>
                  <a:srgbClr val="000000"/>
                </a:solidFill>
                <a:effectLst/>
              </a:rPr>
              <a:t>GraphFly</a:t>
            </a:r>
            <a:r>
              <a:rPr lang="en-US" altLang="zh-CN" dirty="0">
                <a:solidFill>
                  <a:srgbClr val="000000"/>
                </a:solidFill>
                <a:effectLst/>
              </a:rPr>
              <a:t> </a:t>
            </a:r>
            <a:r>
              <a:rPr lang="zh-CN" altLang="en-US" dirty="0">
                <a:solidFill>
                  <a:srgbClr val="000000"/>
                </a:solidFill>
                <a:effectLst/>
              </a:rPr>
              <a:t>的原型，与最先进的流图处理系统相比实现了显着的性能提升。</a:t>
            </a:r>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a:t>
            </a:r>
            <a:r>
              <a:rPr lang="en-US" altLang="zh-CN" dirty="0" err="1"/>
              <a:t>GraphBolt</a:t>
            </a:r>
            <a:r>
              <a:rPr lang="zh-CN" altLang="en-US" dirty="0"/>
              <a:t>中分析了冗余内存访问的影响，如图</a:t>
            </a:r>
            <a:r>
              <a:rPr lang="en-US" altLang="zh-CN" dirty="0"/>
              <a:t>4(a).</a:t>
            </a:r>
            <a:r>
              <a:rPr lang="zh-CN" altLang="en-US" dirty="0"/>
              <a:t>所示正如我们所看到的，冗余内存访问在两个阶段中平均消耗了</a:t>
            </a:r>
            <a:r>
              <a:rPr lang="en-US" altLang="zh-CN" dirty="0"/>
              <a:t>&gt; 68%</a:t>
            </a:r>
            <a:r>
              <a:rPr lang="zh-CN" altLang="en-US" dirty="0"/>
              <a:t>的运行时间。</a:t>
            </a:r>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依赖关系管理。这部分首先使用</a:t>
            </a:r>
            <a:r>
              <a:rPr lang="en-US" altLang="zh-CN" dirty="0"/>
              <a:t>d-</a:t>
            </a:r>
            <a:r>
              <a:rPr lang="zh-CN" altLang="en-US" dirty="0"/>
              <a:t>树的概念来生成依赖流，然后以有效的时空协同调度顺序来组织这些流。考虑一个被视为矩阵的初始图。</a:t>
            </a:r>
            <a:endParaRPr lang="en-US" altLang="zh-CN" dirty="0"/>
          </a:p>
          <a:p>
            <a:r>
              <a:rPr lang="en-US" altLang="zh-CN" b="1" dirty="0"/>
              <a:t>•</a:t>
            </a:r>
            <a:r>
              <a:rPr lang="zh-CN" altLang="en-US" b="1" dirty="0"/>
              <a:t>生成依赖关系流</a:t>
            </a:r>
            <a:r>
              <a:rPr lang="zh-CN" altLang="en-US" dirty="0"/>
              <a:t>。消除树理论是</a:t>
            </a:r>
            <a:r>
              <a:rPr lang="en-US" altLang="zh-CN" dirty="0"/>
              <a:t>d-</a:t>
            </a:r>
            <a:r>
              <a:rPr lang="zh-CN" altLang="en-US" dirty="0"/>
              <a:t>树的基础，有助于快速表示下三角矩阵内的顶点对森林的依赖关系。依赖流是通过将这些</a:t>
            </a:r>
            <a:r>
              <a:rPr lang="en-US" altLang="zh-CN" dirty="0"/>
              <a:t>d</a:t>
            </a:r>
            <a:r>
              <a:rPr lang="zh-CN" altLang="en-US" dirty="0"/>
              <a:t>树划分为根顶点（即，初始图被划分为</a:t>
            </a:r>
            <a:r>
              <a:rPr lang="en-US" altLang="zh-CN" dirty="0"/>
              <a:t>f1</a:t>
            </a:r>
            <a:r>
              <a:rPr lang="zh-CN" altLang="en-US" dirty="0"/>
              <a:t>到</a:t>
            </a:r>
            <a:r>
              <a:rPr lang="en-US" altLang="zh-CN" dirty="0" err="1"/>
              <a:t>fn</a:t>
            </a:r>
            <a:r>
              <a:rPr lang="zh-CN" altLang="en-US" dirty="0"/>
              <a:t>）。相反流上的两个顶点被认为是相互独立的。</a:t>
            </a:r>
            <a:endParaRPr lang="en-US" altLang="zh-CN" dirty="0"/>
          </a:p>
          <a:p>
            <a:r>
              <a:rPr lang="en-US" altLang="zh-CN" b="1" dirty="0"/>
              <a:t>•</a:t>
            </a:r>
            <a:r>
              <a:rPr lang="zh-CN" altLang="en-US" b="1" dirty="0"/>
              <a:t>调度依赖关系流</a:t>
            </a:r>
            <a:r>
              <a:rPr lang="zh-CN" altLang="en-US" dirty="0"/>
              <a:t>。从下三角形矩阵中提取的流实际上呈现了结构空间中顶点的依赖性。为了保持正确性，流必须在运行时以一定的顺序执行，这是受上三角矩阵的约束。在图</a:t>
            </a:r>
            <a:r>
              <a:rPr lang="en-US" altLang="zh-CN" dirty="0"/>
              <a:t>5</a:t>
            </a:r>
            <a:r>
              <a:rPr lang="zh-CN" altLang="en-US" dirty="0"/>
              <a:t>的例子中，存在</a:t>
            </a:r>
            <a:r>
              <a:rPr lang="en-US" altLang="zh-CN" dirty="0"/>
              <a:t>X→Y→E</a:t>
            </a:r>
            <a:r>
              <a:rPr lang="zh-CN" altLang="en-US" dirty="0"/>
              <a:t>，使得流</a:t>
            </a:r>
            <a:r>
              <a:rPr lang="en-US" altLang="zh-CN" dirty="0" err="1"/>
              <a:t>fn</a:t>
            </a:r>
            <a:r>
              <a:rPr lang="zh-CN" altLang="en-US" dirty="0"/>
              <a:t>在</a:t>
            </a:r>
            <a:r>
              <a:rPr lang="en-US" altLang="zh-CN" dirty="0"/>
              <a:t>f2</a:t>
            </a:r>
            <a:r>
              <a:rPr lang="zh-CN" altLang="en-US" dirty="0"/>
              <a:t>和</a:t>
            </a:r>
            <a:r>
              <a:rPr lang="en-US" altLang="zh-CN" dirty="0"/>
              <a:t>f7</a:t>
            </a:r>
            <a:r>
              <a:rPr lang="zh-CN" altLang="en-US" dirty="0"/>
              <a:t>之前执行。然后，这些与时空相关的协同调度命令被输入到处理引擎来执行。</a:t>
            </a:r>
            <a:endParaRPr lang="en-US" altLang="zh-CN" dirty="0"/>
          </a:p>
          <a:p>
            <a:endParaRPr lang="en-US" altLang="zh-CN" dirty="0"/>
          </a:p>
          <a:p>
            <a:r>
              <a:rPr lang="zh-CN" altLang="en-US" dirty="0"/>
              <a:t>正在处理引擎。</a:t>
            </a:r>
            <a:r>
              <a:rPr lang="en-US" altLang="zh-CN" dirty="0" err="1"/>
              <a:t>GraphFly</a:t>
            </a:r>
            <a:r>
              <a:rPr lang="zh-CN" altLang="en-US" dirty="0"/>
              <a:t>效率的基础是通过依赖流实现的专门存储管理和高度并行的异步处理模型的局部性。</a:t>
            </a:r>
            <a:endParaRPr lang="en-US" altLang="zh-CN" dirty="0"/>
          </a:p>
          <a:p>
            <a:r>
              <a:rPr lang="en-US" altLang="zh-CN" b="1" dirty="0"/>
              <a:t>•</a:t>
            </a:r>
            <a:r>
              <a:rPr lang="zh-CN" altLang="en-US" b="1" dirty="0"/>
              <a:t>依赖关系流存储管理</a:t>
            </a:r>
            <a:r>
              <a:rPr lang="zh-CN" altLang="en-US" dirty="0"/>
              <a:t>。当访问依赖流中的顶点数据时，这些顶点数据可能分布在不同的内存区域中。为了提高内存访问的有效性，我们设计了一种基于依赖关系流的存储格式。让依赖项流中的顶点数据紧密地存储在内存中，从而允许合并内存访问并提高内存访问效率。</a:t>
            </a:r>
            <a:endParaRPr lang="en-US" altLang="zh-CN" dirty="0"/>
          </a:p>
          <a:p>
            <a:r>
              <a:rPr lang="en-US" altLang="zh-CN" b="1" dirty="0"/>
              <a:t>•</a:t>
            </a:r>
            <a:r>
              <a:rPr lang="zh-CN" altLang="en-US" b="1" dirty="0"/>
              <a:t>异步处理模型</a:t>
            </a:r>
            <a:r>
              <a:rPr lang="zh-CN" altLang="en-US" dirty="0"/>
              <a:t>。一批流媒体更新可能会分散到不同的依赖性流中。</a:t>
            </a:r>
            <a:r>
              <a:rPr lang="en-US" altLang="zh-CN" dirty="0" err="1"/>
              <a:t>GraphFly</a:t>
            </a:r>
            <a:r>
              <a:rPr lang="zh-CN" altLang="en-US" dirty="0"/>
              <a:t>根据调度顺序加载依赖关系流，并异步地执行它们。同时，不同的流动可能在不同的阶段中工作，例如</a:t>
            </a:r>
            <a:r>
              <a:rPr lang="en-US" altLang="zh-CN" dirty="0"/>
              <a:t>f3</a:t>
            </a:r>
            <a:r>
              <a:rPr lang="zh-CN" altLang="en-US" dirty="0"/>
              <a:t>处于修正计算阶段，而</a:t>
            </a:r>
            <a:r>
              <a:rPr lang="en-US" altLang="zh-CN" dirty="0"/>
              <a:t>f2</a:t>
            </a:r>
            <a:r>
              <a:rPr lang="zh-CN" altLang="en-US" dirty="0"/>
              <a:t>和</a:t>
            </a:r>
            <a:r>
              <a:rPr lang="en-US" altLang="zh-CN" dirty="0"/>
              <a:t>f4</a:t>
            </a:r>
            <a:r>
              <a:rPr lang="zh-CN" altLang="en-US" dirty="0"/>
              <a:t>处于重新计算阶段。这样，就可以放宽了所有更新边之间的同步。</a:t>
            </a:r>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r>
              <a:rPr lang="zh-CN" altLang="en-US" dirty="0"/>
              <a:t>树中的一个超顶点是一个完整的部分，不可分离，也就是说，一个超顶点内的所有顶点都应该放入同一个依赖流中。利用超顶点的概念，</a:t>
            </a:r>
            <a:r>
              <a:rPr lang="en-US" altLang="zh-CN" dirty="0"/>
              <a:t>d</a:t>
            </a:r>
            <a:r>
              <a:rPr lang="zh-CN" altLang="en-US" dirty="0"/>
              <a:t>树可以捕获任何下三角矩阵的顶点依赖关系，并且仍然保证消除树的性质</a:t>
            </a:r>
            <a:r>
              <a:rPr lang="en-US" altLang="zh-CN" dirty="0"/>
              <a:t>1</a:t>
            </a:r>
            <a:r>
              <a:rPr lang="zh-CN" altLang="en-US" dirty="0"/>
              <a:t>，即任何顶点的子顶点之间不存在依赖关系。</a:t>
            </a:r>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每条边的添加或删除，我们可以快速确定它可以影响的顶点范围，包括其他依赖流中的顶点。具体来说，根据边删除或添加的位置，我们可以很容易地确定依赖流中受影响的顶点。因为这些受影响的顶点可能有到其他依赖流的出边。我们可以通过上三角的 Dtrees 识别其他受影响的依赖流，并生成它们之间的影响关系。在确定受影响的依赖流时，如果同一流中也有边删除和添加，我们会合并影响。也就是说，我们同时处理依赖流中边的删除和添加以及来自其他依赖流的影响。</a:t>
            </a:r>
            <a:endParaRPr lang="en-US" altLang="zh-CN" dirty="0"/>
          </a:p>
          <a:p>
            <a:endParaRPr lang="en-US" altLang="zh-CN" dirty="0"/>
          </a:p>
          <a:p>
            <a:r>
              <a:rPr lang="zh-CN" altLang="en-US" b="1" dirty="0"/>
              <a:t>样例</a:t>
            </a:r>
            <a:endParaRPr lang="en-US" altLang="zh-CN" b="1" dirty="0"/>
          </a:p>
          <a:p>
            <a:r>
              <a:rPr lang="zh-CN" altLang="en-US" dirty="0"/>
              <a:t>如图</a:t>
            </a:r>
            <a:r>
              <a:rPr lang="en-US" altLang="zh-CN" dirty="0"/>
              <a:t>7(b)</a:t>
            </a:r>
            <a:r>
              <a:rPr lang="zh-CN" altLang="en-US" dirty="0"/>
              <a:t>所示，对于删除</a:t>
            </a:r>
            <a:r>
              <a:rPr lang="en-US" altLang="zh-CN" dirty="0"/>
              <a:t>4</a:t>
            </a:r>
            <a:r>
              <a:rPr lang="zh-CN" altLang="en-US" dirty="0"/>
              <a:t>→</a:t>
            </a:r>
            <a:r>
              <a:rPr lang="en-US" altLang="zh-CN" dirty="0"/>
              <a:t>5</a:t>
            </a:r>
            <a:r>
              <a:rPr lang="zh-CN" altLang="en-US" dirty="0"/>
              <a:t>、</a:t>
            </a:r>
            <a:r>
              <a:rPr lang="en-US" altLang="zh-CN" dirty="0"/>
              <a:t>2</a:t>
            </a:r>
            <a:r>
              <a:rPr lang="zh-CN" altLang="en-US" dirty="0"/>
              <a:t>→</a:t>
            </a:r>
            <a:r>
              <a:rPr lang="en-US" altLang="zh-CN" dirty="0"/>
              <a:t>7</a:t>
            </a:r>
            <a:r>
              <a:rPr lang="zh-CN" altLang="en-US" dirty="0"/>
              <a:t>和</a:t>
            </a:r>
            <a:r>
              <a:rPr lang="en-US" altLang="zh-CN" dirty="0"/>
              <a:t>11</a:t>
            </a:r>
            <a:r>
              <a:rPr lang="zh-CN" altLang="en-US" dirty="0"/>
              <a:t>→</a:t>
            </a:r>
            <a:r>
              <a:rPr lang="en-US" altLang="zh-CN" dirty="0"/>
              <a:t>0</a:t>
            </a:r>
            <a:r>
              <a:rPr lang="zh-CN" altLang="en-US" dirty="0"/>
              <a:t>，我们可以确认</a:t>
            </a:r>
            <a:r>
              <a:rPr lang="en-US" altLang="zh-CN" dirty="0"/>
              <a:t>4</a:t>
            </a:r>
            <a:r>
              <a:rPr lang="zh-CN" altLang="en-US" dirty="0"/>
              <a:t>个→</a:t>
            </a:r>
            <a:r>
              <a:rPr lang="en-US" altLang="zh-CN" dirty="0"/>
              <a:t>5</a:t>
            </a:r>
            <a:r>
              <a:rPr lang="zh-CN" altLang="en-US" dirty="0"/>
              <a:t>可能会影响依赖流中的</a:t>
            </a:r>
            <a:r>
              <a:rPr lang="en-US" altLang="zh-CN" dirty="0"/>
              <a:t>6</a:t>
            </a:r>
            <a:r>
              <a:rPr lang="zh-CN" altLang="en-US" dirty="0"/>
              <a:t>和</a:t>
            </a:r>
            <a:r>
              <a:rPr lang="en-US" altLang="zh-CN" dirty="0"/>
              <a:t>9</a:t>
            </a:r>
            <a:r>
              <a:rPr lang="zh-CN" altLang="en-US" dirty="0"/>
              <a:t>。我们可以通过上三角形的</a:t>
            </a:r>
            <a:r>
              <a:rPr lang="en-US" altLang="zh-CN" dirty="0"/>
              <a:t>d</a:t>
            </a:r>
            <a:r>
              <a:rPr lang="zh-CN" altLang="en-US" dirty="0"/>
              <a:t>树进一步了解受</a:t>
            </a:r>
            <a:r>
              <a:rPr lang="en-US" altLang="zh-CN" dirty="0"/>
              <a:t>d</a:t>
            </a:r>
            <a:r>
              <a:rPr lang="zh-CN" altLang="en-US" dirty="0"/>
              <a:t>树影响的其他依赖流。没有其他流会受到</a:t>
            </a:r>
            <a:r>
              <a:rPr lang="en-US" altLang="zh-CN" dirty="0"/>
              <a:t>6</a:t>
            </a:r>
            <a:r>
              <a:rPr lang="zh-CN" altLang="en-US" dirty="0"/>
              <a:t>的影响，而</a:t>
            </a:r>
            <a:r>
              <a:rPr lang="en-US" altLang="zh-CN" dirty="0"/>
              <a:t>9</a:t>
            </a:r>
            <a:r>
              <a:rPr lang="zh-CN" altLang="en-US" dirty="0"/>
              <a:t>会影响顶点</a:t>
            </a:r>
            <a:r>
              <a:rPr lang="en-US" altLang="zh-CN" dirty="0"/>
              <a:t>7</a:t>
            </a:r>
            <a:r>
              <a:rPr lang="zh-CN" altLang="en-US" dirty="0"/>
              <a:t>（在依赖流</a:t>
            </a:r>
            <a:r>
              <a:rPr lang="en-US" altLang="zh-CN" dirty="0"/>
              <a:t>f2</a:t>
            </a:r>
            <a:r>
              <a:rPr lang="zh-CN" altLang="en-US" dirty="0"/>
              <a:t>中）。</a:t>
            </a:r>
            <a:r>
              <a:rPr lang="en-US" altLang="zh-CN" dirty="0"/>
              <a:t>7</a:t>
            </a:r>
            <a:r>
              <a:rPr lang="zh-CN" altLang="en-US" dirty="0"/>
              <a:t>成为受影响的顶点，我们可以找到这样的依赖流，直到识别出所有受影响的顶点。最后，我们可以生成受影响的依赖流之间的关系，即</a:t>
            </a:r>
            <a:r>
              <a:rPr lang="en-US" altLang="zh-CN" dirty="0"/>
              <a:t>f1⇔f2→f3</a:t>
            </a:r>
            <a:r>
              <a:rPr lang="zh-CN" altLang="en-US" dirty="0"/>
              <a:t>。由于</a:t>
            </a:r>
            <a:r>
              <a:rPr lang="en-US" altLang="zh-CN" dirty="0"/>
              <a:t>f2</a:t>
            </a:r>
            <a:r>
              <a:rPr lang="zh-CN" altLang="en-US" dirty="0"/>
              <a:t>也包含边缘删除</a:t>
            </a:r>
            <a:r>
              <a:rPr lang="en-US" altLang="zh-CN" dirty="0"/>
              <a:t>2→7</a:t>
            </a:r>
            <a:r>
              <a:rPr lang="zh-CN" altLang="en-US" dirty="0"/>
              <a:t>，我们可以合并它们的影响，如图</a:t>
            </a:r>
            <a:r>
              <a:rPr lang="en-US" altLang="zh-CN" dirty="0"/>
              <a:t>7(d).</a:t>
            </a:r>
            <a:r>
              <a:rPr lang="zh-CN" altLang="en-US" dirty="0"/>
              <a:t>所示</a:t>
            </a:r>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Vidx</a:t>
            </a:r>
            <a:r>
              <a:rPr lang="zh-CN" altLang="en-US" dirty="0"/>
              <a:t>用于存储依赖流中包含的顶点的索引，并且顶点的值存储在</a:t>
            </a:r>
            <a:r>
              <a:rPr lang="en-US" altLang="zh-CN" dirty="0" err="1"/>
              <a:t>Vval</a:t>
            </a:r>
            <a:r>
              <a:rPr lang="zh-CN" altLang="en-US" dirty="0"/>
              <a:t>中。将依赖的顶点存储在一起可以提高缓存效率，并减少内存访问延迟。边值和边值分别存储在</a:t>
            </a:r>
            <a:r>
              <a:rPr lang="en-US" altLang="zh-CN" dirty="0" err="1"/>
              <a:t>Eidx</a:t>
            </a:r>
            <a:r>
              <a:rPr lang="zh-CN" altLang="en-US" dirty="0"/>
              <a:t>和</a:t>
            </a:r>
            <a:r>
              <a:rPr lang="en-US" altLang="zh-CN" dirty="0"/>
              <a:t>Eval</a:t>
            </a:r>
            <a:r>
              <a:rPr lang="zh-CN" altLang="en-US" dirty="0"/>
              <a:t>中。每个顶点都有一个指针</a:t>
            </a:r>
            <a:r>
              <a:rPr lang="en-US" altLang="zh-CN" dirty="0"/>
              <a:t>P tr</a:t>
            </a:r>
            <a:r>
              <a:rPr lang="zh-CN" altLang="en-US" dirty="0"/>
              <a:t>来存储其第一条边的索引。此外，我们还为每个顶点维护流指针和流偏移量，以以依赖流快速访问其数据。流指针是指向已存储的依赖流的起始地址的指针，而流偏移量是存储在依赖流中的顶点的偏移量值。图</a:t>
            </a:r>
            <a:r>
              <a:rPr lang="en-US" altLang="zh-CN" dirty="0"/>
              <a:t>8</a:t>
            </a:r>
            <a:r>
              <a:rPr lang="zh-CN" altLang="en-US" dirty="0"/>
              <a:t>说明了如何存储图</a:t>
            </a:r>
            <a:r>
              <a:rPr lang="en-US" altLang="zh-CN" dirty="0"/>
              <a:t>7(a).</a:t>
            </a:r>
            <a:r>
              <a:rPr lang="zh-CN" altLang="en-US" dirty="0"/>
              <a:t>中有向图的依赖流通过这种方式，当执行依赖流的修正计算和重新计算时，顶点数据和边缘数据都将以合并的方式访问。</a:t>
            </a:r>
            <a:endParaRPr lang="en-US" altLang="zh-CN" dirty="0"/>
          </a:p>
          <a:p>
            <a:endParaRPr lang="en-US" altLang="zh-CN" dirty="0"/>
          </a:p>
          <a:p>
            <a:r>
              <a:rPr lang="zh-CN" altLang="en-US" dirty="0"/>
              <a:t>将一个依赖流的顶点和边存在一起</a:t>
            </a:r>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i="1" dirty="0">
                <a:solidFill>
                  <a:srgbClr val="000000"/>
                </a:solidFill>
                <a:effectLst/>
                <a:latin typeface="NimbusRomNo9L-ReguItal"/>
              </a:rPr>
              <a:t>Data Management</a:t>
            </a:r>
            <a:r>
              <a:rPr lang="zh-CN" altLang="en-US" dirty="0"/>
              <a:t>。一个图被划分成许多分区（即，依赖关系流）。由同一</a:t>
            </a:r>
            <a:r>
              <a:rPr lang="en-US" altLang="zh-CN" dirty="0"/>
              <a:t>d</a:t>
            </a:r>
            <a:r>
              <a:rPr lang="zh-CN" altLang="en-US" dirty="0"/>
              <a:t>树（可以如</a:t>
            </a:r>
            <a:r>
              <a:rPr lang="en-US" altLang="zh-CN" dirty="0"/>
              <a:t>V-A</a:t>
            </a:r>
            <a:r>
              <a:rPr lang="zh-CN" altLang="en-US" dirty="0"/>
              <a:t>中讨论的那样进一步划分）产生的依赖流最好分布在同一个</a:t>
            </a:r>
            <a:r>
              <a:rPr lang="en-US" altLang="zh-CN" dirty="0"/>
              <a:t>Worker</a:t>
            </a:r>
            <a:r>
              <a:rPr lang="zh-CN" altLang="en-US" dirty="0"/>
              <a:t>节点中。在分布式版本中，管理器节点</a:t>
            </a:r>
            <a:r>
              <a:rPr lang="zh-CN" altLang="en-US" b="1" dirty="0"/>
              <a:t>还具有一个流工作表</a:t>
            </a:r>
            <a:r>
              <a:rPr lang="zh-CN" altLang="en-US" dirty="0"/>
              <a:t>，用于定位依赖流所在的哪个工作节点。当新边缘更新到达时，管理器将首先查找流工作表，以查找位于此边缘更新的依赖流的相应工作人员，然后将新边发送给标识的工作人员。</a:t>
            </a:r>
            <a:endParaRPr lang="en-US" altLang="zh-CN" dirty="0"/>
          </a:p>
          <a:p>
            <a:endParaRPr lang="en-US" altLang="zh-CN" dirty="0"/>
          </a:p>
          <a:p>
            <a:r>
              <a:rPr lang="en-US" altLang="zh-CN" sz="1800" i="1" dirty="0">
                <a:solidFill>
                  <a:srgbClr val="000000"/>
                </a:solidFill>
                <a:effectLst/>
                <a:latin typeface="NimbusRomNo9L-ReguItal"/>
              </a:rPr>
              <a:t>Communication</a:t>
            </a:r>
            <a:r>
              <a:rPr lang="zh-CN" altLang="en-US" dirty="0"/>
              <a:t>。分布式的</a:t>
            </a:r>
            <a:r>
              <a:rPr lang="en-US" altLang="zh-CN" dirty="0" err="1"/>
              <a:t>GraphFly</a:t>
            </a:r>
            <a:r>
              <a:rPr lang="zh-CN" altLang="en-US" dirty="0"/>
              <a:t>遵循一个通过消息传递的通信模型。每个管理器节点和工作节点都运行一个</a:t>
            </a:r>
            <a:r>
              <a:rPr lang="en-US" altLang="zh-CN" b="1" dirty="0"/>
              <a:t>MPI</a:t>
            </a:r>
            <a:r>
              <a:rPr lang="zh-CN" altLang="en-US" b="1" dirty="0"/>
              <a:t>进程</a:t>
            </a:r>
            <a:r>
              <a:rPr lang="zh-CN" altLang="en-US" dirty="0"/>
              <a:t>，以与其他节点进行通信。管理器节点将边缘更新及其依赖流处理通知发送给相应的工作人员，并接收来自工作人员的任务完成响应。工人在两种情况下相互通信： </a:t>
            </a:r>
            <a:r>
              <a:rPr lang="en-US" altLang="zh-CN" dirty="0"/>
              <a:t>(1)</a:t>
            </a:r>
            <a:r>
              <a:rPr lang="zh-CN" altLang="en-US" dirty="0"/>
              <a:t>假设一个大的依赖流</a:t>
            </a:r>
            <a:r>
              <a:rPr lang="en-US" altLang="zh-CN" dirty="0"/>
              <a:t>f</a:t>
            </a:r>
            <a:r>
              <a:rPr lang="zh-CN" altLang="en-US" dirty="0"/>
              <a:t>有许多小的切片分布在不同的工人中。当</a:t>
            </a:r>
            <a:r>
              <a:rPr lang="en-US" altLang="zh-CN" dirty="0"/>
              <a:t>Worker</a:t>
            </a:r>
            <a:r>
              <a:rPr lang="zh-CN" altLang="en-US" dirty="0"/>
              <a:t>中</a:t>
            </a:r>
            <a:r>
              <a:rPr lang="en-US" altLang="zh-CN" dirty="0"/>
              <a:t>f</a:t>
            </a:r>
            <a:r>
              <a:rPr lang="zh-CN" altLang="en-US" dirty="0"/>
              <a:t>的上游数据经过边缘更新时，得到的顶点和</a:t>
            </a:r>
            <a:r>
              <a:rPr lang="en-US" altLang="zh-CN" dirty="0"/>
              <a:t>/</a:t>
            </a:r>
            <a:r>
              <a:rPr lang="zh-CN" altLang="en-US" dirty="0"/>
              <a:t>或边值将被发送到下游</a:t>
            </a:r>
            <a:r>
              <a:rPr lang="en-US" altLang="zh-CN" dirty="0"/>
              <a:t>Worker (s)</a:t>
            </a:r>
            <a:r>
              <a:rPr lang="zh-CN" altLang="en-US" dirty="0"/>
              <a:t>以更新</a:t>
            </a:r>
            <a:r>
              <a:rPr lang="en-US" altLang="zh-CN" dirty="0"/>
              <a:t>f</a:t>
            </a:r>
            <a:r>
              <a:rPr lang="zh-CN" altLang="en-US" dirty="0"/>
              <a:t>的下游数据；</a:t>
            </a:r>
            <a:r>
              <a:rPr lang="en-US" altLang="zh-CN" dirty="0"/>
              <a:t>(2)</a:t>
            </a:r>
            <a:r>
              <a:rPr lang="zh-CN" altLang="en-US" dirty="0"/>
              <a:t>当依赖流移动到另一个节点进行负载平衡时，也会将相应的图数据移动。</a:t>
            </a:r>
            <a:endParaRPr lang="en-US" altLang="zh-CN" dirty="0"/>
          </a:p>
          <a:p>
            <a:endParaRPr lang="en-US" altLang="zh-CN" dirty="0"/>
          </a:p>
          <a:p>
            <a:r>
              <a:rPr lang="en-US" altLang="zh-CN" sz="1800" i="1" dirty="0">
                <a:solidFill>
                  <a:srgbClr val="000000"/>
                </a:solidFill>
                <a:effectLst/>
                <a:latin typeface="NimbusRomNo9L-ReguItal"/>
              </a:rPr>
              <a:t>Workload Balancing</a:t>
            </a:r>
            <a:r>
              <a:rPr lang="zh-CN" altLang="en-US" dirty="0"/>
              <a:t>。随着图的不断变化，由于图的幂律分布，不同工作节点之间的顶点总数可能会有显著差异，导致负载不平衡问题。为了确保负载平衡，</a:t>
            </a:r>
            <a:r>
              <a:rPr lang="en-US" altLang="zh-CN" dirty="0" err="1"/>
              <a:t>GraphFly</a:t>
            </a:r>
            <a:r>
              <a:rPr lang="zh-CN" altLang="en-US" dirty="0"/>
              <a:t>尝试动态地确保每个工作节点上的</a:t>
            </a:r>
            <a:r>
              <a:rPr lang="zh-CN" altLang="en-US" b="1" dirty="0"/>
              <a:t>顶点计数总数相似</a:t>
            </a:r>
            <a:r>
              <a:rPr lang="zh-CN" altLang="en-US" dirty="0"/>
              <a:t>，这是由管理器监控的。这发生在图形更新中，因此依赖流移动的开销可以重叠。请注意，</a:t>
            </a:r>
            <a:r>
              <a:rPr lang="zh-CN" altLang="en-US" b="1" dirty="0"/>
              <a:t>工作节点之间的负载不平衡问题并不经常发生</a:t>
            </a:r>
            <a:r>
              <a:rPr lang="zh-CN" altLang="en-US" dirty="0"/>
              <a:t>，因为当图发生变化时，</a:t>
            </a:r>
            <a:r>
              <a:rPr lang="en-US" altLang="zh-CN" dirty="0"/>
              <a:t>[17]</a:t>
            </a:r>
            <a:r>
              <a:rPr lang="zh-CN" altLang="en-US" dirty="0"/>
              <a:t>会有相对平静的时期。在运行时，可能会有一些工作人员空闲，而另一些人则超负荷执行任务。</a:t>
            </a:r>
            <a:r>
              <a:rPr lang="en-US" altLang="zh-CN" dirty="0" err="1"/>
              <a:t>GraphFly</a:t>
            </a:r>
            <a:r>
              <a:rPr lang="zh-CN" altLang="en-US" dirty="0"/>
              <a:t>还</a:t>
            </a:r>
            <a:r>
              <a:rPr lang="zh-CN" altLang="en-US" b="1" dirty="0"/>
              <a:t>允许工作窃取</a:t>
            </a:r>
            <a:r>
              <a:rPr lang="zh-CN" altLang="en-US" dirty="0"/>
              <a:t>将可执行的依赖流从繁忙的节点获取到空闲的工作流，就像以前的工作</a:t>
            </a:r>
            <a:r>
              <a:rPr lang="en-US" altLang="zh-CN" dirty="0"/>
              <a:t>[18]</a:t>
            </a:r>
            <a:r>
              <a:rPr lang="zh-CN" altLang="en-US" dirty="0"/>
              <a:t>一样。</a:t>
            </a:r>
            <a:endParaRPr lang="en-US" altLang="zh-CN" dirty="0"/>
          </a:p>
        </p:txBody>
      </p:sp>
      <p:sp>
        <p:nvSpPr>
          <p:cNvPr id="4" name="灯片编号占位符 3"/>
          <p:cNvSpPr>
            <a:spLocks noGrp="1"/>
          </p:cNvSpPr>
          <p:nvPr>
            <p:ph type="sldNum" sz="quarter" idx="5"/>
          </p:nvPr>
        </p:nvSpPr>
        <p:spPr/>
        <p:txBody>
          <a:bodyPr/>
          <a:lstStyle/>
          <a:p>
            <a:fld id="{68429593-A84F-44B1-B860-C32B44B39C5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B9C20A3-C1FF-4AB3-9DDF-4C7C99380E4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D6E6D3-A3A5-4480-8128-8B540CAA576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C20A3-C1FF-4AB3-9DDF-4C7C99380E4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D6E6D3-A3A5-4480-8128-8B540CAA576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1288415" y="1692910"/>
            <a:ext cx="9614535" cy="2322830"/>
          </a:xfrm>
          <a:prstGeom prst="rect">
            <a:avLst/>
          </a:prstGeom>
        </p:spPr>
      </p:pic>
      <p:sp>
        <p:nvSpPr>
          <p:cNvPr id="6" name="文本框 5"/>
          <p:cNvSpPr txBox="1"/>
          <p:nvPr/>
        </p:nvSpPr>
        <p:spPr>
          <a:xfrm>
            <a:off x="1524000" y="4187674"/>
            <a:ext cx="9797801" cy="307777"/>
          </a:xfrm>
          <a:prstGeom prst="rect">
            <a:avLst/>
          </a:prstGeom>
          <a:noFill/>
        </p:spPr>
        <p:txBody>
          <a:bodyPr wrap="square">
            <a:spAutoFit/>
          </a:bodyPr>
          <a:lstStyle/>
          <a:p>
            <a:r>
              <a:rPr lang="en-US" altLang="zh-CN" sz="1400" b="0" i="0" dirty="0">
                <a:solidFill>
                  <a:srgbClr val="C00000"/>
                </a:solidFill>
                <a:effectLst/>
                <a:latin typeface="微软雅黑" panose="020B0503020204020204" pitchFamily="34" charset="-122"/>
                <a:ea typeface="微软雅黑" panose="020B0503020204020204" pitchFamily="34" charset="-122"/>
              </a:rPr>
              <a:t> SC 2022</a:t>
            </a:r>
            <a:r>
              <a:rPr lang="zh-CN" altLang="en-US" sz="1400" b="0" i="0" dirty="0">
                <a:solidFill>
                  <a:srgbClr val="C00000"/>
                </a:solidFill>
                <a:effectLst/>
                <a:latin typeface="微软雅黑" panose="020B0503020204020204" pitchFamily="34" charset="-122"/>
                <a:ea typeface="微软雅黑" panose="020B0503020204020204" pitchFamily="34" charset="-122"/>
              </a:rPr>
              <a:t>（</a:t>
            </a:r>
            <a:r>
              <a:rPr lang="en-US" altLang="zh-CN" sz="1400" b="0" i="0" dirty="0">
                <a:solidFill>
                  <a:srgbClr val="C00000"/>
                </a:solidFill>
                <a:effectLst/>
                <a:latin typeface="微软雅黑" panose="020B0503020204020204" pitchFamily="34" charset="-122"/>
                <a:ea typeface="微软雅黑" panose="020B0503020204020204" pitchFamily="34" charset="-122"/>
              </a:rPr>
              <a:t>The International Conference for High Performance Computing, Networking, Storage, and Analysis</a:t>
            </a:r>
            <a:r>
              <a:rPr lang="zh-CN" altLang="en-US" sz="1400" b="0" i="0" dirty="0">
                <a:solidFill>
                  <a:srgbClr val="C00000"/>
                </a:solidFill>
                <a:effectLst/>
                <a:latin typeface="微软雅黑" panose="020B0503020204020204" pitchFamily="34" charset="-122"/>
                <a:ea typeface="微软雅黑" panose="020B0503020204020204" pitchFamily="34" charset="-122"/>
              </a:rPr>
              <a:t>）</a:t>
            </a:r>
            <a:endParaRPr lang="zh-CN"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 OVERVIEW</a:t>
            </a:r>
            <a:endParaRPr lang="zh-CN" altLang="en-US" sz="3200" dirty="0"/>
          </a:p>
        </p:txBody>
      </p:sp>
      <p:sp>
        <p:nvSpPr>
          <p:cNvPr id="3" name="内容占位符 2"/>
          <p:cNvSpPr>
            <a:spLocks noGrp="1"/>
          </p:cNvSpPr>
          <p:nvPr>
            <p:ph idx="1"/>
          </p:nvPr>
        </p:nvSpPr>
        <p:spPr/>
        <p:txBody>
          <a:bodyPr>
            <a:normAutofit/>
          </a:bodyPr>
          <a:lstStyle/>
          <a:p>
            <a:endParaRPr lang="zh-CN" altLang="en-US" sz="1800" dirty="0">
              <a:solidFill>
                <a:srgbClr val="C00000"/>
              </a:solidFill>
            </a:endParaRPr>
          </a:p>
        </p:txBody>
      </p:sp>
      <p:pic>
        <p:nvPicPr>
          <p:cNvPr id="4" name="图片 3"/>
          <p:cNvPicPr>
            <a:picLocks noChangeAspect="1"/>
          </p:cNvPicPr>
          <p:nvPr/>
        </p:nvPicPr>
        <p:blipFill>
          <a:blip r:embed="rId1"/>
          <a:stretch>
            <a:fillRect/>
          </a:stretch>
        </p:blipFill>
        <p:spPr>
          <a:xfrm>
            <a:off x="483422" y="1288348"/>
            <a:ext cx="11657143" cy="4009524"/>
          </a:xfrm>
          <a:prstGeom prst="rect">
            <a:avLst/>
          </a:prstGeom>
        </p:spPr>
      </p:pic>
      <p:sp>
        <p:nvSpPr>
          <p:cNvPr id="6" name="文本框 5"/>
          <p:cNvSpPr txBox="1"/>
          <p:nvPr/>
        </p:nvSpPr>
        <p:spPr>
          <a:xfrm>
            <a:off x="981075" y="5568950"/>
            <a:ext cx="7094855" cy="368300"/>
          </a:xfrm>
          <a:prstGeom prst="rect">
            <a:avLst/>
          </a:prstGeom>
          <a:noFill/>
        </p:spPr>
        <p:txBody>
          <a:bodyPr wrap="square">
            <a:spAutoFit/>
          </a:bodyPr>
          <a:lstStyle/>
          <a:p>
            <a:r>
              <a:rPr lang="zh-CN" altLang="en-US" dirty="0"/>
              <a:t>在图</a:t>
            </a:r>
            <a:r>
              <a:rPr lang="en-US" altLang="zh-CN" dirty="0"/>
              <a:t>5</a:t>
            </a:r>
            <a:r>
              <a:rPr lang="zh-CN" altLang="en-US" dirty="0"/>
              <a:t>的例子中，存在</a:t>
            </a:r>
            <a:r>
              <a:rPr lang="en-US" altLang="zh-CN" dirty="0"/>
              <a:t>X→Y→E</a:t>
            </a:r>
            <a:r>
              <a:rPr lang="zh-CN" altLang="en-US" dirty="0"/>
              <a:t>，使得流</a:t>
            </a:r>
            <a:r>
              <a:rPr lang="en-US" altLang="zh-CN" dirty="0" err="1"/>
              <a:t>fn</a:t>
            </a:r>
            <a:r>
              <a:rPr lang="zh-CN" altLang="en-US" dirty="0"/>
              <a:t>在</a:t>
            </a:r>
            <a:r>
              <a:rPr lang="en-US" altLang="zh-CN" dirty="0"/>
              <a:t>f2</a:t>
            </a:r>
            <a:r>
              <a:rPr lang="zh-CN" altLang="en-US" dirty="0"/>
              <a:t>和</a:t>
            </a:r>
            <a:r>
              <a:rPr lang="en-US" altLang="zh-CN" dirty="0"/>
              <a:t>f7</a:t>
            </a:r>
            <a:r>
              <a:rPr lang="zh-CN" altLang="en-US" dirty="0"/>
              <a:t>之前执行。</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IV.</a:t>
            </a:r>
            <a:r>
              <a:rPr lang="zh-CN" altLang="en-US" sz="3200" dirty="0"/>
              <a:t>通过</a:t>
            </a:r>
            <a:r>
              <a:rPr lang="en-US" altLang="zh-CN" sz="3200" dirty="0"/>
              <a:t>d</a:t>
            </a:r>
            <a:r>
              <a:rPr lang="zh-CN" altLang="en-US" sz="3200" dirty="0"/>
              <a:t>树构建依赖流</a:t>
            </a:r>
            <a:endParaRPr lang="zh-CN" altLang="en-US" sz="3200" dirty="0"/>
          </a:p>
        </p:txBody>
      </p:sp>
      <p:sp>
        <p:nvSpPr>
          <p:cNvPr id="3" name="内容占位符 2"/>
          <p:cNvSpPr>
            <a:spLocks noGrp="1"/>
          </p:cNvSpPr>
          <p:nvPr>
            <p:ph idx="1"/>
          </p:nvPr>
        </p:nvSpPr>
        <p:spPr>
          <a:xfrm>
            <a:off x="619125" y="1339850"/>
            <a:ext cx="10515600" cy="4351338"/>
          </a:xfrm>
        </p:spPr>
        <p:txBody>
          <a:bodyPr>
            <a:normAutofit/>
          </a:bodyPr>
          <a:lstStyle/>
          <a:p>
            <a:pPr marL="0" indent="0">
              <a:buNone/>
            </a:pPr>
            <a:r>
              <a:rPr lang="en-US" altLang="zh-CN" sz="1800" i="1" dirty="0">
                <a:solidFill>
                  <a:srgbClr val="000000"/>
                </a:solidFill>
                <a:effectLst/>
                <a:latin typeface="NimbusRomNo9L-ReguItal"/>
              </a:rPr>
              <a:t>A. Definition of D-trees</a:t>
            </a:r>
            <a:endParaRPr lang="en-US" altLang="zh-CN" sz="1800" i="1" dirty="0">
              <a:solidFill>
                <a:srgbClr val="000000"/>
              </a:solidFill>
              <a:effectLst/>
              <a:latin typeface="NimbusRomNo9L-ReguItal"/>
            </a:endParaRPr>
          </a:p>
          <a:p>
            <a:r>
              <a:rPr lang="zh-CN" altLang="en-US" sz="1800" dirty="0"/>
              <a:t>本文提出的</a:t>
            </a:r>
            <a:r>
              <a:rPr lang="en-US" altLang="zh-CN" sz="1800" dirty="0"/>
              <a:t>d</a:t>
            </a:r>
            <a:r>
              <a:rPr lang="zh-CN" altLang="en-US" sz="1800" dirty="0"/>
              <a:t>树是基于消除树理论，该理论被广泛用于探索高性能数据分析</a:t>
            </a:r>
            <a:r>
              <a:rPr lang="en-US" altLang="zh-CN" sz="1800" dirty="0"/>
              <a:t>[12]-[14]</a:t>
            </a:r>
            <a:r>
              <a:rPr lang="zh-CN" altLang="en-US" sz="1800" dirty="0"/>
              <a:t>领域的并行性，如非对称矩阵的</a:t>
            </a:r>
            <a:r>
              <a:rPr lang="en-US" altLang="zh-CN" sz="1800" dirty="0"/>
              <a:t>LU</a:t>
            </a:r>
            <a:r>
              <a:rPr lang="zh-CN" altLang="en-US" sz="1800" dirty="0"/>
              <a:t>因子分解。</a:t>
            </a:r>
            <a:r>
              <a:rPr lang="en-US" altLang="zh-CN" sz="1800" dirty="0" err="1"/>
              <a:t>Dtrees</a:t>
            </a:r>
            <a:r>
              <a:rPr lang="zh-CN" altLang="en-US" sz="1800" dirty="0"/>
              <a:t>继承了消除树的优点，同时克服了其在应用于任意图时的局限性。</a:t>
            </a:r>
            <a:endParaRPr lang="en-US" altLang="zh-CN" sz="1800" dirty="0"/>
          </a:p>
          <a:p>
            <a:endParaRPr lang="zh-CN" altLang="en-US" sz="1800" dirty="0"/>
          </a:p>
        </p:txBody>
      </p:sp>
      <p:sp>
        <p:nvSpPr>
          <p:cNvPr id="6" name="文本框 5"/>
          <p:cNvSpPr txBox="1"/>
          <p:nvPr/>
        </p:nvSpPr>
        <p:spPr>
          <a:xfrm>
            <a:off x="333582" y="5082182"/>
            <a:ext cx="6096000" cy="923330"/>
          </a:xfrm>
          <a:prstGeom prst="rect">
            <a:avLst/>
          </a:prstGeom>
          <a:noFill/>
        </p:spPr>
        <p:txBody>
          <a:bodyPr wrap="square">
            <a:spAutoFit/>
          </a:bodyPr>
          <a:lstStyle/>
          <a:p>
            <a:r>
              <a:rPr lang="zh-CN" altLang="en-US" b="1" dirty="0"/>
              <a:t>属性1</a:t>
            </a:r>
            <a:r>
              <a:rPr lang="zh-CN" altLang="en-US" dirty="0"/>
              <a:t>：设x和y是t中z的子节点。SubT (x)和SubT (y)分别是子树中的顶点集，其中x和y是根。然后，在G (L)中，在SubT (x)和SubT (y)之间不存在任何边</a:t>
            </a:r>
            <a:endParaRPr lang="zh-CN" altLang="en-US" dirty="0"/>
          </a:p>
        </p:txBody>
      </p:sp>
      <p:pic>
        <p:nvPicPr>
          <p:cNvPr id="7" name="图片 6"/>
          <p:cNvPicPr>
            <a:picLocks noChangeAspect="1"/>
          </p:cNvPicPr>
          <p:nvPr/>
        </p:nvPicPr>
        <p:blipFill>
          <a:blip r:embed="rId1"/>
          <a:stretch>
            <a:fillRect/>
          </a:stretch>
        </p:blipFill>
        <p:spPr>
          <a:xfrm>
            <a:off x="6648657" y="2528735"/>
            <a:ext cx="4676362" cy="3611715"/>
          </a:xfrm>
          <a:prstGeom prst="rect">
            <a:avLst/>
          </a:prstGeom>
        </p:spPr>
      </p:pic>
      <p:pic>
        <p:nvPicPr>
          <p:cNvPr id="8" name="图片 7"/>
          <p:cNvPicPr>
            <a:picLocks noChangeAspect="1"/>
          </p:cNvPicPr>
          <p:nvPr/>
        </p:nvPicPr>
        <p:blipFill>
          <a:blip r:embed="rId2"/>
          <a:stretch>
            <a:fillRect/>
          </a:stretch>
        </p:blipFill>
        <p:spPr>
          <a:xfrm>
            <a:off x="639106" y="2533332"/>
            <a:ext cx="5247344" cy="23388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IV.</a:t>
            </a:r>
            <a:r>
              <a:rPr lang="zh-CN" altLang="en-US" sz="3200" dirty="0"/>
              <a:t>通过</a:t>
            </a:r>
            <a:r>
              <a:rPr lang="en-US" altLang="zh-CN" sz="3200" dirty="0"/>
              <a:t>d</a:t>
            </a:r>
            <a:r>
              <a:rPr lang="zh-CN" altLang="en-US" sz="3200" dirty="0"/>
              <a:t>树构建依赖流</a:t>
            </a:r>
            <a:endParaRPr lang="zh-CN" altLang="en-US" sz="3200" dirty="0"/>
          </a:p>
        </p:txBody>
      </p:sp>
      <p:pic>
        <p:nvPicPr>
          <p:cNvPr id="7" name="图片 6"/>
          <p:cNvPicPr>
            <a:picLocks noChangeAspect="1"/>
          </p:cNvPicPr>
          <p:nvPr/>
        </p:nvPicPr>
        <p:blipFill>
          <a:blip r:embed="rId1"/>
          <a:stretch>
            <a:fillRect/>
          </a:stretch>
        </p:blipFill>
        <p:spPr>
          <a:xfrm>
            <a:off x="6896105" y="118998"/>
            <a:ext cx="4676362" cy="3611715"/>
          </a:xfrm>
          <a:prstGeom prst="rect">
            <a:avLst/>
          </a:prstGeom>
        </p:spPr>
      </p:pic>
      <p:pic>
        <p:nvPicPr>
          <p:cNvPr id="9" name="图片 8"/>
          <p:cNvPicPr>
            <a:picLocks noChangeAspect="1"/>
          </p:cNvPicPr>
          <p:nvPr/>
        </p:nvPicPr>
        <p:blipFill>
          <a:blip r:embed="rId2"/>
          <a:stretch>
            <a:fillRect/>
          </a:stretch>
        </p:blipFill>
        <p:spPr>
          <a:xfrm>
            <a:off x="838200" y="1463191"/>
            <a:ext cx="4676362" cy="2084365"/>
          </a:xfrm>
          <a:prstGeom prst="rect">
            <a:avLst/>
          </a:prstGeom>
        </p:spPr>
      </p:pic>
      <p:sp>
        <p:nvSpPr>
          <p:cNvPr id="12" name="文本框 11"/>
          <p:cNvSpPr txBox="1"/>
          <p:nvPr/>
        </p:nvSpPr>
        <p:spPr>
          <a:xfrm>
            <a:off x="457200" y="3976840"/>
            <a:ext cx="11449050" cy="923330"/>
          </a:xfrm>
          <a:prstGeom prst="rect">
            <a:avLst/>
          </a:prstGeom>
          <a:noFill/>
        </p:spPr>
        <p:txBody>
          <a:bodyPr wrap="square">
            <a:spAutoFit/>
          </a:bodyPr>
          <a:lstStyle/>
          <a:p>
            <a:r>
              <a:rPr lang="zh-CN" altLang="en-US" dirty="0"/>
              <a:t>如果一个图满足条件1，我们可以直接使用如在等式中那样的消除树(1)来提取依赖关系流。然而，由于真实世界图的不规则性，通常不满足这个条件，</a:t>
            </a:r>
            <a:r>
              <a:rPr lang="zh-CN" altLang="en-US" b="1" dirty="0"/>
              <a:t>例如，图6(d)显示了由等式</a:t>
            </a:r>
            <a:r>
              <a:rPr lang="en-US" altLang="zh-CN" b="1" dirty="0"/>
              <a:t>(1)</a:t>
            </a:r>
            <a:r>
              <a:rPr lang="zh-CN" altLang="en-US" b="1" dirty="0"/>
              <a:t>构建的消除树，在1</a:t>
            </a:r>
            <a:r>
              <a:rPr lang="en-US" altLang="zh-CN" b="1" dirty="0"/>
              <a:t>-&gt;</a:t>
            </a:r>
            <a:r>
              <a:rPr lang="zh-CN" altLang="en-US" b="1" dirty="0"/>
              <a:t>2被删除之后。0可以达到2，而树认为它们是独立的</a:t>
            </a:r>
            <a:r>
              <a:rPr lang="zh-CN" altLang="en-US" dirty="0"/>
              <a:t>。此外，还有等式(1)当图是不对称的时也会失败。</a:t>
            </a:r>
            <a:endParaRPr lang="zh-CN" altLang="en-US" dirty="0"/>
          </a:p>
        </p:txBody>
      </p:sp>
      <p:sp>
        <p:nvSpPr>
          <p:cNvPr id="14" name="文本框 13"/>
          <p:cNvSpPr txBox="1"/>
          <p:nvPr/>
        </p:nvSpPr>
        <p:spPr>
          <a:xfrm>
            <a:off x="457200" y="5146297"/>
            <a:ext cx="11182350" cy="923330"/>
          </a:xfrm>
          <a:prstGeom prst="rect">
            <a:avLst/>
          </a:prstGeom>
          <a:noFill/>
        </p:spPr>
        <p:txBody>
          <a:bodyPr wrap="square">
            <a:spAutoFit/>
          </a:bodyPr>
          <a:lstStyle/>
          <a:p>
            <a:r>
              <a:rPr lang="zh-CN" altLang="en-US" dirty="0"/>
              <a:t>面对任意的图，为了保持性质1，d树通过引入超顶点的概念来扩展了消除树。这里的</a:t>
            </a:r>
            <a:r>
              <a:rPr lang="zh-CN" altLang="en-US" b="1" dirty="0"/>
              <a:t>直觉是将具有多个父节点和其父顶点的一个顶点分组为一个</a:t>
            </a:r>
            <a:r>
              <a:rPr lang="zh-CN" altLang="en-US" b="1" dirty="0">
                <a:solidFill>
                  <a:srgbClr val="C00000"/>
                </a:solidFill>
              </a:rPr>
              <a:t>超顶点</a:t>
            </a:r>
            <a:r>
              <a:rPr lang="zh-CN" altLang="en-US" dirty="0"/>
              <a:t>，</a:t>
            </a:r>
            <a:r>
              <a:rPr lang="zh-CN" altLang="en-US" b="1" dirty="0"/>
              <a:t>以确保每个顶点最多有一个父顶点</a:t>
            </a:r>
            <a:r>
              <a:rPr lang="zh-CN" altLang="en-US" dirty="0"/>
              <a:t>。例如，d-树可以将0、1和2分组为图6(d).中的一个超顶点。</a:t>
            </a:r>
            <a:r>
              <a:rPr lang="zh-CN" altLang="en-US" b="1" dirty="0"/>
              <a:t>任何顶点的子顶点之间不存在依赖关系。</a:t>
            </a:r>
            <a:endParaRPr lang="zh-CN" alt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66148"/>
          </a:xfrm>
        </p:spPr>
        <p:txBody>
          <a:bodyPr>
            <a:normAutofit fontScale="90000"/>
          </a:bodyPr>
          <a:lstStyle/>
          <a:p>
            <a:r>
              <a:rPr lang="en-US" altLang="zh-CN" sz="3200" dirty="0"/>
              <a:t>B. Generating D-trees</a:t>
            </a:r>
            <a:endParaRPr lang="zh-CN" altLang="en-US" sz="3200" dirty="0"/>
          </a:p>
        </p:txBody>
      </p:sp>
      <p:sp>
        <p:nvSpPr>
          <p:cNvPr id="5" name="文本框 4"/>
          <p:cNvSpPr txBox="1"/>
          <p:nvPr/>
        </p:nvSpPr>
        <p:spPr>
          <a:xfrm>
            <a:off x="6444960" y="861973"/>
            <a:ext cx="4600576" cy="3416320"/>
          </a:xfrm>
          <a:prstGeom prst="rect">
            <a:avLst/>
          </a:prstGeom>
          <a:noFill/>
        </p:spPr>
        <p:txBody>
          <a:bodyPr wrap="square">
            <a:spAutoFit/>
          </a:bodyPr>
          <a:lstStyle/>
          <a:p>
            <a:r>
              <a:rPr lang="zh-CN" altLang="en-US" dirty="0"/>
              <a:t>算法</a:t>
            </a:r>
            <a:r>
              <a:rPr lang="en-US" altLang="zh-CN" dirty="0"/>
              <a:t>1</a:t>
            </a:r>
            <a:r>
              <a:rPr lang="zh-CN" altLang="en-US" dirty="0"/>
              <a:t>实现了为下三角矩阵生成</a:t>
            </a:r>
            <a:r>
              <a:rPr lang="en-US" altLang="zh-CN" dirty="0" err="1"/>
              <a:t>Dtrees</a:t>
            </a:r>
            <a:r>
              <a:rPr lang="zh-CN" altLang="en-US" dirty="0"/>
              <a:t>的过程。行被认为是源顶点，列被认为是目标顶点。给定一个顶点，</a:t>
            </a:r>
            <a:r>
              <a:rPr lang="zh-CN" altLang="en-US" b="1" dirty="0"/>
              <a:t>它遍历该顶点的所有输出边路径，并将所有输出边路径添加到</a:t>
            </a:r>
            <a:r>
              <a:rPr lang="en-US" altLang="zh-CN" b="1" dirty="0"/>
              <a:t>D</a:t>
            </a:r>
            <a:r>
              <a:rPr lang="zh-CN" altLang="en-US" b="1" dirty="0"/>
              <a:t>形树</a:t>
            </a:r>
            <a:r>
              <a:rPr lang="zh-CN" altLang="en-US" dirty="0"/>
              <a:t>（第</a:t>
            </a:r>
            <a:r>
              <a:rPr lang="en-US" altLang="zh-CN" dirty="0"/>
              <a:t>3-4</a:t>
            </a:r>
            <a:r>
              <a:rPr lang="zh-CN" altLang="en-US" dirty="0"/>
              <a:t>行）。然后检查此顶点是否需要合并为超顶点（第</a:t>
            </a:r>
            <a:r>
              <a:rPr lang="en-US" altLang="zh-CN" dirty="0"/>
              <a:t>5-6</a:t>
            </a:r>
            <a:r>
              <a:rPr lang="zh-CN" altLang="en-US" dirty="0"/>
              <a:t>行）。</a:t>
            </a:r>
            <a:r>
              <a:rPr lang="zh-CN" altLang="en-US" b="1" dirty="0"/>
              <a:t>如果顶点包含多个父顶点（即，包含多个传出边），</a:t>
            </a:r>
            <a:r>
              <a:rPr lang="en-US" altLang="zh-CN" b="1" dirty="0"/>
              <a:t>D</a:t>
            </a:r>
            <a:r>
              <a:rPr lang="zh-CN" altLang="en-US" b="1" dirty="0"/>
              <a:t>树将此顶点及其父顶点合并为一个超顶点</a:t>
            </a:r>
            <a:r>
              <a:rPr lang="zh-CN" altLang="en-US" dirty="0"/>
              <a:t>。该算法的复杂度为</a:t>
            </a:r>
            <a:r>
              <a:rPr lang="en-US" altLang="zh-CN" dirty="0"/>
              <a:t>O</a:t>
            </a:r>
            <a:r>
              <a:rPr lang="zh-CN" altLang="en-US" dirty="0"/>
              <a:t>（</a:t>
            </a:r>
            <a:r>
              <a:rPr lang="en-US" altLang="zh-CN" dirty="0"/>
              <a:t>N + E</a:t>
            </a:r>
            <a:r>
              <a:rPr lang="zh-CN" altLang="en-US" dirty="0"/>
              <a:t>）。更重要的是，我们的方法可以随着图的变化而增量地保持，并且删除或增量边的时间复杂度只有</a:t>
            </a:r>
            <a:r>
              <a:rPr lang="en-US" altLang="zh-CN" dirty="0"/>
              <a:t>O (1)</a:t>
            </a:r>
            <a:r>
              <a:rPr lang="zh-CN" altLang="en-US" dirty="0"/>
              <a:t>。增量维护的细节将在第</a:t>
            </a:r>
            <a:r>
              <a:rPr lang="en-US" altLang="zh-CN" dirty="0"/>
              <a:t>IV-C</a:t>
            </a:r>
            <a:r>
              <a:rPr lang="zh-CN" altLang="en-US" dirty="0"/>
              <a:t>节中进行描述。</a:t>
            </a:r>
            <a:endParaRPr lang="zh-CN" altLang="en-US" dirty="0"/>
          </a:p>
        </p:txBody>
      </p:sp>
      <p:pic>
        <p:nvPicPr>
          <p:cNvPr id="6" name="图片 5"/>
          <p:cNvPicPr>
            <a:picLocks noChangeAspect="1"/>
          </p:cNvPicPr>
          <p:nvPr/>
        </p:nvPicPr>
        <p:blipFill>
          <a:blip r:embed="rId1"/>
          <a:stretch>
            <a:fillRect/>
          </a:stretch>
        </p:blipFill>
        <p:spPr>
          <a:xfrm>
            <a:off x="555741" y="831274"/>
            <a:ext cx="5003396" cy="57970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466148"/>
          </a:xfrm>
        </p:spPr>
        <p:txBody>
          <a:bodyPr>
            <a:normAutofit fontScale="90000"/>
          </a:bodyPr>
          <a:lstStyle/>
          <a:p>
            <a:r>
              <a:rPr lang="en-US" altLang="zh-CN" sz="3200" dirty="0"/>
              <a:t>B. Generating D-trees</a:t>
            </a:r>
            <a:endParaRPr lang="zh-CN" altLang="en-US" sz="3200" dirty="0"/>
          </a:p>
        </p:txBody>
      </p:sp>
      <p:sp>
        <p:nvSpPr>
          <p:cNvPr id="5" name="文本框 4"/>
          <p:cNvSpPr txBox="1"/>
          <p:nvPr/>
        </p:nvSpPr>
        <p:spPr>
          <a:xfrm>
            <a:off x="6444960" y="861973"/>
            <a:ext cx="4600576" cy="1754326"/>
          </a:xfrm>
          <a:prstGeom prst="rect">
            <a:avLst/>
          </a:prstGeom>
          <a:noFill/>
        </p:spPr>
        <p:txBody>
          <a:bodyPr wrap="square">
            <a:spAutoFit/>
          </a:bodyPr>
          <a:lstStyle/>
          <a:p>
            <a:r>
              <a:rPr lang="zh-CN" altLang="en-US" b="1" dirty="0"/>
              <a:t>累积算法</a:t>
            </a:r>
            <a:r>
              <a:rPr lang="zh-CN" altLang="en-US" dirty="0"/>
              <a:t>。在收到一批边更新后，对于边的添加，我们首先将边添加到</a:t>
            </a:r>
            <a:r>
              <a:rPr lang="en-US" altLang="zh-CN" dirty="0"/>
              <a:t>d-</a:t>
            </a:r>
            <a:r>
              <a:rPr lang="zh-CN" altLang="en-US" dirty="0"/>
              <a:t>树中，然后检查顶点是否需要合并到一个超顶点（第</a:t>
            </a:r>
            <a:r>
              <a:rPr lang="en-US" altLang="zh-CN" dirty="0"/>
              <a:t>7-9</a:t>
            </a:r>
            <a:r>
              <a:rPr lang="zh-CN" altLang="en-US" dirty="0"/>
              <a:t>行）。我们从</a:t>
            </a:r>
            <a:r>
              <a:rPr lang="en-US" altLang="zh-CN" dirty="0"/>
              <a:t>d-</a:t>
            </a:r>
            <a:r>
              <a:rPr lang="zh-CN" altLang="en-US" dirty="0"/>
              <a:t>树中删除边缘进行边缘删除，然后检查顶点是否需要与超顶点分离（第</a:t>
            </a:r>
            <a:r>
              <a:rPr lang="en-US" altLang="zh-CN" dirty="0"/>
              <a:t>10-12</a:t>
            </a:r>
            <a:r>
              <a:rPr lang="zh-CN" altLang="en-US" dirty="0"/>
              <a:t>行）。</a:t>
            </a:r>
            <a:endParaRPr lang="zh-CN" altLang="en-US" dirty="0"/>
          </a:p>
        </p:txBody>
      </p:sp>
      <p:pic>
        <p:nvPicPr>
          <p:cNvPr id="6" name="图片 5"/>
          <p:cNvPicPr>
            <a:picLocks noChangeAspect="1"/>
          </p:cNvPicPr>
          <p:nvPr/>
        </p:nvPicPr>
        <p:blipFill>
          <a:blip r:embed="rId1"/>
          <a:stretch>
            <a:fillRect/>
          </a:stretch>
        </p:blipFill>
        <p:spPr>
          <a:xfrm>
            <a:off x="555741" y="831274"/>
            <a:ext cx="5003396" cy="5797039"/>
          </a:xfrm>
          <a:prstGeom prst="rect">
            <a:avLst/>
          </a:prstGeom>
        </p:spPr>
      </p:pic>
      <p:sp>
        <p:nvSpPr>
          <p:cNvPr id="4" name="文本框 3"/>
          <p:cNvSpPr txBox="1"/>
          <p:nvPr/>
        </p:nvSpPr>
        <p:spPr>
          <a:xfrm>
            <a:off x="6444960" y="3429000"/>
            <a:ext cx="4818784" cy="2308324"/>
          </a:xfrm>
          <a:prstGeom prst="rect">
            <a:avLst/>
          </a:prstGeom>
          <a:noFill/>
        </p:spPr>
        <p:txBody>
          <a:bodyPr wrap="square">
            <a:spAutoFit/>
          </a:bodyPr>
          <a:lstStyle/>
          <a:p>
            <a:r>
              <a:rPr lang="zh-CN" altLang="en-US" b="1" dirty="0"/>
              <a:t>选择性算法</a:t>
            </a:r>
            <a:r>
              <a:rPr lang="zh-CN" altLang="en-US" dirty="0"/>
              <a:t>。对于选择性算法，我们只使用</a:t>
            </a:r>
            <a:r>
              <a:rPr lang="zh-CN" altLang="en-US" b="1" dirty="0"/>
              <a:t>关键边</a:t>
            </a:r>
            <a:r>
              <a:rPr lang="zh-CN" altLang="en-US" dirty="0"/>
              <a:t>生成d</a:t>
            </a:r>
            <a:r>
              <a:rPr lang="en-US" altLang="zh-CN" dirty="0"/>
              <a:t>-</a:t>
            </a:r>
            <a:r>
              <a:rPr lang="zh-CN" altLang="en-US" dirty="0"/>
              <a:t>树。因此，当边的添加和删除没有被记录为关键边时，不需要修改d-树。对于作为关键边的边的添加和删除，我们只需要在</a:t>
            </a:r>
            <a:r>
              <a:rPr lang="en-US" altLang="zh-CN" dirty="0"/>
              <a:t>d-</a:t>
            </a:r>
            <a:r>
              <a:rPr lang="zh-CN" altLang="en-US" dirty="0"/>
              <a:t>树中添加边（第13-15行）或删除边（第16-18行）。由于每个顶点只受一条边的影响，因此在树树中没有超顶点。在这种情况下，d-树实际上是消除树。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681" y="64088"/>
            <a:ext cx="10515600" cy="959850"/>
          </a:xfrm>
        </p:spPr>
        <p:txBody>
          <a:bodyPr>
            <a:normAutofit/>
          </a:bodyPr>
          <a:lstStyle/>
          <a:p>
            <a:r>
              <a:rPr lang="en-US" altLang="zh-CN" sz="3200" dirty="0"/>
              <a:t>V.</a:t>
            </a:r>
            <a:r>
              <a:rPr lang="zh-CN" altLang="en-US" sz="3200" dirty="0"/>
              <a:t>依赖流处理</a:t>
            </a:r>
            <a:endParaRPr lang="zh-CN" altLang="en-US" sz="3200" dirty="0"/>
          </a:p>
        </p:txBody>
      </p:sp>
      <p:sp>
        <p:nvSpPr>
          <p:cNvPr id="3" name="内容占位符 2"/>
          <p:cNvSpPr>
            <a:spLocks noGrp="1"/>
          </p:cNvSpPr>
          <p:nvPr>
            <p:ph idx="1"/>
          </p:nvPr>
        </p:nvSpPr>
        <p:spPr>
          <a:xfrm>
            <a:off x="630382" y="1108652"/>
            <a:ext cx="10515600" cy="4351338"/>
          </a:xfrm>
        </p:spPr>
        <p:txBody>
          <a:bodyPr>
            <a:normAutofit/>
          </a:bodyPr>
          <a:lstStyle/>
          <a:p>
            <a:pPr marL="0" indent="0">
              <a:buNone/>
            </a:pPr>
            <a:r>
              <a:rPr lang="en-US" altLang="zh-CN" sz="1800" i="1" dirty="0">
                <a:solidFill>
                  <a:srgbClr val="000000"/>
                </a:solidFill>
                <a:effectLst/>
                <a:latin typeface="NimbusRomNo9L-ReguItal"/>
              </a:rPr>
              <a:t>A. Space-Time Dependent Co-Scheduling Model</a:t>
            </a:r>
            <a:endParaRPr lang="zh-CN" altLang="en-US" sz="1800" dirty="0"/>
          </a:p>
        </p:txBody>
      </p:sp>
      <p:sp>
        <p:nvSpPr>
          <p:cNvPr id="5" name="文本框 4"/>
          <p:cNvSpPr txBox="1"/>
          <p:nvPr/>
        </p:nvSpPr>
        <p:spPr>
          <a:xfrm>
            <a:off x="624494" y="1870294"/>
            <a:ext cx="5569527" cy="1754326"/>
          </a:xfrm>
          <a:prstGeom prst="rect">
            <a:avLst/>
          </a:prstGeom>
          <a:noFill/>
        </p:spPr>
        <p:txBody>
          <a:bodyPr wrap="square">
            <a:spAutoFit/>
          </a:bodyPr>
          <a:lstStyle/>
          <a:p>
            <a:r>
              <a:rPr lang="zh-CN" altLang="en-US" b="1" dirty="0"/>
              <a:t>时空依赖性。</a:t>
            </a:r>
            <a:r>
              <a:rPr lang="zh-CN" altLang="en-US" dirty="0"/>
              <a:t>我们希望依赖流保持细粒度，并正确地打破修正计算和重新计算阶段之间的同步。我们提出了一种时空相关的协同调度方法。具体来说，</a:t>
            </a:r>
            <a:r>
              <a:rPr lang="zh-CN" altLang="en-US" b="1" dirty="0"/>
              <a:t>我们直接通过</a:t>
            </a:r>
            <a:r>
              <a:rPr lang="zh-CN" altLang="en-US" b="1" dirty="0">
                <a:solidFill>
                  <a:srgbClr val="C00000"/>
                </a:solidFill>
              </a:rPr>
              <a:t>下三角矩阵</a:t>
            </a:r>
            <a:r>
              <a:rPr lang="zh-CN" altLang="en-US" b="1" dirty="0"/>
              <a:t>的D树将图结构划分为</a:t>
            </a:r>
            <a:r>
              <a:rPr lang="zh-CN" altLang="en-US" b="1" dirty="0">
                <a:solidFill>
                  <a:srgbClr val="C00000"/>
                </a:solidFill>
              </a:rPr>
              <a:t>依赖流</a:t>
            </a:r>
            <a:r>
              <a:rPr lang="zh-CN" altLang="en-US" b="1" dirty="0"/>
              <a:t>，然后通过</a:t>
            </a:r>
            <a:r>
              <a:rPr lang="zh-CN" altLang="en-US" b="1" dirty="0">
                <a:solidFill>
                  <a:srgbClr val="0070C0"/>
                </a:solidFill>
              </a:rPr>
              <a:t>上三角矩阵</a:t>
            </a:r>
            <a:r>
              <a:rPr lang="zh-CN" altLang="en-US" b="1" dirty="0"/>
              <a:t>生成的D树来控制这些依赖流的</a:t>
            </a:r>
            <a:r>
              <a:rPr lang="zh-CN" altLang="en-US" b="1" dirty="0">
                <a:solidFill>
                  <a:srgbClr val="0070C0"/>
                </a:solidFill>
              </a:rPr>
              <a:t>执行顺序</a:t>
            </a:r>
            <a:r>
              <a:rPr lang="zh-CN" altLang="en-US" dirty="0"/>
              <a:t>。</a:t>
            </a:r>
            <a:endParaRPr lang="zh-CN" altLang="en-US" dirty="0"/>
          </a:p>
        </p:txBody>
      </p:sp>
      <p:pic>
        <p:nvPicPr>
          <p:cNvPr id="6" name="图片 5"/>
          <p:cNvPicPr>
            <a:picLocks noChangeAspect="1"/>
          </p:cNvPicPr>
          <p:nvPr/>
        </p:nvPicPr>
        <p:blipFill>
          <a:blip r:embed="rId1"/>
          <a:stretch>
            <a:fillRect/>
          </a:stretch>
        </p:blipFill>
        <p:spPr>
          <a:xfrm>
            <a:off x="6024566" y="695026"/>
            <a:ext cx="6167434" cy="4607436"/>
          </a:xfrm>
          <a:prstGeom prst="rect">
            <a:avLst/>
          </a:prstGeom>
        </p:spPr>
      </p:pic>
      <p:pic>
        <p:nvPicPr>
          <p:cNvPr id="7" name="图片 6"/>
          <p:cNvPicPr>
            <a:picLocks noChangeAspect="1"/>
          </p:cNvPicPr>
          <p:nvPr/>
        </p:nvPicPr>
        <p:blipFill>
          <a:blip r:embed="rId2"/>
          <a:stretch>
            <a:fillRect/>
          </a:stretch>
        </p:blipFill>
        <p:spPr>
          <a:xfrm>
            <a:off x="624494" y="3666977"/>
            <a:ext cx="5263688" cy="2688976"/>
          </a:xfrm>
          <a:prstGeom prst="rect">
            <a:avLst/>
          </a:prstGeom>
        </p:spPr>
      </p:pic>
      <p:sp>
        <p:nvSpPr>
          <p:cNvPr id="9" name="文本框 8"/>
          <p:cNvSpPr txBox="1"/>
          <p:nvPr/>
        </p:nvSpPr>
        <p:spPr>
          <a:xfrm>
            <a:off x="6547486" y="5387176"/>
            <a:ext cx="5644514" cy="923330"/>
          </a:xfrm>
          <a:prstGeom prst="rect">
            <a:avLst/>
          </a:prstGeom>
          <a:noFill/>
        </p:spPr>
        <p:txBody>
          <a:bodyPr wrap="square">
            <a:spAutoFit/>
          </a:bodyPr>
          <a:lstStyle/>
          <a:p>
            <a:r>
              <a:rPr lang="zh-CN" altLang="en-US" dirty="0"/>
              <a:t>依赖关系流在异步处理修正计算和重新计算时保证了正确性。</a:t>
            </a:r>
            <a:r>
              <a:rPr lang="zh-CN" altLang="en-US" b="1" dirty="0"/>
              <a:t>不同的相关依赖流集可以并行执行</a:t>
            </a:r>
            <a:r>
              <a:rPr lang="zh-CN" altLang="en-US" dirty="0"/>
              <a:t>，因为它们不会相互影响。</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V.</a:t>
            </a:r>
            <a:r>
              <a:rPr lang="zh-CN" altLang="en-US" sz="3200" dirty="0"/>
              <a:t>依赖流处理</a:t>
            </a:r>
            <a:endParaRPr lang="zh-CN" altLang="en-US" sz="3200" dirty="0"/>
          </a:p>
        </p:txBody>
      </p:sp>
      <p:sp>
        <p:nvSpPr>
          <p:cNvPr id="3" name="内容占位符 2"/>
          <p:cNvSpPr>
            <a:spLocks noGrp="1"/>
          </p:cNvSpPr>
          <p:nvPr>
            <p:ph idx="1"/>
          </p:nvPr>
        </p:nvSpPr>
        <p:spPr>
          <a:xfrm>
            <a:off x="838200" y="1425575"/>
            <a:ext cx="10515600" cy="4351338"/>
          </a:xfrm>
        </p:spPr>
        <p:txBody>
          <a:bodyPr>
            <a:normAutofit/>
          </a:bodyPr>
          <a:lstStyle/>
          <a:p>
            <a:r>
              <a:rPr lang="en-US" altLang="zh-CN" sz="1800" i="1" dirty="0">
                <a:solidFill>
                  <a:srgbClr val="000000"/>
                </a:solidFill>
                <a:effectLst/>
                <a:latin typeface="NimbusRomNo9L-ReguItal"/>
              </a:rPr>
              <a:t>B. Storage Management for Dependency-flows</a:t>
            </a:r>
            <a:endParaRPr lang="en-US" altLang="zh-CN" sz="1800" i="1" dirty="0">
              <a:solidFill>
                <a:srgbClr val="000000"/>
              </a:solidFill>
              <a:effectLst/>
              <a:latin typeface="NimbusRomNo9L-ReguItal"/>
            </a:endParaRPr>
          </a:p>
          <a:p>
            <a:pPr marL="0" indent="0">
              <a:buNone/>
            </a:pPr>
            <a:r>
              <a:rPr lang="zh-CN" altLang="en-US" sz="1800" dirty="0">
                <a:solidFill>
                  <a:srgbClr val="000000"/>
                </a:solidFill>
                <a:latin typeface="NimbusRomNo9L-ReguItal"/>
              </a:rPr>
              <a:t>      虽然依赖流可以</a:t>
            </a:r>
            <a:r>
              <a:rPr lang="zh-CN" altLang="en-US" sz="1800" b="1" dirty="0">
                <a:solidFill>
                  <a:srgbClr val="000000"/>
                </a:solidFill>
                <a:latin typeface="NimbusRomNo9L-ReguItal"/>
              </a:rPr>
              <a:t>打破</a:t>
            </a:r>
            <a:r>
              <a:rPr lang="zh-CN" altLang="en-US" sz="1800" dirty="0">
                <a:solidFill>
                  <a:srgbClr val="000000"/>
                </a:solidFill>
                <a:latin typeface="NimbusRomNo9L-ReguItal"/>
              </a:rPr>
              <a:t>修正计算和重新计算之间的</a:t>
            </a:r>
            <a:r>
              <a:rPr lang="zh-CN" altLang="en-US" sz="1800" b="1" dirty="0">
                <a:solidFill>
                  <a:srgbClr val="000000"/>
                </a:solidFill>
                <a:latin typeface="NimbusRomNo9L-ReguItal"/>
              </a:rPr>
              <a:t>同步屏障</a:t>
            </a:r>
            <a:r>
              <a:rPr lang="zh-CN" altLang="en-US" sz="1800" dirty="0">
                <a:solidFill>
                  <a:srgbClr val="000000"/>
                </a:solidFill>
                <a:latin typeface="NimbusRomNo9L-ReguItal"/>
              </a:rPr>
              <a:t>并</a:t>
            </a:r>
            <a:r>
              <a:rPr lang="zh-CN" altLang="en-US" sz="1800" b="1" dirty="0">
                <a:solidFill>
                  <a:srgbClr val="000000"/>
                </a:solidFill>
                <a:latin typeface="NimbusRomNo9L-ReguItal"/>
              </a:rPr>
              <a:t>减少</a:t>
            </a:r>
            <a:r>
              <a:rPr lang="zh-CN" altLang="en-US" sz="1800" dirty="0">
                <a:solidFill>
                  <a:srgbClr val="000000"/>
                </a:solidFill>
                <a:latin typeface="NimbusRomNo9L-ReguItal"/>
              </a:rPr>
              <a:t>对内存的</a:t>
            </a:r>
            <a:r>
              <a:rPr lang="zh-CN" altLang="en-US" sz="1800" b="1" dirty="0">
                <a:solidFill>
                  <a:srgbClr val="000000"/>
                </a:solidFill>
                <a:latin typeface="NimbusRomNo9L-ReguItal"/>
              </a:rPr>
              <a:t>冗余访问</a:t>
            </a:r>
            <a:r>
              <a:rPr lang="zh-CN" altLang="en-US" sz="1800" dirty="0">
                <a:solidFill>
                  <a:srgbClr val="000000"/>
                </a:solidFill>
                <a:latin typeface="NimbusRomNo9L-ReguItal"/>
              </a:rPr>
              <a:t>，但</a:t>
            </a:r>
            <a:r>
              <a:rPr lang="zh-CN" altLang="en-US" sz="1800" b="1" dirty="0">
                <a:solidFill>
                  <a:srgbClr val="000000"/>
                </a:solidFill>
                <a:latin typeface="NimbusRomNo9L-ReguItal"/>
              </a:rPr>
              <a:t>顶点值可能存储在不同的内存位置</a:t>
            </a:r>
            <a:r>
              <a:rPr lang="zh-CN" altLang="en-US" sz="1800" dirty="0">
                <a:solidFill>
                  <a:srgbClr val="000000"/>
                </a:solidFill>
                <a:latin typeface="NimbusRomNo9L-ReguItal"/>
              </a:rPr>
              <a:t>。 为了进一步提高内存访问延迟的效率，设计了一个专门的布局来存储依赖流，如图 </a:t>
            </a:r>
            <a:r>
              <a:rPr lang="en-US" altLang="zh-CN" sz="1800" dirty="0">
                <a:solidFill>
                  <a:srgbClr val="000000"/>
                </a:solidFill>
                <a:latin typeface="NimbusRomNo9L-ReguItal"/>
              </a:rPr>
              <a:t>8 </a:t>
            </a:r>
            <a:r>
              <a:rPr lang="zh-CN" altLang="en-US" sz="1800" dirty="0">
                <a:solidFill>
                  <a:srgbClr val="000000"/>
                </a:solidFill>
                <a:latin typeface="NimbusRomNo9L-ReguItal"/>
              </a:rPr>
              <a:t>所示。我们紧凑地存储依赖流数据的顶点数据。</a:t>
            </a:r>
            <a:endParaRPr lang="en-US" altLang="zh-CN" sz="1800" dirty="0">
              <a:solidFill>
                <a:srgbClr val="000000"/>
              </a:solidFill>
              <a:latin typeface="NimbusRomNo9L-ReguItal"/>
            </a:endParaRPr>
          </a:p>
        </p:txBody>
      </p:sp>
      <p:pic>
        <p:nvPicPr>
          <p:cNvPr id="4" name="图片 3"/>
          <p:cNvPicPr>
            <a:picLocks noChangeAspect="1"/>
          </p:cNvPicPr>
          <p:nvPr/>
        </p:nvPicPr>
        <p:blipFill>
          <a:blip r:embed="rId1"/>
          <a:stretch>
            <a:fillRect/>
          </a:stretch>
        </p:blipFill>
        <p:spPr>
          <a:xfrm>
            <a:off x="4008498" y="2934406"/>
            <a:ext cx="6381145" cy="3224040"/>
          </a:xfrm>
          <a:prstGeom prst="rect">
            <a:avLst/>
          </a:prstGeom>
        </p:spPr>
      </p:pic>
      <p:sp>
        <p:nvSpPr>
          <p:cNvPr id="7" name="文本框 6"/>
          <p:cNvSpPr txBox="1"/>
          <p:nvPr/>
        </p:nvSpPr>
        <p:spPr>
          <a:xfrm>
            <a:off x="1256778" y="3980934"/>
            <a:ext cx="2333142" cy="646331"/>
          </a:xfrm>
          <a:prstGeom prst="rect">
            <a:avLst/>
          </a:prstGeom>
          <a:noFill/>
        </p:spPr>
        <p:txBody>
          <a:bodyPr wrap="square">
            <a:spAutoFit/>
          </a:bodyPr>
          <a:lstStyle/>
          <a:p>
            <a:r>
              <a:rPr lang="zh-CN" altLang="en-US" b="1" dirty="0"/>
              <a:t>将一个依赖流的顶点和边存在一起</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49275"/>
          </a:xfrm>
        </p:spPr>
        <p:txBody>
          <a:bodyPr>
            <a:normAutofit/>
          </a:bodyPr>
          <a:lstStyle/>
          <a:p>
            <a:r>
              <a:rPr lang="en-US" altLang="zh-CN" sz="3200" dirty="0"/>
              <a:t>VI. IMPLEMENTATION</a:t>
            </a:r>
            <a:endParaRPr lang="zh-CN" altLang="en-US" sz="3200" dirty="0"/>
          </a:p>
        </p:txBody>
      </p:sp>
      <p:sp>
        <p:nvSpPr>
          <p:cNvPr id="5" name="文本框 4"/>
          <p:cNvSpPr txBox="1"/>
          <p:nvPr/>
        </p:nvSpPr>
        <p:spPr>
          <a:xfrm>
            <a:off x="1430866" y="5569545"/>
            <a:ext cx="9922934" cy="922020"/>
          </a:xfrm>
          <a:prstGeom prst="rect">
            <a:avLst/>
          </a:prstGeom>
          <a:noFill/>
        </p:spPr>
        <p:txBody>
          <a:bodyPr wrap="square">
            <a:spAutoFit/>
          </a:bodyPr>
          <a:lstStyle/>
          <a:p>
            <a:r>
              <a:rPr lang="zh-CN" altLang="en-US" dirty="0"/>
              <a:t>图9显示了GraphFly的高级工作流概述，其中包括用于并行计算的两个主要组件：一个</a:t>
            </a:r>
            <a:r>
              <a:rPr lang="en-US" altLang="zh-CN" dirty="0"/>
              <a:t>manger</a:t>
            </a:r>
            <a:r>
              <a:rPr lang="zh-CN" altLang="en-US" dirty="0"/>
              <a:t>任务和几个</a:t>
            </a:r>
            <a:r>
              <a:rPr lang="en-US" altLang="zh-CN" dirty="0"/>
              <a:t>worker</a:t>
            </a:r>
            <a:r>
              <a:rPr lang="zh-CN" altLang="en-US" dirty="0"/>
              <a:t>任务。</a:t>
            </a:r>
            <a:r>
              <a:rPr lang="zh-CN" altLang="en-US" b="1" dirty="0">
                <a:solidFill>
                  <a:srgbClr val="C00000"/>
                </a:solidFill>
              </a:rPr>
              <a:t>Man</a:t>
            </a:r>
            <a:r>
              <a:rPr lang="" altLang="zh-CN" b="1" dirty="0">
                <a:solidFill>
                  <a:srgbClr val="C00000"/>
                </a:solidFill>
              </a:rPr>
              <a:t>a</a:t>
            </a:r>
            <a:r>
              <a:rPr lang="zh-CN" altLang="en-US" b="1" dirty="0">
                <a:solidFill>
                  <a:srgbClr val="C00000"/>
                </a:solidFill>
              </a:rPr>
              <a:t>ger</a:t>
            </a:r>
            <a:r>
              <a:rPr lang="zh-CN" altLang="en-US" dirty="0"/>
              <a:t>负责</a:t>
            </a:r>
            <a:r>
              <a:rPr lang="zh-CN" altLang="en-US" b="1" dirty="0"/>
              <a:t>维护d-树</a:t>
            </a:r>
            <a:r>
              <a:rPr lang="zh-CN" altLang="en-US" dirty="0"/>
              <a:t>，并在一批流边到达时</a:t>
            </a:r>
            <a:r>
              <a:rPr lang="zh-CN" altLang="en-US" b="1" dirty="0"/>
              <a:t>调度依赖流的执行顺序</a:t>
            </a:r>
            <a:r>
              <a:rPr lang="zh-CN" altLang="en-US" dirty="0"/>
              <a:t>。</a:t>
            </a:r>
            <a:r>
              <a:rPr lang="en-US" altLang="zh-CN" b="1" dirty="0">
                <a:solidFill>
                  <a:srgbClr val="C00000"/>
                </a:solidFill>
              </a:rPr>
              <a:t>Worker</a:t>
            </a:r>
            <a:r>
              <a:rPr lang="zh-CN" altLang="en-US" dirty="0"/>
              <a:t>任务通过遵循</a:t>
            </a:r>
            <a:r>
              <a:rPr lang="en-US" altLang="zh-CN" dirty="0"/>
              <a:t>Manger</a:t>
            </a:r>
            <a:r>
              <a:rPr lang="zh-CN" altLang="en-US" dirty="0"/>
              <a:t>任务生成的调度顺序，同时执行边缘更新的修正计算和计算阶段。</a:t>
            </a:r>
            <a:endParaRPr lang="zh-CN" altLang="en-US" dirty="0"/>
          </a:p>
        </p:txBody>
      </p:sp>
      <p:pic>
        <p:nvPicPr>
          <p:cNvPr id="6" name="图片 5"/>
          <p:cNvPicPr>
            <a:picLocks noChangeAspect="1"/>
          </p:cNvPicPr>
          <p:nvPr/>
        </p:nvPicPr>
        <p:blipFill>
          <a:blip r:embed="rId1"/>
          <a:stretch>
            <a:fillRect/>
          </a:stretch>
        </p:blipFill>
        <p:spPr>
          <a:xfrm>
            <a:off x="2162137" y="1132944"/>
            <a:ext cx="7782064" cy="4308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49275"/>
          </a:xfrm>
        </p:spPr>
        <p:txBody>
          <a:bodyPr>
            <a:normAutofit/>
          </a:bodyPr>
          <a:lstStyle/>
          <a:p>
            <a:r>
              <a:rPr lang="en-US" altLang="zh-CN" sz="3200" dirty="0"/>
              <a:t>VI. IMPLEMENTATION</a:t>
            </a:r>
            <a:endParaRPr lang="zh-CN" altLang="en-US" sz="3200" dirty="0"/>
          </a:p>
        </p:txBody>
      </p:sp>
      <p:sp>
        <p:nvSpPr>
          <p:cNvPr id="4" name="文本框 3"/>
          <p:cNvSpPr txBox="1"/>
          <p:nvPr/>
        </p:nvSpPr>
        <p:spPr>
          <a:xfrm>
            <a:off x="1231900" y="1397675"/>
            <a:ext cx="9728200" cy="1753235"/>
          </a:xfrm>
          <a:prstGeom prst="rect">
            <a:avLst/>
          </a:prstGeom>
          <a:noFill/>
        </p:spPr>
        <p:txBody>
          <a:bodyPr wrap="square">
            <a:spAutoFit/>
          </a:bodyPr>
          <a:lstStyle/>
          <a:p>
            <a:r>
              <a:rPr lang="en-US" altLang="zh-CN" sz="1800" b="1" dirty="0">
                <a:solidFill>
                  <a:srgbClr val="000000"/>
                </a:solidFill>
                <a:effectLst/>
                <a:latin typeface="NimbusRomNo9L-Medi"/>
              </a:rPr>
              <a:t>Single Machine Workflow.</a:t>
            </a:r>
            <a:r>
              <a:rPr lang="zh-CN" altLang="en-US" sz="1800" b="1" dirty="0">
                <a:solidFill>
                  <a:srgbClr val="000000"/>
                </a:solidFill>
                <a:effectLst/>
                <a:latin typeface="NimbusRomNo9L-Medi"/>
              </a:rPr>
              <a:t>  </a:t>
            </a:r>
            <a:r>
              <a:rPr lang="zh-CN" altLang="en-US" dirty="0"/>
              <a:t>首先，我们</a:t>
            </a:r>
            <a:r>
              <a:rPr lang="zh-CN" altLang="en-US" b="1" dirty="0"/>
              <a:t>离线生成一个图的</a:t>
            </a:r>
            <a:r>
              <a:rPr lang="en-US" altLang="zh-CN" b="1" dirty="0"/>
              <a:t>D-tree</a:t>
            </a:r>
            <a:r>
              <a:rPr lang="zh-CN" altLang="en-US" dirty="0"/>
              <a:t>。初始图被分为许多依赖性流。一批边缘更新到达时，</a:t>
            </a:r>
            <a:r>
              <a:rPr lang="en-US" altLang="zh-CN" dirty="0"/>
              <a:t> </a:t>
            </a:r>
            <a:r>
              <a:rPr lang="en-US" altLang="zh-CN" b="1" dirty="0"/>
              <a:t>manger</a:t>
            </a:r>
            <a:r>
              <a:rPr lang="zh-CN" altLang="en-US" b="1" dirty="0"/>
              <a:t>维护d树</a:t>
            </a:r>
            <a:r>
              <a:rPr lang="zh-CN" altLang="en-US" dirty="0"/>
              <a:t>，并基于边缘更新生成依赖流的执行顺序，而</a:t>
            </a:r>
            <a:r>
              <a:rPr lang="en-US" altLang="zh-CN" dirty="0"/>
              <a:t>worker</a:t>
            </a:r>
            <a:r>
              <a:rPr lang="zh-CN" altLang="en-US" dirty="0"/>
              <a:t>并行更新图数据。更新图后，</a:t>
            </a:r>
            <a:r>
              <a:rPr lang="en-US" altLang="zh-CN" dirty="0"/>
              <a:t> manger</a:t>
            </a:r>
            <a:r>
              <a:rPr lang="zh-CN" altLang="en-US" dirty="0"/>
              <a:t>将根据执行顺序</a:t>
            </a:r>
            <a:r>
              <a:rPr lang="zh-CN" altLang="en-US" b="1" dirty="0"/>
              <a:t>为不同的工作线程分配独立的依赖流</a:t>
            </a:r>
            <a:r>
              <a:rPr lang="zh-CN" altLang="en-US" dirty="0"/>
              <a:t>。如果一个依赖项流有许多更新边，则可以使用多个线程来利用其固有的顶点级并行性。当</a:t>
            </a:r>
            <a:r>
              <a:rPr lang="en-US" altLang="zh-CN" dirty="0"/>
              <a:t>worker</a:t>
            </a:r>
            <a:r>
              <a:rPr lang="zh-CN" altLang="en-US" dirty="0"/>
              <a:t>完成了本地依赖流任务时，将通知</a:t>
            </a:r>
            <a:r>
              <a:rPr lang="en-US" altLang="zh-CN" dirty="0"/>
              <a:t>manger</a:t>
            </a:r>
            <a:r>
              <a:rPr lang="zh-CN" altLang="en-US" dirty="0"/>
              <a:t>线程，并向</a:t>
            </a:r>
            <a:r>
              <a:rPr lang="en-US" altLang="zh-CN" dirty="0"/>
              <a:t>worker</a:t>
            </a:r>
            <a:r>
              <a:rPr lang="zh-CN" altLang="en-US" dirty="0"/>
              <a:t>分配新的可执行依赖流，直到所有依赖流完成。当一个新的边缘更新批处理到达时，将重复上述工作流。</a:t>
            </a:r>
            <a:endParaRPr lang="zh-CN" altLang="en-US" dirty="0"/>
          </a:p>
        </p:txBody>
      </p:sp>
      <p:sp>
        <p:nvSpPr>
          <p:cNvPr id="8" name="文本框 7"/>
          <p:cNvSpPr txBox="1"/>
          <p:nvPr/>
        </p:nvSpPr>
        <p:spPr>
          <a:xfrm>
            <a:off x="1231900" y="3635276"/>
            <a:ext cx="9845675" cy="1477328"/>
          </a:xfrm>
          <a:prstGeom prst="rect">
            <a:avLst/>
          </a:prstGeom>
          <a:noFill/>
        </p:spPr>
        <p:txBody>
          <a:bodyPr wrap="square">
            <a:spAutoFit/>
          </a:bodyPr>
          <a:lstStyle/>
          <a:p>
            <a:r>
              <a:rPr lang="en-US" altLang="zh-CN" sz="1800" b="1" dirty="0">
                <a:solidFill>
                  <a:srgbClr val="000000"/>
                </a:solidFill>
                <a:effectLst/>
                <a:latin typeface="NimbusRomNo9L-Medi"/>
              </a:rPr>
              <a:t>Distributed Implementations.  </a:t>
            </a:r>
            <a:r>
              <a:rPr lang="zh-CN" altLang="en-US" dirty="0"/>
              <a:t>GraphFly上的分布式工作流类似于它在单机环境上的工作流。GraphFly选择一个节点来运行管理器任务，而其他节点则是工作节点。</a:t>
            </a:r>
            <a:endParaRPr lang="en-US" altLang="zh-CN" dirty="0"/>
          </a:p>
          <a:p>
            <a:pPr lvl="1"/>
            <a:r>
              <a:rPr lang="en-US" altLang="zh-CN" dirty="0"/>
              <a:t>- </a:t>
            </a:r>
            <a:r>
              <a:rPr lang="en-US" altLang="zh-CN" i="1" dirty="0">
                <a:solidFill>
                  <a:srgbClr val="000000"/>
                </a:solidFill>
                <a:effectLst/>
                <a:latin typeface="NimbusRomNo9L-ReguItal"/>
              </a:rPr>
              <a:t>Data Management</a:t>
            </a:r>
            <a:endParaRPr lang="en-US" altLang="zh-CN" i="1" dirty="0">
              <a:solidFill>
                <a:srgbClr val="000000"/>
              </a:solidFill>
              <a:effectLst/>
              <a:latin typeface="NimbusRomNo9L-ReguItal"/>
            </a:endParaRPr>
          </a:p>
          <a:p>
            <a:pPr lvl="1"/>
            <a:r>
              <a:rPr lang="en-US" altLang="zh-CN" i="1" dirty="0">
                <a:solidFill>
                  <a:srgbClr val="000000"/>
                </a:solidFill>
                <a:effectLst/>
                <a:latin typeface="NimbusRomNo9L-ReguItal"/>
              </a:rPr>
              <a:t>- Communication</a:t>
            </a:r>
            <a:endParaRPr lang="en-US" altLang="zh-CN" i="1" dirty="0">
              <a:solidFill>
                <a:srgbClr val="000000"/>
              </a:solidFill>
              <a:effectLst/>
              <a:latin typeface="NimbusRomNo9L-ReguItal"/>
            </a:endParaRPr>
          </a:p>
          <a:p>
            <a:pPr lvl="1"/>
            <a:r>
              <a:rPr lang="en-US" altLang="zh-CN" i="1" dirty="0">
                <a:solidFill>
                  <a:srgbClr val="000000"/>
                </a:solidFill>
                <a:latin typeface="NimbusRomNo9L-ReguItal"/>
              </a:rPr>
              <a:t>- </a:t>
            </a:r>
            <a:r>
              <a:rPr lang="en-US" altLang="zh-CN" i="1" dirty="0">
                <a:solidFill>
                  <a:srgbClr val="000000"/>
                </a:solidFill>
                <a:effectLst/>
                <a:latin typeface="NimbusRomNo9L-ReguItal"/>
              </a:rPr>
              <a:t>Workload Balancing</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VII. EVALUATION</a:t>
            </a:r>
            <a:endParaRPr lang="zh-CN" altLang="en-US" sz="3200" dirty="0"/>
          </a:p>
        </p:txBody>
      </p:sp>
      <p:sp>
        <p:nvSpPr>
          <p:cNvPr id="3" name="内容占位符 2"/>
          <p:cNvSpPr>
            <a:spLocks noGrp="1"/>
          </p:cNvSpPr>
          <p:nvPr>
            <p:ph idx="1"/>
          </p:nvPr>
        </p:nvSpPr>
        <p:spPr/>
        <p:txBody>
          <a:bodyPr>
            <a:normAutofit/>
          </a:bodyPr>
          <a:lstStyle/>
          <a:p>
            <a:r>
              <a:rPr lang="en-US" altLang="zh-CN" sz="1800" i="1" dirty="0">
                <a:solidFill>
                  <a:srgbClr val="000000"/>
                </a:solidFill>
                <a:effectLst/>
                <a:latin typeface="NimbusRomNo9L-ReguItal"/>
              </a:rPr>
              <a:t>A. Experimental Setup</a:t>
            </a:r>
            <a:endParaRPr lang="zh-CN" altLang="en-US" sz="1800" dirty="0"/>
          </a:p>
        </p:txBody>
      </p:sp>
      <p:pic>
        <p:nvPicPr>
          <p:cNvPr id="4" name="图片 3"/>
          <p:cNvPicPr>
            <a:picLocks noChangeAspect="1"/>
          </p:cNvPicPr>
          <p:nvPr/>
        </p:nvPicPr>
        <p:blipFill>
          <a:blip r:embed="rId1"/>
          <a:stretch>
            <a:fillRect/>
          </a:stretch>
        </p:blipFill>
        <p:spPr>
          <a:xfrm>
            <a:off x="207876" y="3508158"/>
            <a:ext cx="5876190" cy="2657143"/>
          </a:xfrm>
          <a:prstGeom prst="rect">
            <a:avLst/>
          </a:prstGeom>
        </p:spPr>
      </p:pic>
      <p:pic>
        <p:nvPicPr>
          <p:cNvPr id="5" name="图片 4"/>
          <p:cNvPicPr>
            <a:picLocks noChangeAspect="1"/>
          </p:cNvPicPr>
          <p:nvPr/>
        </p:nvPicPr>
        <p:blipFill>
          <a:blip r:embed="rId2"/>
          <a:stretch>
            <a:fillRect/>
          </a:stretch>
        </p:blipFill>
        <p:spPr>
          <a:xfrm>
            <a:off x="6791895" y="649434"/>
            <a:ext cx="4561905" cy="2352381"/>
          </a:xfrm>
          <a:prstGeom prst="rect">
            <a:avLst/>
          </a:prstGeom>
        </p:spPr>
      </p:pic>
      <p:pic>
        <p:nvPicPr>
          <p:cNvPr id="6" name="图片 5"/>
          <p:cNvPicPr>
            <a:picLocks noChangeAspect="1"/>
          </p:cNvPicPr>
          <p:nvPr/>
        </p:nvPicPr>
        <p:blipFill>
          <a:blip r:embed="rId3"/>
          <a:stretch>
            <a:fillRect/>
          </a:stretch>
        </p:blipFill>
        <p:spPr>
          <a:xfrm>
            <a:off x="6220571" y="3409201"/>
            <a:ext cx="5971429" cy="280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摘要</a:t>
            </a:r>
            <a:endParaRPr lang="zh-CN" altLang="en-US" sz="3600" dirty="0"/>
          </a:p>
        </p:txBody>
      </p:sp>
      <p:sp>
        <p:nvSpPr>
          <p:cNvPr id="3" name="内容占位符 2"/>
          <p:cNvSpPr>
            <a:spLocks noGrp="1"/>
          </p:cNvSpPr>
          <p:nvPr>
            <p:ph idx="1"/>
          </p:nvPr>
        </p:nvSpPr>
        <p:spPr>
          <a:xfrm>
            <a:off x="771088" y="1557177"/>
            <a:ext cx="10515600" cy="4351338"/>
          </a:xfrm>
        </p:spPr>
        <p:txBody>
          <a:bodyPr>
            <a:normAutofit/>
          </a:bodyPr>
          <a:lstStyle/>
          <a:p>
            <a:pPr marL="0" indent="0">
              <a:lnSpc>
                <a:spcPct val="150000"/>
              </a:lnSpc>
              <a:buNone/>
            </a:pPr>
            <a:r>
              <a:rPr lang="zh-CN" altLang="en-US" sz="1800" b="0" i="0" dirty="0">
                <a:solidFill>
                  <a:srgbClr val="666666"/>
                </a:solidFill>
                <a:effectLst/>
                <a:latin typeface="微软雅黑" panose="020B0503020204020204" pitchFamily="34" charset="-122"/>
                <a:ea typeface="微软雅黑" panose="020B0503020204020204" pitchFamily="34" charset="-122"/>
              </a:rPr>
              <a:t>为有效支持动态图处理，增量计算技术被用来</a:t>
            </a:r>
            <a:r>
              <a:rPr lang="zh-CN" altLang="en-US" sz="1800" b="1" i="0" dirty="0">
                <a:solidFill>
                  <a:srgbClr val="666666"/>
                </a:solidFill>
                <a:effectLst/>
                <a:latin typeface="微软雅黑" panose="020B0503020204020204" pitchFamily="34" charset="-122"/>
                <a:ea typeface="微软雅黑" panose="020B0503020204020204" pitchFamily="34" charset="-122"/>
              </a:rPr>
              <a:t>重用先前的结果</a:t>
            </a:r>
            <a:r>
              <a:rPr lang="zh-CN" altLang="en-US" sz="1800" b="0" i="0" dirty="0">
                <a:solidFill>
                  <a:srgbClr val="666666"/>
                </a:solidFill>
                <a:effectLst/>
                <a:latin typeface="微软雅黑" panose="020B0503020204020204" pitchFamily="34" charset="-122"/>
                <a:ea typeface="微软雅黑" panose="020B0503020204020204" pitchFamily="34" charset="-122"/>
              </a:rPr>
              <a:t>以加速收敛。增量计算在动态图处理系统中通常分为</a:t>
            </a:r>
            <a:r>
              <a:rPr lang="zh-CN" altLang="en-US" sz="1800" b="1" i="0" dirty="0">
                <a:solidFill>
                  <a:srgbClr val="666666"/>
                </a:solidFill>
                <a:effectLst/>
                <a:latin typeface="微软雅黑" panose="020B0503020204020204" pitchFamily="34" charset="-122"/>
                <a:ea typeface="微软雅黑" panose="020B0503020204020204" pitchFamily="34" charset="-122"/>
              </a:rPr>
              <a:t>修正计算（</a:t>
            </a:r>
            <a:r>
              <a:rPr lang="en-US" altLang="zh-CN" sz="1800" b="1" i="0" dirty="0">
                <a:solidFill>
                  <a:srgbClr val="666666"/>
                </a:solidFill>
                <a:effectLst/>
                <a:latin typeface="微软雅黑" panose="020B0503020204020204" pitchFamily="34" charset="-122"/>
                <a:ea typeface="微软雅黑" panose="020B0503020204020204" pitchFamily="34" charset="-122"/>
              </a:rPr>
              <a:t>Refinement</a:t>
            </a:r>
            <a:r>
              <a:rPr lang="zh-CN" altLang="en-US" sz="1800" b="1" i="0" dirty="0">
                <a:solidFill>
                  <a:srgbClr val="666666"/>
                </a:solidFill>
                <a:effectLst/>
                <a:latin typeface="微软雅黑" panose="020B0503020204020204" pitchFamily="34" charset="-122"/>
                <a:ea typeface="微软雅黑" panose="020B0503020204020204" pitchFamily="34" charset="-122"/>
              </a:rPr>
              <a:t>）</a:t>
            </a:r>
            <a:r>
              <a:rPr lang="zh-CN" altLang="en-US" sz="1800" b="0" i="0" dirty="0">
                <a:solidFill>
                  <a:srgbClr val="666666"/>
                </a:solidFill>
                <a:effectLst/>
                <a:latin typeface="微软雅黑" panose="020B0503020204020204" pitchFamily="34" charset="-122"/>
                <a:ea typeface="微软雅黑" panose="020B0503020204020204" pitchFamily="34" charset="-122"/>
              </a:rPr>
              <a:t>和</a:t>
            </a:r>
            <a:r>
              <a:rPr lang="zh-CN" altLang="en-US" sz="1800" b="1" i="0" dirty="0">
                <a:solidFill>
                  <a:srgbClr val="666666"/>
                </a:solidFill>
                <a:effectLst/>
                <a:latin typeface="微软雅黑" panose="020B0503020204020204" pitchFamily="34" charset="-122"/>
                <a:ea typeface="微软雅黑" panose="020B0503020204020204" pitchFamily="34" charset="-122"/>
              </a:rPr>
              <a:t>重计算（</a:t>
            </a:r>
            <a:r>
              <a:rPr lang="en-US" altLang="zh-CN" sz="1800" b="1" i="0" dirty="0" err="1">
                <a:solidFill>
                  <a:srgbClr val="666666"/>
                </a:solidFill>
                <a:effectLst/>
                <a:latin typeface="微软雅黑" panose="020B0503020204020204" pitchFamily="34" charset="-122"/>
                <a:ea typeface="微软雅黑" panose="020B0503020204020204" pitchFamily="34" charset="-122"/>
              </a:rPr>
              <a:t>Recomputation</a:t>
            </a:r>
            <a:r>
              <a:rPr lang="zh-CN" altLang="en-US" sz="1800" b="1" i="0" dirty="0">
                <a:solidFill>
                  <a:srgbClr val="666666"/>
                </a:solidFill>
                <a:effectLst/>
                <a:latin typeface="微软雅黑" panose="020B0503020204020204" pitchFamily="34" charset="-122"/>
                <a:ea typeface="微软雅黑" panose="020B0503020204020204" pitchFamily="34" charset="-122"/>
              </a:rPr>
              <a:t>）</a:t>
            </a:r>
            <a:r>
              <a:rPr lang="zh-CN" altLang="en-US" sz="1800" b="0" i="0" dirty="0">
                <a:solidFill>
                  <a:srgbClr val="666666"/>
                </a:solidFill>
                <a:effectLst/>
                <a:latin typeface="微软雅黑" panose="020B0503020204020204" pitchFamily="34" charset="-122"/>
                <a:ea typeface="微软雅黑" panose="020B0503020204020204" pitchFamily="34" charset="-122"/>
              </a:rPr>
              <a:t>两个阶段。现有系统所有边更新的</a:t>
            </a:r>
            <a:r>
              <a:rPr lang="zh-CN" altLang="en-US" sz="1800" b="1" dirty="0">
                <a:solidFill>
                  <a:srgbClr val="666666"/>
                </a:solidFill>
                <a:effectLst/>
                <a:latin typeface="微软雅黑" panose="020B0503020204020204" pitchFamily="34" charset="-122"/>
                <a:ea typeface="微软雅黑" panose="020B0503020204020204" pitchFamily="34" charset="-122"/>
                <a:sym typeface="+mn-ea"/>
              </a:rPr>
              <a:t>修正计算</a:t>
            </a:r>
            <a:r>
              <a:rPr lang="zh-CN" altLang="en-US" sz="1800" b="0" i="0" dirty="0">
                <a:solidFill>
                  <a:srgbClr val="666666"/>
                </a:solidFill>
                <a:effectLst/>
                <a:latin typeface="微软雅黑" panose="020B0503020204020204" pitchFamily="34" charset="-122"/>
                <a:ea typeface="微软雅黑" panose="020B0503020204020204" pitchFamily="34" charset="-122"/>
              </a:rPr>
              <a:t>和</a:t>
            </a:r>
            <a:r>
              <a:rPr lang="zh-CN" altLang="en-US" sz="1800" b="1" dirty="0">
                <a:solidFill>
                  <a:srgbClr val="666666"/>
                </a:solidFill>
                <a:effectLst/>
                <a:latin typeface="微软雅黑" panose="020B0503020204020204" pitchFamily="34" charset="-122"/>
                <a:ea typeface="微软雅黑" panose="020B0503020204020204" pitchFamily="34" charset="-122"/>
                <a:sym typeface="+mn-ea"/>
              </a:rPr>
              <a:t>重计算</a:t>
            </a:r>
            <a:r>
              <a:rPr lang="zh-CN" altLang="en-US" sz="1800" b="0" i="0" dirty="0">
                <a:solidFill>
                  <a:srgbClr val="666666"/>
                </a:solidFill>
                <a:effectLst/>
                <a:latin typeface="微软雅黑" panose="020B0503020204020204" pitchFamily="34" charset="-122"/>
                <a:ea typeface="微软雅黑" panose="020B0503020204020204" pitchFamily="34" charset="-122"/>
              </a:rPr>
              <a:t>之间有一个</a:t>
            </a:r>
            <a:r>
              <a:rPr lang="zh-CN" altLang="en-US" sz="1800" b="1" i="0" dirty="0">
                <a:solidFill>
                  <a:srgbClr val="666666"/>
                </a:solidFill>
                <a:effectLst/>
                <a:latin typeface="微软雅黑" panose="020B0503020204020204" pitchFamily="34" charset="-122"/>
                <a:ea typeface="微软雅黑" panose="020B0503020204020204" pitchFamily="34" charset="-122"/>
              </a:rPr>
              <a:t>全局的同步</a:t>
            </a:r>
            <a:r>
              <a:rPr lang="en-US" altLang="zh-CN" sz="1800" b="0" i="0" dirty="0">
                <a:solidFill>
                  <a:srgbClr val="666666"/>
                </a:solidFill>
                <a:effectLst/>
                <a:latin typeface="微软雅黑" panose="020B0503020204020204" pitchFamily="34" charset="-122"/>
                <a:ea typeface="微软雅黑" panose="020B0503020204020204" pitchFamily="34" charset="-122"/>
              </a:rPr>
              <a:t>, </a:t>
            </a:r>
            <a:r>
              <a:rPr lang="zh-CN" altLang="en-US" sz="1800" b="0" i="0" dirty="0">
                <a:solidFill>
                  <a:srgbClr val="666666"/>
                </a:solidFill>
                <a:effectLst/>
                <a:latin typeface="微软雅黑" panose="020B0503020204020204" pitchFamily="34" charset="-122"/>
                <a:ea typeface="微软雅黑" panose="020B0503020204020204" pitchFamily="34" charset="-122"/>
              </a:rPr>
              <a:t>以确保增量计算的正确性。文章发现</a:t>
            </a:r>
            <a:r>
              <a:rPr lang="zh-CN" altLang="en-US" sz="1800" b="1" dirty="0">
                <a:solidFill>
                  <a:srgbClr val="666666"/>
                </a:solidFill>
                <a:effectLst/>
                <a:latin typeface="微软雅黑" panose="020B0503020204020204" pitchFamily="34" charset="-122"/>
                <a:ea typeface="微软雅黑" panose="020B0503020204020204" pitchFamily="34" charset="-122"/>
                <a:sym typeface="+mn-ea"/>
              </a:rPr>
              <a:t>修正计算</a:t>
            </a:r>
            <a:r>
              <a:rPr lang="zh-CN" altLang="en-US" sz="1800" b="0" i="0" dirty="0">
                <a:solidFill>
                  <a:srgbClr val="666666"/>
                </a:solidFill>
                <a:effectLst/>
                <a:latin typeface="微软雅黑" panose="020B0503020204020204" pitchFamily="34" charset="-122"/>
                <a:ea typeface="微软雅黑" panose="020B0503020204020204" pitchFamily="34" charset="-122"/>
              </a:rPr>
              <a:t>和</a:t>
            </a:r>
            <a:r>
              <a:rPr lang="zh-CN" altLang="en-US" sz="1800" b="1" dirty="0">
                <a:solidFill>
                  <a:srgbClr val="666666"/>
                </a:solidFill>
                <a:effectLst/>
                <a:latin typeface="微软雅黑" panose="020B0503020204020204" pitchFamily="34" charset="-122"/>
                <a:ea typeface="微软雅黑" panose="020B0503020204020204" pitchFamily="34" charset="-122"/>
                <a:sym typeface="+mn-ea"/>
              </a:rPr>
              <a:t>重计算</a:t>
            </a:r>
            <a:r>
              <a:rPr lang="zh-CN" altLang="en-US" sz="1800" b="0" i="0" dirty="0">
                <a:solidFill>
                  <a:srgbClr val="666666"/>
                </a:solidFill>
                <a:effectLst/>
                <a:latin typeface="微软雅黑" panose="020B0503020204020204" pitchFamily="34" charset="-122"/>
                <a:ea typeface="微软雅黑" panose="020B0503020204020204" pitchFamily="34" charset="-122"/>
              </a:rPr>
              <a:t>这两个阶段之间有着</a:t>
            </a:r>
            <a:r>
              <a:rPr lang="zh-CN" altLang="en-US" sz="1800" b="1" i="0" dirty="0">
                <a:solidFill>
                  <a:srgbClr val="666666"/>
                </a:solidFill>
                <a:effectLst/>
                <a:latin typeface="微软雅黑" panose="020B0503020204020204" pitchFamily="34" charset="-122"/>
                <a:ea typeface="微软雅黑" panose="020B0503020204020204" pitchFamily="34" charset="-122"/>
              </a:rPr>
              <a:t>严重的冗余内存访问</a:t>
            </a:r>
            <a:r>
              <a:rPr lang="zh-CN" altLang="en-US" sz="1800" b="0" i="0" dirty="0">
                <a:solidFill>
                  <a:srgbClr val="666666"/>
                </a:solidFill>
                <a:effectLst/>
                <a:latin typeface="微软雅黑" panose="020B0503020204020204" pitchFamily="34" charset="-122"/>
                <a:ea typeface="微软雅黑" panose="020B0503020204020204" pitchFamily="34" charset="-122"/>
              </a:rPr>
              <a:t>。为此，提出了基于依赖流（</a:t>
            </a:r>
            <a:r>
              <a:rPr lang="en-US" altLang="zh-CN" sz="1800" b="0" i="0" dirty="0">
                <a:solidFill>
                  <a:srgbClr val="666666"/>
                </a:solidFill>
                <a:effectLst/>
                <a:latin typeface="微软雅黑" panose="020B0503020204020204" pitchFamily="34" charset="-122"/>
                <a:ea typeface="微软雅黑" panose="020B0503020204020204" pitchFamily="34" charset="-122"/>
              </a:rPr>
              <a:t>Dependency-Flow</a:t>
            </a:r>
            <a:r>
              <a:rPr lang="zh-CN" altLang="en-US" sz="1800" b="0" i="0" dirty="0">
                <a:solidFill>
                  <a:srgbClr val="666666"/>
                </a:solidFill>
                <a:effectLst/>
                <a:latin typeface="微软雅黑" panose="020B0503020204020204" pitchFamily="34" charset="-122"/>
                <a:ea typeface="微软雅黑" panose="020B0503020204020204" pitchFamily="34" charset="-122"/>
              </a:rPr>
              <a:t>）的高性能异步动态图处理系统</a:t>
            </a:r>
            <a:r>
              <a:rPr lang="en-US" altLang="zh-CN" sz="1800" b="0" i="0" dirty="0" err="1">
                <a:solidFill>
                  <a:srgbClr val="666666"/>
                </a:solidFill>
                <a:effectLst/>
                <a:latin typeface="微软雅黑" panose="020B0503020204020204" pitchFamily="34" charset="-122"/>
                <a:ea typeface="微软雅黑" panose="020B0503020204020204" pitchFamily="34" charset="-122"/>
              </a:rPr>
              <a:t>GraphFly</a:t>
            </a:r>
            <a:r>
              <a:rPr lang="en-US" altLang="zh-CN" sz="1800" b="0" i="0" dirty="0">
                <a:solidFill>
                  <a:srgbClr val="666666"/>
                </a:solidFill>
                <a:effectLst/>
                <a:latin typeface="微软雅黑" panose="020B0503020204020204" pitchFamily="34" charset="-122"/>
                <a:ea typeface="微软雅黑" panose="020B0503020204020204" pitchFamily="34" charset="-122"/>
              </a:rPr>
              <a:t>, </a:t>
            </a:r>
            <a:r>
              <a:rPr lang="zh-CN" altLang="en-US" sz="1800" b="0" i="0" dirty="0">
                <a:solidFill>
                  <a:srgbClr val="666666"/>
                </a:solidFill>
                <a:effectLst/>
                <a:latin typeface="微软雅黑" panose="020B0503020204020204" pitchFamily="34" charset="-122"/>
                <a:ea typeface="微软雅黑" panose="020B0503020204020204" pitchFamily="34" charset="-122"/>
              </a:rPr>
              <a:t>并基于消去树提出了一种新的</a:t>
            </a:r>
            <a:r>
              <a:rPr lang="en-US" altLang="zh-CN" sz="1800" b="0" i="0" dirty="0">
                <a:solidFill>
                  <a:srgbClr val="666666"/>
                </a:solidFill>
                <a:effectLst/>
                <a:latin typeface="微软雅黑" panose="020B0503020204020204" pitchFamily="34" charset="-122"/>
                <a:ea typeface="微软雅黑" panose="020B0503020204020204" pitchFamily="34" charset="-122"/>
              </a:rPr>
              <a:t>D-trees</a:t>
            </a:r>
            <a:r>
              <a:rPr lang="zh-CN" altLang="en-US" sz="1800" b="0" i="0" dirty="0">
                <a:solidFill>
                  <a:srgbClr val="666666"/>
                </a:solidFill>
                <a:effectLst/>
                <a:latin typeface="微软雅黑" panose="020B0503020204020204" pitchFamily="34" charset="-122"/>
                <a:ea typeface="微软雅黑" panose="020B0503020204020204" pitchFamily="34" charset="-122"/>
              </a:rPr>
              <a:t>结构用来识别图中不相关的边更新。不相关的边更新可以</a:t>
            </a:r>
            <a:r>
              <a:rPr lang="zh-CN" altLang="en-US" sz="1800" b="1" i="0" dirty="0">
                <a:solidFill>
                  <a:srgbClr val="666666"/>
                </a:solidFill>
                <a:effectLst/>
                <a:latin typeface="微软雅黑" panose="020B0503020204020204" pitchFamily="34" charset="-122"/>
                <a:ea typeface="微软雅黑" panose="020B0503020204020204" pitchFamily="34" charset="-122"/>
              </a:rPr>
              <a:t>异步</a:t>
            </a:r>
            <a:r>
              <a:rPr lang="zh-CN" altLang="en-US" sz="1800" i="0" dirty="0">
                <a:solidFill>
                  <a:srgbClr val="666666"/>
                </a:solidFill>
                <a:effectLst/>
                <a:latin typeface="微软雅黑" panose="020B0503020204020204" pitchFamily="34" charset="-122"/>
                <a:ea typeface="微软雅黑" panose="020B0503020204020204" pitchFamily="34" charset="-122"/>
              </a:rPr>
              <a:t>的</a:t>
            </a:r>
            <a:r>
              <a:rPr lang="zh-CN" altLang="en-US" sz="1800" b="1" i="0" dirty="0">
                <a:solidFill>
                  <a:srgbClr val="666666"/>
                </a:solidFill>
                <a:effectLst/>
                <a:latin typeface="微软雅黑" panose="020B0503020204020204" pitchFamily="34" charset="-122"/>
                <a:ea typeface="微软雅黑" panose="020B0503020204020204" pitchFamily="34" charset="-122"/>
              </a:rPr>
              <a:t>执行</a:t>
            </a:r>
            <a:r>
              <a:rPr lang="zh-CN" altLang="en-US" sz="1800" i="0" dirty="0">
                <a:solidFill>
                  <a:srgbClr val="666666"/>
                </a:solidFill>
                <a:effectLst/>
                <a:latin typeface="微软雅黑" panose="020B0503020204020204" pitchFamily="34" charset="-122"/>
                <a:ea typeface="微软雅黑" panose="020B0503020204020204" pitchFamily="34" charset="-122"/>
              </a:rPr>
              <a:t>它们的</a:t>
            </a:r>
            <a:r>
              <a:rPr lang="zh-CN" altLang="en-US" sz="1800" b="1" dirty="0">
                <a:solidFill>
                  <a:srgbClr val="666666"/>
                </a:solidFill>
                <a:effectLst/>
                <a:latin typeface="微软雅黑" panose="020B0503020204020204" pitchFamily="34" charset="-122"/>
                <a:ea typeface="微软雅黑" panose="020B0503020204020204" pitchFamily="34" charset="-122"/>
                <a:sym typeface="+mn-ea"/>
              </a:rPr>
              <a:t>修正计算</a:t>
            </a:r>
            <a:r>
              <a:rPr lang="zh-CN" altLang="en-US" sz="1800" dirty="0">
                <a:solidFill>
                  <a:srgbClr val="666666"/>
                </a:solidFill>
                <a:effectLst/>
                <a:latin typeface="微软雅黑" panose="020B0503020204020204" pitchFamily="34" charset="-122"/>
                <a:ea typeface="微软雅黑" panose="020B0503020204020204" pitchFamily="34" charset="-122"/>
                <a:sym typeface="+mn-ea"/>
              </a:rPr>
              <a:t>和</a:t>
            </a:r>
            <a:r>
              <a:rPr lang="zh-CN" altLang="en-US" sz="1800" b="1" dirty="0">
                <a:solidFill>
                  <a:srgbClr val="666666"/>
                </a:solidFill>
                <a:effectLst/>
                <a:latin typeface="微软雅黑" panose="020B0503020204020204" pitchFamily="34" charset="-122"/>
                <a:ea typeface="微软雅黑" panose="020B0503020204020204" pitchFamily="34" charset="-122"/>
                <a:sym typeface="+mn-ea"/>
              </a:rPr>
              <a:t>重计算</a:t>
            </a:r>
            <a:r>
              <a:rPr lang="zh-CN" altLang="en-US" sz="1800" b="1" i="0" dirty="0">
                <a:solidFill>
                  <a:srgbClr val="666666"/>
                </a:solidFill>
                <a:effectLst/>
                <a:latin typeface="微软雅黑" panose="020B0503020204020204" pitchFamily="34" charset="-122"/>
                <a:ea typeface="微软雅黑" panose="020B0503020204020204" pitchFamily="34" charset="-122"/>
              </a:rPr>
              <a:t>操作</a:t>
            </a:r>
            <a:r>
              <a:rPr lang="zh-CN" altLang="en-US" sz="1800" b="0" i="0" dirty="0">
                <a:solidFill>
                  <a:srgbClr val="666666"/>
                </a:solidFill>
                <a:effectLst/>
                <a:latin typeface="微软雅黑" panose="020B0503020204020204" pitchFamily="34" charset="-122"/>
                <a:ea typeface="微软雅黑" panose="020B0503020204020204" pitchFamily="34" charset="-122"/>
              </a:rPr>
              <a:t>，从而实现在缓存中重用数据以避免冗余的内存访问。实验表明</a:t>
            </a:r>
            <a:r>
              <a:rPr lang="en-US" altLang="zh-CN" sz="1800" b="0" i="0" dirty="0" err="1">
                <a:solidFill>
                  <a:srgbClr val="666666"/>
                </a:solidFill>
                <a:effectLst/>
                <a:latin typeface="微软雅黑" panose="020B0503020204020204" pitchFamily="34" charset="-122"/>
                <a:ea typeface="微软雅黑" panose="020B0503020204020204" pitchFamily="34" charset="-122"/>
              </a:rPr>
              <a:t>GraphFly</a:t>
            </a:r>
            <a:r>
              <a:rPr lang="zh-CN" altLang="en-US" sz="1800" b="0" i="0" dirty="0">
                <a:solidFill>
                  <a:srgbClr val="666666"/>
                </a:solidFill>
                <a:effectLst/>
                <a:latin typeface="微软雅黑" panose="020B0503020204020204" pitchFamily="34" charset="-122"/>
                <a:ea typeface="微软雅黑" panose="020B0503020204020204" pitchFamily="34" charset="-122"/>
              </a:rPr>
              <a:t>在性能上优于最先进的系统</a:t>
            </a:r>
            <a:r>
              <a:rPr lang="en-US" altLang="zh-CN" sz="1800" b="1" i="0" dirty="0" err="1">
                <a:solidFill>
                  <a:srgbClr val="666666"/>
                </a:solidFill>
                <a:effectLst/>
                <a:latin typeface="微软雅黑" panose="020B0503020204020204" pitchFamily="34" charset="-122"/>
                <a:ea typeface="微软雅黑" panose="020B0503020204020204" pitchFamily="34" charset="-122"/>
              </a:rPr>
              <a:t>KickStarter</a:t>
            </a:r>
            <a:r>
              <a:rPr lang="zh-CN" altLang="en-US" sz="1800" b="0" i="0" dirty="0">
                <a:solidFill>
                  <a:srgbClr val="666666"/>
                </a:solidFill>
                <a:effectLst/>
                <a:latin typeface="微软雅黑" panose="020B0503020204020204" pitchFamily="34" charset="-122"/>
                <a:ea typeface="微软雅黑" panose="020B0503020204020204" pitchFamily="34" charset="-122"/>
              </a:rPr>
              <a:t>和</a:t>
            </a:r>
            <a:r>
              <a:rPr lang="en-US" altLang="zh-CN" sz="1800" b="1" i="0" dirty="0" err="1">
                <a:solidFill>
                  <a:srgbClr val="666666"/>
                </a:solidFill>
                <a:effectLst/>
                <a:latin typeface="微软雅黑" panose="020B0503020204020204" pitchFamily="34" charset="-122"/>
                <a:ea typeface="微软雅黑" panose="020B0503020204020204" pitchFamily="34" charset="-122"/>
              </a:rPr>
              <a:t>GraphBolt</a:t>
            </a:r>
            <a:r>
              <a:rPr lang="zh-CN" altLang="en-US" sz="1800" b="0" i="0" dirty="0">
                <a:solidFill>
                  <a:srgbClr val="666666"/>
                </a:solidFill>
                <a:effectLst/>
                <a:latin typeface="微软雅黑" panose="020B0503020204020204" pitchFamily="34" charset="-122"/>
                <a:ea typeface="微软雅黑" panose="020B0503020204020204" pitchFamily="34" charset="-122"/>
              </a:rPr>
              <a:t>，分别平均高出</a:t>
            </a:r>
            <a:r>
              <a:rPr lang="en-US" altLang="zh-CN" sz="1800" b="1" i="0" dirty="0">
                <a:solidFill>
                  <a:srgbClr val="666666"/>
                </a:solidFill>
                <a:effectLst/>
                <a:latin typeface="微软雅黑" panose="020B0503020204020204" pitchFamily="34" charset="-122"/>
                <a:ea typeface="微软雅黑" panose="020B0503020204020204" pitchFamily="34" charset="-122"/>
              </a:rPr>
              <a:t>5.81</a:t>
            </a:r>
            <a:r>
              <a:rPr lang="zh-CN" altLang="en-US" sz="1800" b="0" i="0" dirty="0">
                <a:solidFill>
                  <a:srgbClr val="666666"/>
                </a:solidFill>
                <a:effectLst/>
                <a:latin typeface="微软雅黑" panose="020B0503020204020204" pitchFamily="34" charset="-122"/>
                <a:ea typeface="微软雅黑" panose="020B0503020204020204" pitchFamily="34" charset="-122"/>
              </a:rPr>
              <a:t>倍和</a:t>
            </a:r>
            <a:r>
              <a:rPr lang="en-US" altLang="zh-CN" sz="1800" b="1" i="0" dirty="0">
                <a:solidFill>
                  <a:srgbClr val="666666"/>
                </a:solidFill>
                <a:effectLst/>
                <a:latin typeface="微软雅黑" panose="020B0503020204020204" pitchFamily="34" charset="-122"/>
                <a:ea typeface="微软雅黑" panose="020B0503020204020204" pitchFamily="34" charset="-122"/>
              </a:rPr>
              <a:t>1.78</a:t>
            </a:r>
            <a:r>
              <a:rPr lang="zh-CN" altLang="en-US" sz="1800" b="0" i="0" dirty="0">
                <a:solidFill>
                  <a:srgbClr val="666666"/>
                </a:solidFill>
                <a:effectLst/>
                <a:latin typeface="微软雅黑" panose="020B0503020204020204" pitchFamily="34" charset="-122"/>
                <a:ea typeface="微软雅黑" panose="020B0503020204020204" pitchFamily="34" charset="-122"/>
              </a:rPr>
              <a:t>倍，</a:t>
            </a:r>
            <a:r>
              <a:rPr lang="en-US" altLang="zh-CN" sz="1800" b="0" i="0" dirty="0" err="1">
                <a:solidFill>
                  <a:srgbClr val="666666"/>
                </a:solidFill>
                <a:effectLst/>
                <a:latin typeface="微软雅黑" panose="020B0503020204020204" pitchFamily="34" charset="-122"/>
                <a:ea typeface="微软雅黑" panose="020B0503020204020204" pitchFamily="34" charset="-122"/>
              </a:rPr>
              <a:t>GraphFly</a:t>
            </a:r>
            <a:r>
              <a:rPr lang="zh-CN" altLang="en-US" sz="1800" b="0" i="0" dirty="0">
                <a:solidFill>
                  <a:srgbClr val="666666"/>
                </a:solidFill>
                <a:effectLst/>
                <a:latin typeface="微软雅黑" panose="020B0503020204020204" pitchFamily="34" charset="-122"/>
                <a:ea typeface="微软雅黑" panose="020B0503020204020204" pitchFamily="34" charset="-122"/>
              </a:rPr>
              <a:t>在不同规模的更新批处理和计算资源方面也都有很好的扩展性。</a:t>
            </a: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1387" y="517935"/>
            <a:ext cx="10515600" cy="4351338"/>
          </a:xfrm>
        </p:spPr>
        <p:txBody>
          <a:bodyPr>
            <a:normAutofit/>
          </a:bodyPr>
          <a:lstStyle/>
          <a:p>
            <a:r>
              <a:rPr lang="en-US" altLang="zh-CN" sz="1800" i="1" dirty="0">
                <a:solidFill>
                  <a:srgbClr val="000000"/>
                </a:solidFill>
                <a:effectLst/>
                <a:latin typeface="NimbusRomNo9L-ReguItal"/>
              </a:rPr>
              <a:t>B. Performance and Characteristics</a:t>
            </a:r>
            <a:endParaRPr lang="zh-CN" altLang="en-US" sz="1800" dirty="0"/>
          </a:p>
        </p:txBody>
      </p:sp>
      <p:pic>
        <p:nvPicPr>
          <p:cNvPr id="4" name="图片 3"/>
          <p:cNvPicPr>
            <a:picLocks noChangeAspect="1"/>
          </p:cNvPicPr>
          <p:nvPr/>
        </p:nvPicPr>
        <p:blipFill>
          <a:blip r:embed="rId1"/>
          <a:stretch>
            <a:fillRect/>
          </a:stretch>
        </p:blipFill>
        <p:spPr>
          <a:xfrm>
            <a:off x="912155" y="0"/>
            <a:ext cx="10171044"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98391" y="472443"/>
            <a:ext cx="6600000" cy="5828571"/>
          </a:xfrm>
          <a:prstGeom prst="rect">
            <a:avLst/>
          </a:prstGeom>
        </p:spPr>
      </p:pic>
      <p:sp>
        <p:nvSpPr>
          <p:cNvPr id="6" name="文本框 5"/>
          <p:cNvSpPr txBox="1"/>
          <p:nvPr/>
        </p:nvSpPr>
        <p:spPr>
          <a:xfrm>
            <a:off x="7167716" y="972740"/>
            <a:ext cx="4404851" cy="3569335"/>
          </a:xfrm>
          <a:prstGeom prst="rect">
            <a:avLst/>
          </a:prstGeom>
          <a:noFill/>
        </p:spPr>
        <p:txBody>
          <a:bodyPr wrap="square">
            <a:spAutoFit/>
          </a:bodyPr>
          <a:lstStyle/>
          <a:p>
            <a:r>
              <a:rPr lang="zh-CN" altLang="en-US" sz="2800" b="1" dirty="0">
                <a:solidFill>
                  <a:srgbClr val="000000"/>
                </a:solidFill>
                <a:effectLst/>
                <a:latin typeface="NimbusRomNo9L-Regu"/>
              </a:rPr>
              <a:t>总结：</a:t>
            </a:r>
            <a:endParaRPr lang="en-US" altLang="zh-CN" sz="2800" b="1" dirty="0">
              <a:solidFill>
                <a:srgbClr val="000000"/>
              </a:solidFill>
              <a:effectLst/>
              <a:latin typeface="NimbusRomNo9L-Regu"/>
            </a:endParaRPr>
          </a:p>
          <a:p>
            <a:r>
              <a:rPr lang="en-US" altLang="zh-CN" dirty="0"/>
              <a:t>   </a:t>
            </a:r>
            <a:r>
              <a:rPr lang="zh-CN" altLang="en-US" dirty="0"/>
              <a:t>消除在流图处理中的修正计算和重新计算阶段的冗余内存访问。</a:t>
            </a:r>
            <a:endParaRPr lang="en-US" altLang="zh-CN" dirty="0"/>
          </a:p>
          <a:p>
            <a:endParaRPr lang="en-US" altLang="zh-CN" dirty="0"/>
          </a:p>
          <a:p>
            <a:pPr marL="285750" indent="-285750">
              <a:buFont typeface="Wingdings" panose="05000000000000000000" pitchFamily="2" charset="2"/>
              <a:buChar char="Ø"/>
            </a:pPr>
            <a:r>
              <a:rPr lang="zh-CN" altLang="en-US" dirty="0"/>
              <a:t>提出了d-树来捕获依赖流，</a:t>
            </a:r>
            <a:r>
              <a:rPr lang="zh-CN" altLang="en-US" b="1" dirty="0"/>
              <a:t>打破</a:t>
            </a:r>
            <a:r>
              <a:rPr lang="zh-CN" altLang="en-US" dirty="0"/>
              <a:t>修正计算和重新计算之间的</a:t>
            </a:r>
            <a:r>
              <a:rPr lang="zh-CN" altLang="en-US" b="1" dirty="0"/>
              <a:t>同步障碍</a:t>
            </a:r>
            <a:r>
              <a:rPr lang="zh-CN" altLang="en-US" dirty="0"/>
              <a:t>。</a:t>
            </a:r>
            <a:br>
              <a:rPr lang="en-US" altLang="zh-CN" dirty="0"/>
            </a:br>
            <a:endParaRPr lang="en-US" altLang="zh-CN" dirty="0"/>
          </a:p>
          <a:p>
            <a:pPr marL="285750" indent="-285750">
              <a:buFont typeface="Wingdings" panose="05000000000000000000" pitchFamily="2" charset="2"/>
              <a:buChar char="Ø"/>
            </a:pPr>
            <a:r>
              <a:rPr lang="zh-CN" altLang="en-US" dirty="0"/>
              <a:t>基于d-树，实现了一个</a:t>
            </a:r>
            <a:r>
              <a:rPr lang="zh-CN" altLang="en-US" b="1" dirty="0"/>
              <a:t>高度并行的异步处理模型</a:t>
            </a:r>
            <a:r>
              <a:rPr lang="zh-CN" altLang="en-US" dirty="0"/>
              <a:t>，以拥抱效率和正确性。</a:t>
            </a:r>
            <a:endParaRPr lang="en-US" altLang="zh-CN" dirty="0"/>
          </a:p>
          <a:p>
            <a:endParaRPr lang="en-US" altLang="zh-CN" dirty="0"/>
          </a:p>
          <a:p>
            <a:pPr marL="285750" indent="-285750">
              <a:buFont typeface="Wingdings" panose="05000000000000000000" pitchFamily="2" charset="2"/>
              <a:buChar char="Ø"/>
            </a:pPr>
            <a:r>
              <a:rPr lang="zh-CN" altLang="en-US" dirty="0"/>
              <a:t>GraphFly在</a:t>
            </a:r>
            <a:r>
              <a:rPr lang="zh-CN" altLang="en-US" b="1" dirty="0"/>
              <a:t>分布式</a:t>
            </a:r>
            <a:r>
              <a:rPr lang="zh-CN" altLang="en-US" dirty="0"/>
              <a:t>设置中也可以很好地进行</a:t>
            </a:r>
            <a:r>
              <a:rPr lang="zh-CN" altLang="en-US" b="1" dirty="0"/>
              <a:t>扩展</a:t>
            </a:r>
            <a:r>
              <a:rPr lang="zh-CN" altLang="en-US"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245"/>
            <a:ext cx="10515600" cy="795855"/>
          </a:xfrm>
        </p:spPr>
        <p:txBody>
          <a:bodyPr>
            <a:normAutofit/>
          </a:bodyPr>
          <a:lstStyle/>
          <a:p>
            <a:r>
              <a:rPr lang="zh-CN" altLang="en-US" sz="3200" dirty="0">
                <a:solidFill>
                  <a:srgbClr val="000000"/>
                </a:solidFill>
                <a:latin typeface="NimbusRomNo9L-Regu"/>
              </a:rPr>
              <a:t>背景</a:t>
            </a:r>
            <a:endParaRPr lang="zh-CN" altLang="en-US" sz="4800" dirty="0"/>
          </a:p>
        </p:txBody>
      </p:sp>
      <p:sp>
        <p:nvSpPr>
          <p:cNvPr id="3" name="内容占位符 2"/>
          <p:cNvSpPr>
            <a:spLocks noGrp="1"/>
          </p:cNvSpPr>
          <p:nvPr>
            <p:ph idx="1"/>
          </p:nvPr>
        </p:nvSpPr>
        <p:spPr>
          <a:xfrm>
            <a:off x="930910" y="792480"/>
            <a:ext cx="10515600" cy="6091555"/>
          </a:xfrm>
        </p:spPr>
        <p:txBody>
          <a:bodyPr>
            <a:normAutofit lnSpcReduction="20000"/>
          </a:bodyPr>
          <a:lstStyle/>
          <a:p>
            <a:pPr>
              <a:lnSpc>
                <a:spcPct val="150000"/>
              </a:lnSpc>
            </a:pPr>
            <a:r>
              <a:rPr lang="zh-CN" altLang="en-US" sz="1800" dirty="0"/>
              <a:t>图在现实生活中被广泛用于建模实体</a:t>
            </a:r>
            <a:r>
              <a:rPr lang="en-US" altLang="zh-CN" sz="1800" dirty="0"/>
              <a:t>[1]-[3]</a:t>
            </a:r>
            <a:r>
              <a:rPr lang="zh-CN" altLang="en-US" sz="1800" dirty="0"/>
              <a:t>之间的复杂关系。</a:t>
            </a:r>
            <a:r>
              <a:rPr lang="zh-CN" altLang="en-US" sz="1800" b="1" dirty="0"/>
              <a:t>在实际场景中，图数据是不断变化的，称为</a:t>
            </a:r>
            <a:r>
              <a:rPr lang="zh-CN" altLang="en-US" sz="1800" b="1" dirty="0">
                <a:solidFill>
                  <a:srgbClr val="C00000"/>
                </a:solidFill>
              </a:rPr>
              <a:t>流图</a:t>
            </a:r>
            <a:r>
              <a:rPr lang="zh-CN" altLang="en-US" sz="1800" dirty="0"/>
              <a:t>。流图处理对于实时分析动态变化的图尤为重要，例如，</a:t>
            </a:r>
            <a:r>
              <a:rPr lang="zh-CN" altLang="en-US" sz="1800" b="1" dirty="0"/>
              <a:t>金融欺诈检测</a:t>
            </a:r>
            <a:r>
              <a:rPr lang="en-US" altLang="zh-CN" sz="1800" b="1" dirty="0"/>
              <a:t>[4]</a:t>
            </a:r>
            <a:r>
              <a:rPr lang="zh-CN" altLang="en-US" sz="1800" b="1" dirty="0"/>
              <a:t>和社交网络</a:t>
            </a:r>
            <a:r>
              <a:rPr lang="en-US" altLang="zh-CN" sz="1800" b="1" dirty="0"/>
              <a:t>[5]</a:t>
            </a:r>
            <a:r>
              <a:rPr lang="zh-CN" altLang="en-US" sz="1800" b="1" dirty="0"/>
              <a:t>中的实时内容推荐</a:t>
            </a:r>
            <a:r>
              <a:rPr lang="zh-CN" altLang="en-US" sz="1800" dirty="0"/>
              <a:t>。现有的流式图形处理系统，如</a:t>
            </a:r>
            <a:r>
              <a:rPr lang="en-US" altLang="zh-CN" sz="1800" dirty="0">
                <a:solidFill>
                  <a:srgbClr val="C00000"/>
                </a:solidFill>
                <a:effectLst/>
                <a:latin typeface="NimbusRomNo9L-Regu"/>
                <a:ea typeface="宋体" panose="02010600030101010101" pitchFamily="2" charset="-122"/>
              </a:rPr>
              <a:t>Tornado, Kineograph, </a:t>
            </a:r>
            <a:r>
              <a:rPr lang="en-US" altLang="zh-CN" sz="1800" dirty="0" err="1">
                <a:solidFill>
                  <a:srgbClr val="C00000"/>
                </a:solidFill>
                <a:effectLst/>
                <a:latin typeface="NimbusRomNo9L-Regu"/>
              </a:rPr>
              <a:t>KickStarter</a:t>
            </a:r>
            <a:r>
              <a:rPr lang="en-US" altLang="zh-CN" sz="1800" dirty="0">
                <a:solidFill>
                  <a:srgbClr val="C00000"/>
                </a:solidFill>
                <a:effectLst/>
                <a:latin typeface="NimbusRomNo9L-Regu"/>
              </a:rPr>
              <a:t>, and </a:t>
            </a:r>
            <a:r>
              <a:rPr lang="en-US" altLang="zh-CN" sz="1800" dirty="0" err="1">
                <a:solidFill>
                  <a:srgbClr val="C00000"/>
                </a:solidFill>
                <a:effectLst/>
                <a:latin typeface="NimbusRomNo9L-Regu"/>
              </a:rPr>
              <a:t>GraphBolt</a:t>
            </a:r>
            <a:r>
              <a:rPr lang="zh-CN" altLang="en-US" sz="1800" dirty="0"/>
              <a:t>，被建议处理当图形更新批次到达时快速变化的图形。他们采用增量计算技术进行实时分析，重复利用先前的结果来加速收敛。</a:t>
            </a:r>
            <a:endParaRPr lang="en-US" altLang="zh-CN" sz="1800" dirty="0"/>
          </a:p>
          <a:p>
            <a:pPr>
              <a:lnSpc>
                <a:spcPct val="150000"/>
              </a:lnSpc>
            </a:pPr>
            <a:r>
              <a:rPr lang="zh-CN" altLang="en-US" sz="1800" dirty="0">
                <a:solidFill>
                  <a:srgbClr val="C00000"/>
                </a:solidFill>
              </a:rPr>
              <a:t>流行的解决方案</a:t>
            </a:r>
            <a:r>
              <a:rPr lang="zh-CN" altLang="en-US" sz="1800" dirty="0"/>
              <a:t>是</a:t>
            </a:r>
            <a:r>
              <a:rPr lang="zh-CN" altLang="en-US" sz="1800" b="1" dirty="0"/>
              <a:t>将之前的结果转换为满足正确收敛要求的精确中间近似</a:t>
            </a:r>
            <a:r>
              <a:rPr lang="zh-CN" altLang="en-US" sz="1800" dirty="0"/>
              <a:t>，</a:t>
            </a:r>
            <a:r>
              <a:rPr lang="zh-CN" altLang="en-US" sz="1800" b="1" dirty="0"/>
              <a:t>然后将再基于中间近似增量计算，以产生正确的最终结果</a:t>
            </a:r>
            <a:r>
              <a:rPr lang="zh-CN" altLang="en-US" sz="1800" dirty="0"/>
              <a:t>。现有的系统采取了一种保守的策略，通过在两个阶段之间的所有图更新上插入一个</a:t>
            </a:r>
            <a:r>
              <a:rPr lang="zh-CN" altLang="en-US" sz="1800" b="1" dirty="0">
                <a:solidFill>
                  <a:srgbClr val="C00000"/>
                </a:solidFill>
              </a:rPr>
              <a:t>同步屏障</a:t>
            </a:r>
            <a:r>
              <a:rPr lang="zh-CN" altLang="en-US" sz="1800" dirty="0"/>
              <a:t>。</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r>
              <a:rPr lang="zh-CN" altLang="en-US" sz="1800" dirty="0"/>
              <a:t>然而，</a:t>
            </a:r>
            <a:r>
              <a:rPr lang="zh-CN" altLang="en-US" sz="1800" b="1" dirty="0">
                <a:solidFill>
                  <a:srgbClr val="C00000"/>
                </a:solidFill>
              </a:rPr>
              <a:t>修正计算</a:t>
            </a:r>
            <a:r>
              <a:rPr lang="en-US" altLang="zh-CN" sz="1800" b="1" dirty="0">
                <a:solidFill>
                  <a:srgbClr val="C00000"/>
                </a:solidFill>
              </a:rPr>
              <a:t>-</a:t>
            </a:r>
            <a:r>
              <a:rPr lang="zh-CN" altLang="en-US" sz="1800" b="1" dirty="0">
                <a:solidFill>
                  <a:srgbClr val="C00000"/>
                </a:solidFill>
              </a:rPr>
              <a:t>重新计算执行模式</a:t>
            </a:r>
            <a:r>
              <a:rPr lang="zh-CN" altLang="en-US" sz="1800" dirty="0"/>
              <a:t>仍然忽略了在两个阶段中的</a:t>
            </a:r>
            <a:r>
              <a:rPr lang="zh-CN" altLang="en-US" sz="1800" b="1" dirty="0">
                <a:solidFill>
                  <a:srgbClr val="C00000"/>
                </a:solidFill>
              </a:rPr>
              <a:t>冗余内存访问</a:t>
            </a:r>
            <a:r>
              <a:rPr lang="zh-CN" altLang="en-US" sz="1800" dirty="0"/>
              <a:t>。</a:t>
            </a:r>
            <a:endParaRPr lang="zh-CN" altLang="en-US" sz="1800" dirty="0"/>
          </a:p>
        </p:txBody>
      </p:sp>
      <p:pic>
        <p:nvPicPr>
          <p:cNvPr id="4" name="图片 3"/>
          <p:cNvPicPr>
            <a:picLocks noChangeAspect="1"/>
          </p:cNvPicPr>
          <p:nvPr/>
        </p:nvPicPr>
        <p:blipFill>
          <a:blip r:embed="rId1"/>
          <a:stretch>
            <a:fillRect/>
          </a:stretch>
        </p:blipFill>
        <p:spPr>
          <a:xfrm>
            <a:off x="215036" y="3496945"/>
            <a:ext cx="5848579" cy="2705809"/>
          </a:xfrm>
          <a:prstGeom prst="rect">
            <a:avLst/>
          </a:prstGeom>
        </p:spPr>
      </p:pic>
      <p:pic>
        <p:nvPicPr>
          <p:cNvPr id="6" name="图片 5"/>
          <p:cNvPicPr>
            <a:picLocks noChangeAspect="1"/>
          </p:cNvPicPr>
          <p:nvPr/>
        </p:nvPicPr>
        <p:blipFill>
          <a:blip r:embed="rId2"/>
          <a:stretch>
            <a:fillRect/>
          </a:stretch>
        </p:blipFill>
        <p:spPr>
          <a:xfrm>
            <a:off x="6063800" y="3694736"/>
            <a:ext cx="5537977" cy="19633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要解决的问题</a:t>
            </a:r>
            <a:endParaRPr lang="zh-CN" altLang="en-US" sz="3200" dirty="0"/>
          </a:p>
        </p:txBody>
      </p:sp>
      <p:sp>
        <p:nvSpPr>
          <p:cNvPr id="3" name="内容占位符 2"/>
          <p:cNvSpPr>
            <a:spLocks noGrp="1"/>
          </p:cNvSpPr>
          <p:nvPr>
            <p:ph idx="1"/>
          </p:nvPr>
        </p:nvSpPr>
        <p:spPr>
          <a:xfrm>
            <a:off x="838200" y="1533888"/>
            <a:ext cx="10515600" cy="4510941"/>
          </a:xfrm>
        </p:spPr>
        <p:txBody>
          <a:bodyPr>
            <a:normAutofit/>
          </a:bodyPr>
          <a:lstStyle/>
          <a:p>
            <a:r>
              <a:rPr lang="zh-CN" altLang="en-US" sz="1800" dirty="0"/>
              <a:t>现有的系统只有在修正计算了一批处理中的所有边缘更新之后，才会开始重新计算。这意味着，</a:t>
            </a:r>
            <a:r>
              <a:rPr lang="zh-CN" altLang="en-US" sz="1800" b="1" dirty="0"/>
              <a:t>即使两个边缘更新是完全独立的</a:t>
            </a:r>
            <a:r>
              <a:rPr lang="zh-CN" altLang="en-US" sz="1800" dirty="0"/>
              <a:t>，即</a:t>
            </a:r>
            <a:r>
              <a:rPr lang="zh-CN" altLang="en-US" sz="1800" b="1" dirty="0"/>
              <a:t>没有重叠的顶点集影响</a:t>
            </a:r>
            <a:r>
              <a:rPr lang="zh-CN" altLang="en-US" sz="1800" dirty="0"/>
              <a:t>这两个边缘更新，</a:t>
            </a:r>
            <a:r>
              <a:rPr lang="zh-CN" altLang="en-US" sz="1800" b="1" dirty="0">
                <a:solidFill>
                  <a:srgbClr val="C00000"/>
                </a:solidFill>
              </a:rPr>
              <a:t>修正计算</a:t>
            </a:r>
            <a:r>
              <a:rPr lang="zh-CN" altLang="en-US" sz="1800" b="1" dirty="0"/>
              <a:t>和</a:t>
            </a:r>
            <a:r>
              <a:rPr lang="zh-CN" altLang="en-US" sz="1800" b="1" dirty="0">
                <a:solidFill>
                  <a:srgbClr val="C00000"/>
                </a:solidFill>
              </a:rPr>
              <a:t>重新计算</a:t>
            </a:r>
            <a:r>
              <a:rPr lang="zh-CN" altLang="en-US" sz="1800" b="1" dirty="0"/>
              <a:t>仍然分开</a:t>
            </a:r>
            <a:r>
              <a:rPr lang="zh-CN" altLang="en-US" sz="1800" dirty="0"/>
              <a:t>，因此两个阶段需要访问相同的数据从内存，不能享受重用缓存数据的好处。</a:t>
            </a:r>
            <a:endParaRPr lang="en-US" altLang="zh-CN" sz="1800" dirty="0"/>
          </a:p>
          <a:p>
            <a:endParaRPr lang="en-US" altLang="zh-CN" sz="1800" dirty="0"/>
          </a:p>
          <a:p>
            <a:pPr marL="0" indent="0">
              <a:buNone/>
            </a:pPr>
            <a:r>
              <a:rPr lang="en-US" altLang="zh-CN" sz="1800" dirty="0">
                <a:solidFill>
                  <a:srgbClr val="C00000"/>
                </a:solidFill>
              </a:rPr>
              <a:t>      </a:t>
            </a:r>
            <a:r>
              <a:rPr lang="zh-CN" altLang="en-US" sz="1800" dirty="0">
                <a:solidFill>
                  <a:srgbClr val="C00000"/>
                </a:solidFill>
              </a:rPr>
              <a:t>能不能识别出依赖关系，它</a:t>
            </a:r>
            <a:r>
              <a:rPr lang="zh-CN" altLang="en-US" sz="1800" b="1" dirty="0">
                <a:solidFill>
                  <a:srgbClr val="C00000"/>
                </a:solidFill>
              </a:rPr>
              <a:t>打破</a:t>
            </a:r>
            <a:r>
              <a:rPr lang="zh-CN" altLang="en-US" sz="1800" dirty="0">
                <a:solidFill>
                  <a:srgbClr val="C00000"/>
                </a:solidFill>
              </a:rPr>
              <a:t>了修正计算和重新计算阶段之间的</a:t>
            </a:r>
            <a:r>
              <a:rPr lang="zh-CN" altLang="en-US" sz="1800" b="1" dirty="0">
                <a:solidFill>
                  <a:srgbClr val="C00000"/>
                </a:solidFill>
              </a:rPr>
              <a:t>独立边缘</a:t>
            </a:r>
            <a:r>
              <a:rPr lang="zh-CN" altLang="en-US" sz="1800" dirty="0">
                <a:solidFill>
                  <a:srgbClr val="C00000"/>
                </a:solidFill>
              </a:rPr>
              <a:t>更新的不必要的</a:t>
            </a:r>
            <a:r>
              <a:rPr lang="zh-CN" altLang="en-US" sz="1800" b="1" dirty="0">
                <a:solidFill>
                  <a:srgbClr val="C00000"/>
                </a:solidFill>
              </a:rPr>
              <a:t>同步障碍</a:t>
            </a:r>
            <a:r>
              <a:rPr lang="zh-CN" altLang="en-US" sz="1800" dirty="0">
                <a:solidFill>
                  <a:srgbClr val="C00000"/>
                </a:solidFill>
              </a:rPr>
              <a:t>，以消除冗余内存访问？</a:t>
            </a:r>
            <a:endParaRPr lang="zh-CN" altLang="en-US" sz="1800" dirty="0">
              <a:solidFill>
                <a:srgbClr val="C00000"/>
              </a:solidFill>
            </a:endParaRPr>
          </a:p>
        </p:txBody>
      </p:sp>
      <p:pic>
        <p:nvPicPr>
          <p:cNvPr id="4" name="图片 3"/>
          <p:cNvPicPr>
            <a:picLocks noChangeAspect="1"/>
          </p:cNvPicPr>
          <p:nvPr/>
        </p:nvPicPr>
        <p:blipFill>
          <a:blip r:embed="rId1"/>
          <a:stretch>
            <a:fillRect/>
          </a:stretch>
        </p:blipFill>
        <p:spPr>
          <a:xfrm>
            <a:off x="1455925" y="3593387"/>
            <a:ext cx="5848579" cy="2705809"/>
          </a:xfrm>
          <a:prstGeom prst="rect">
            <a:avLst/>
          </a:prstGeom>
        </p:spPr>
      </p:pic>
      <p:pic>
        <p:nvPicPr>
          <p:cNvPr id="6" name="图片 5"/>
          <p:cNvPicPr>
            <a:picLocks noChangeAspect="1"/>
          </p:cNvPicPr>
          <p:nvPr/>
        </p:nvPicPr>
        <p:blipFill>
          <a:blip r:embed="rId2"/>
          <a:stretch>
            <a:fillRect/>
          </a:stretch>
        </p:blipFill>
        <p:spPr>
          <a:xfrm>
            <a:off x="7770938" y="3313926"/>
            <a:ext cx="2790476" cy="32476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本文贡献</a:t>
            </a:r>
            <a:endParaRPr lang="zh-CN" altLang="en-US" sz="3200" dirty="0"/>
          </a:p>
        </p:txBody>
      </p:sp>
      <p:sp>
        <p:nvSpPr>
          <p:cNvPr id="3" name="内容占位符 2"/>
          <p:cNvSpPr>
            <a:spLocks noGrp="1"/>
          </p:cNvSpPr>
          <p:nvPr>
            <p:ph idx="1"/>
          </p:nvPr>
        </p:nvSpPr>
        <p:spPr/>
        <p:txBody>
          <a:bodyPr>
            <a:normAutofit/>
          </a:bodyPr>
          <a:lstStyle/>
          <a:p>
            <a:pPr marL="0" indent="0">
              <a:lnSpc>
                <a:spcPct val="150000"/>
              </a:lnSpc>
              <a:buNone/>
            </a:pPr>
            <a:r>
              <a:rPr lang="zh-CN" altLang="en-US" sz="1800" dirty="0"/>
              <a:t>本文的主要贡献如下：</a:t>
            </a:r>
            <a:endParaRPr lang="en-US" altLang="zh-CN" sz="1800" dirty="0"/>
          </a:p>
          <a:p>
            <a:pPr>
              <a:lnSpc>
                <a:spcPct val="150000"/>
              </a:lnSpc>
            </a:pPr>
            <a:r>
              <a:rPr lang="zh-CN" altLang="en-US" sz="1800" dirty="0"/>
              <a:t>引入了依赖流来</a:t>
            </a:r>
            <a:r>
              <a:rPr lang="zh-CN" altLang="en-US" sz="1800" b="1" dirty="0"/>
              <a:t>打破</a:t>
            </a:r>
            <a:r>
              <a:rPr lang="zh-CN" altLang="en-US" sz="1800" dirty="0"/>
              <a:t>修正计算和重新计算之间的</a:t>
            </a:r>
            <a:r>
              <a:rPr lang="zh-CN" altLang="en-US" sz="1800" b="1" dirty="0"/>
              <a:t>同步</a:t>
            </a:r>
            <a:r>
              <a:rPr lang="zh-CN" altLang="en-US" sz="1800" dirty="0"/>
              <a:t>，以减少流图处理中的冗余内存访问。</a:t>
            </a:r>
            <a:endParaRPr lang="en-US" altLang="zh-CN" sz="1800" dirty="0"/>
          </a:p>
          <a:p>
            <a:pPr>
              <a:lnSpc>
                <a:spcPct val="150000"/>
              </a:lnSpc>
            </a:pPr>
            <a:r>
              <a:rPr lang="zh-CN" altLang="en-US" sz="1800" dirty="0"/>
              <a:t>提出了基于</a:t>
            </a:r>
            <a:r>
              <a:rPr lang="en-US" altLang="zh-CN" sz="1800" dirty="0"/>
              <a:t>d</a:t>
            </a:r>
            <a:r>
              <a:rPr lang="zh-CN" altLang="en-US" sz="1800" dirty="0"/>
              <a:t>树的图分解和执行策略，克服了应用</a:t>
            </a:r>
            <a:r>
              <a:rPr lang="zh-CN" altLang="en-US" sz="1800" b="1" dirty="0"/>
              <a:t>依赖流</a:t>
            </a:r>
            <a:r>
              <a:rPr lang="zh-CN" altLang="en-US" sz="1800" dirty="0"/>
              <a:t>的挑战。</a:t>
            </a:r>
            <a:endParaRPr lang="en-US" altLang="zh-CN" sz="1800" dirty="0"/>
          </a:p>
          <a:p>
            <a:pPr>
              <a:lnSpc>
                <a:spcPct val="150000"/>
              </a:lnSpc>
            </a:pPr>
            <a:r>
              <a:rPr lang="zh-CN" altLang="en-US" sz="1800" dirty="0"/>
              <a:t>开发了</a:t>
            </a:r>
            <a:r>
              <a:rPr lang="en-US" altLang="zh-CN" sz="1800" b="1" dirty="0" err="1"/>
              <a:t>GraphFly</a:t>
            </a:r>
            <a:r>
              <a:rPr lang="zh-CN" altLang="en-US" sz="1800" dirty="0"/>
              <a:t>，这是一种高性能的流图处理系统，它消除了各种算法的冗余内存访问。实验结果表明，</a:t>
            </a:r>
            <a:r>
              <a:rPr lang="en-US" altLang="zh-CN" sz="1800" dirty="0" err="1"/>
              <a:t>GraphFly</a:t>
            </a:r>
            <a:r>
              <a:rPr lang="zh-CN" altLang="en-US" sz="1800" dirty="0"/>
              <a:t>性能分别比</a:t>
            </a:r>
            <a:r>
              <a:rPr lang="en-US" altLang="zh-CN" sz="1800" dirty="0" err="1">
                <a:solidFill>
                  <a:srgbClr val="000000"/>
                </a:solidFill>
                <a:effectLst/>
                <a:latin typeface="NimbusRomNo9L-Regu"/>
              </a:rPr>
              <a:t>KickStarter</a:t>
            </a:r>
            <a:r>
              <a:rPr lang="en-US" altLang="zh-CN" sz="1800" dirty="0">
                <a:solidFill>
                  <a:srgbClr val="000000"/>
                </a:solidFill>
                <a:effectLst/>
                <a:latin typeface="NimbusRomNo9L-Regu"/>
              </a:rPr>
              <a:t> </a:t>
            </a:r>
            <a:r>
              <a:rPr lang="zh-CN" altLang="en-US" sz="1800" dirty="0">
                <a:solidFill>
                  <a:srgbClr val="000000"/>
                </a:solidFill>
                <a:effectLst/>
                <a:latin typeface="NimbusRomNo9L-Regu"/>
              </a:rPr>
              <a:t>和 </a:t>
            </a:r>
            <a:r>
              <a:rPr lang="en-US" altLang="zh-CN" sz="1800" dirty="0" err="1"/>
              <a:t>GraphBolt</a:t>
            </a:r>
            <a:r>
              <a:rPr lang="zh-CN" altLang="en-US" sz="1800" dirty="0"/>
              <a:t>好</a:t>
            </a:r>
            <a:r>
              <a:rPr lang="en-US" altLang="zh-CN" sz="1800" dirty="0"/>
              <a:t>5.81×</a:t>
            </a:r>
            <a:r>
              <a:rPr lang="zh-CN" altLang="en-US" sz="1800" dirty="0"/>
              <a:t>和</a:t>
            </a:r>
            <a:r>
              <a:rPr lang="en-US" altLang="zh-CN" sz="1800" dirty="0"/>
              <a:t>1.78×</a:t>
            </a:r>
            <a:r>
              <a:rPr lang="zh-CN" altLang="en-US" sz="1800" dirty="0"/>
              <a:t>。</a:t>
            </a:r>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背景和动机</a:t>
            </a:r>
            <a:endParaRPr lang="zh-CN" altLang="en-US" sz="3200" dirty="0"/>
          </a:p>
        </p:txBody>
      </p:sp>
      <p:sp>
        <p:nvSpPr>
          <p:cNvPr id="3" name="内容占位符 2"/>
          <p:cNvSpPr>
            <a:spLocks noGrp="1"/>
          </p:cNvSpPr>
          <p:nvPr>
            <p:ph idx="1"/>
          </p:nvPr>
        </p:nvSpPr>
        <p:spPr>
          <a:xfrm>
            <a:off x="727530" y="1854200"/>
            <a:ext cx="4105275" cy="4351338"/>
          </a:xfrm>
        </p:spPr>
        <p:txBody>
          <a:bodyPr>
            <a:normAutofit/>
          </a:bodyPr>
          <a:lstStyle/>
          <a:p>
            <a:r>
              <a:rPr lang="en-US" altLang="zh-CN" sz="1800" i="1" dirty="0">
                <a:solidFill>
                  <a:srgbClr val="000000"/>
                </a:solidFill>
                <a:effectLst/>
                <a:latin typeface="NimbusRomNo9L-ReguItal"/>
              </a:rPr>
              <a:t>A. Streaming Graph Processing</a:t>
            </a:r>
            <a:endParaRPr lang="en-US" altLang="zh-CN" sz="1800" i="1" dirty="0">
              <a:solidFill>
                <a:srgbClr val="000000"/>
              </a:solidFill>
              <a:effectLst/>
              <a:latin typeface="NimbusRomNo9L-ReguItal"/>
            </a:endParaRPr>
          </a:p>
          <a:p>
            <a:endParaRPr lang="en-US" altLang="zh-CN" sz="1800" i="1" dirty="0">
              <a:solidFill>
                <a:srgbClr val="000000"/>
              </a:solidFill>
              <a:latin typeface="NimbusRomNo9L-ReguItal"/>
            </a:endParaRPr>
          </a:p>
          <a:p>
            <a:pPr marL="0" indent="0">
              <a:buNone/>
            </a:pPr>
            <a:r>
              <a:rPr lang="zh-CN" altLang="en-US" sz="1800" dirty="0">
                <a:solidFill>
                  <a:srgbClr val="000000"/>
                </a:solidFill>
                <a:effectLst/>
                <a:latin typeface="NimbusRomNo9L-ReguItal"/>
              </a:rPr>
              <a:t>      这项工作结合了现有的修正计算解决方案，即识别必然受影响的顶点以实现正确性，同时实现边缘更新的并发处理。所提出的技术也可以集成到现有的系统中，以提高性能。</a:t>
            </a:r>
            <a:endParaRPr lang="en-US" altLang="zh-CN" sz="1800" dirty="0">
              <a:solidFill>
                <a:srgbClr val="000000"/>
              </a:solidFill>
              <a:effectLst/>
              <a:latin typeface="NimbusRomNo9L-ReguItal"/>
            </a:endParaRPr>
          </a:p>
          <a:p>
            <a:endParaRPr lang="zh-CN" altLang="en-US" sz="1800" dirty="0"/>
          </a:p>
        </p:txBody>
      </p:sp>
      <p:pic>
        <p:nvPicPr>
          <p:cNvPr id="4" name="图片 3"/>
          <p:cNvPicPr>
            <a:picLocks noChangeAspect="1"/>
          </p:cNvPicPr>
          <p:nvPr/>
        </p:nvPicPr>
        <p:blipFill>
          <a:blip r:embed="rId1"/>
          <a:stretch>
            <a:fillRect/>
          </a:stretch>
        </p:blipFill>
        <p:spPr>
          <a:xfrm>
            <a:off x="5064580" y="393700"/>
            <a:ext cx="6139995" cy="5811838"/>
          </a:xfrm>
          <a:prstGeom prst="rect">
            <a:avLst/>
          </a:prstGeom>
        </p:spPr>
      </p:pic>
      <p:pic>
        <p:nvPicPr>
          <p:cNvPr id="5" name="Picture 4"/>
          <p:cNvPicPr>
            <a:picLocks noChangeAspect="1"/>
          </p:cNvPicPr>
          <p:nvPr/>
        </p:nvPicPr>
        <p:blipFill>
          <a:blip r:embed="rId2"/>
          <a:stretch>
            <a:fillRect/>
          </a:stretch>
        </p:blipFill>
        <p:spPr>
          <a:xfrm>
            <a:off x="1801495" y="3941445"/>
            <a:ext cx="1696720" cy="2548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8206"/>
          </a:xfrm>
        </p:spPr>
        <p:txBody>
          <a:bodyPr>
            <a:normAutofit/>
          </a:bodyPr>
          <a:lstStyle/>
          <a:p>
            <a:r>
              <a:rPr lang="zh-CN" altLang="en-US" sz="3200" dirty="0"/>
              <a:t>背景和动机</a:t>
            </a:r>
            <a:endParaRPr lang="zh-CN" altLang="en-US" sz="3200" dirty="0"/>
          </a:p>
        </p:txBody>
      </p:sp>
      <p:sp>
        <p:nvSpPr>
          <p:cNvPr id="3" name="内容占位符 2"/>
          <p:cNvSpPr>
            <a:spLocks noGrp="1"/>
          </p:cNvSpPr>
          <p:nvPr>
            <p:ph idx="1"/>
          </p:nvPr>
        </p:nvSpPr>
        <p:spPr>
          <a:xfrm>
            <a:off x="1090795" y="1253332"/>
            <a:ext cx="4838700" cy="4351338"/>
          </a:xfrm>
        </p:spPr>
        <p:txBody>
          <a:bodyPr>
            <a:normAutofit/>
          </a:bodyPr>
          <a:lstStyle/>
          <a:p>
            <a:r>
              <a:rPr lang="en-US" altLang="zh-CN" sz="1800" i="1" dirty="0">
                <a:solidFill>
                  <a:srgbClr val="000000"/>
                </a:solidFill>
                <a:effectLst/>
                <a:latin typeface="NimbusRomNo9L-ReguItal"/>
              </a:rPr>
              <a:t>B. Problem: Redundant Memory Accesses </a:t>
            </a:r>
            <a:endParaRPr lang="en-US" altLang="zh-CN" sz="1800" i="1" dirty="0">
              <a:solidFill>
                <a:srgbClr val="000000"/>
              </a:solidFill>
              <a:effectLst/>
              <a:latin typeface="NimbusRomNo9L-ReguItal"/>
            </a:endParaRPr>
          </a:p>
          <a:p>
            <a:pPr marL="0" indent="0">
              <a:lnSpc>
                <a:spcPct val="150000"/>
              </a:lnSpc>
              <a:buNone/>
            </a:pPr>
            <a:r>
              <a:rPr lang="zh-CN" altLang="en-US" sz="1600" dirty="0"/>
              <a:t>      虽然增量修正计算和重新计算保证了正确性，但这两个阶段之间的冗余内存访问限制了现有系统的性能。</a:t>
            </a:r>
            <a:r>
              <a:rPr lang="zh-CN" altLang="en-US" sz="1600" b="1" dirty="0"/>
              <a:t>冗余来自两个重叠</a:t>
            </a:r>
            <a:r>
              <a:rPr lang="zh-CN" altLang="en-US" sz="1600" dirty="0"/>
              <a:t>： </a:t>
            </a:r>
            <a:r>
              <a:rPr lang="en-US" altLang="zh-CN" sz="1600" dirty="0"/>
              <a:t>1)</a:t>
            </a:r>
            <a:r>
              <a:rPr lang="zh-CN" altLang="en-US" sz="1600" b="1" dirty="0"/>
              <a:t>顶点值</a:t>
            </a:r>
            <a:r>
              <a:rPr lang="zh-CN" altLang="en-US" sz="1600" dirty="0"/>
              <a:t>修正计算后必须写入内存，然后再次获取重新计算相同的影响顶点，</a:t>
            </a:r>
            <a:r>
              <a:rPr lang="en-US" altLang="zh-CN" sz="1600" dirty="0"/>
              <a:t>2)</a:t>
            </a:r>
            <a:r>
              <a:rPr lang="zh-CN" altLang="en-US" sz="1600" dirty="0"/>
              <a:t>这些影响</a:t>
            </a:r>
            <a:r>
              <a:rPr lang="zh-CN" altLang="en-US" sz="1600" b="1" dirty="0"/>
              <a:t>顶点</a:t>
            </a:r>
            <a:r>
              <a:rPr lang="" altLang="zh-CN" sz="1600" b="1" dirty="0"/>
              <a:t>的边</a:t>
            </a:r>
            <a:r>
              <a:rPr lang="zh-CN" altLang="en-US" sz="1600" dirty="0"/>
              <a:t>首先遍历识别影响修正计算，然后再次访问传播计算值。</a:t>
            </a:r>
            <a:endParaRPr lang="zh-CN" altLang="en-US" sz="1600" dirty="0"/>
          </a:p>
        </p:txBody>
      </p:sp>
      <p:pic>
        <p:nvPicPr>
          <p:cNvPr id="4" name="图片 3"/>
          <p:cNvPicPr>
            <a:picLocks noChangeAspect="1"/>
          </p:cNvPicPr>
          <p:nvPr/>
        </p:nvPicPr>
        <p:blipFill>
          <a:blip r:embed="rId1"/>
          <a:stretch>
            <a:fillRect/>
          </a:stretch>
        </p:blipFill>
        <p:spPr>
          <a:xfrm>
            <a:off x="6182090" y="527050"/>
            <a:ext cx="5847619" cy="6104762"/>
          </a:xfrm>
          <a:prstGeom prst="rect">
            <a:avLst/>
          </a:prstGeom>
        </p:spPr>
      </p:pic>
      <p:pic>
        <p:nvPicPr>
          <p:cNvPr id="5" name="图片 4"/>
          <p:cNvPicPr>
            <a:picLocks noChangeAspect="1"/>
          </p:cNvPicPr>
          <p:nvPr/>
        </p:nvPicPr>
        <p:blipFill>
          <a:blip r:embed="rId2"/>
          <a:stretch>
            <a:fillRect/>
          </a:stretch>
        </p:blipFill>
        <p:spPr>
          <a:xfrm>
            <a:off x="319650" y="4041336"/>
            <a:ext cx="5942857" cy="25904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255"/>
            <a:ext cx="10515600" cy="1325563"/>
          </a:xfrm>
        </p:spPr>
        <p:txBody>
          <a:bodyPr>
            <a:normAutofit/>
          </a:bodyPr>
          <a:lstStyle/>
          <a:p>
            <a:r>
              <a:rPr lang="zh-CN" altLang="en-US" sz="3200" dirty="0"/>
              <a:t>背景和动机</a:t>
            </a:r>
            <a:endParaRPr lang="zh-CN" altLang="en-US" sz="3200" dirty="0"/>
          </a:p>
        </p:txBody>
      </p:sp>
      <p:sp>
        <p:nvSpPr>
          <p:cNvPr id="3" name="内容占位符 2"/>
          <p:cNvSpPr>
            <a:spLocks noGrp="1"/>
          </p:cNvSpPr>
          <p:nvPr>
            <p:ph idx="1"/>
          </p:nvPr>
        </p:nvSpPr>
        <p:spPr>
          <a:xfrm>
            <a:off x="676275" y="1253331"/>
            <a:ext cx="5200650" cy="5586414"/>
          </a:xfrm>
        </p:spPr>
        <p:txBody>
          <a:bodyPr>
            <a:normAutofit/>
          </a:bodyPr>
          <a:lstStyle/>
          <a:p>
            <a:pPr marL="0" indent="0">
              <a:buNone/>
            </a:pPr>
            <a:r>
              <a:rPr lang="en-US" altLang="zh-CN" sz="1800" i="1" dirty="0">
                <a:solidFill>
                  <a:srgbClr val="000000"/>
                </a:solidFill>
                <a:effectLst/>
                <a:latin typeface="NimbusRomNo9L-ReguItal"/>
              </a:rPr>
              <a:t>C. Insights: Dependency-Flow</a:t>
            </a:r>
            <a:endParaRPr lang="en-US" altLang="zh-CN" sz="1800" i="1" dirty="0">
              <a:solidFill>
                <a:srgbClr val="000000"/>
              </a:solidFill>
              <a:effectLst/>
              <a:latin typeface="NimbusRomNo9L-ReguItal"/>
            </a:endParaRPr>
          </a:p>
          <a:p>
            <a:pPr marL="0" indent="0">
              <a:buNone/>
            </a:pPr>
            <a:r>
              <a:rPr lang="zh-CN" altLang="en-US" sz="1800" dirty="0">
                <a:solidFill>
                  <a:srgbClr val="000000"/>
                </a:solidFill>
                <a:latin typeface="NimbusRomNo9L-ReguItal"/>
              </a:rPr>
              <a:t>       修正计算和重新计算之间的</a:t>
            </a:r>
            <a:r>
              <a:rPr lang="" altLang="zh-CN" sz="1800" b="1" dirty="0">
                <a:solidFill>
                  <a:srgbClr val="000000"/>
                </a:solidFill>
                <a:latin typeface="NimbusRomNo9L-ReguItal"/>
              </a:rPr>
              <a:t>同步</a:t>
            </a:r>
            <a:r>
              <a:rPr lang="zh-CN" altLang="en-US" sz="1800" b="1" dirty="0">
                <a:solidFill>
                  <a:srgbClr val="000000"/>
                </a:solidFill>
                <a:latin typeface="NimbusRomNo9L-ReguItal"/>
              </a:rPr>
              <a:t>是由于边缘更新之间可能存在的依赖关系</a:t>
            </a:r>
            <a:r>
              <a:rPr lang="zh-CN" altLang="en-US" sz="1800" dirty="0">
                <a:solidFill>
                  <a:srgbClr val="000000"/>
                </a:solidFill>
                <a:latin typeface="NimbusRomNo9L-ReguItal"/>
              </a:rPr>
              <a:t>。如果我们能识别出相互独立的边缘，那么这些边缘之间的障碍就可以被消除。</a:t>
            </a:r>
            <a:r>
              <a:rPr lang="en-US" altLang="zh-CN" sz="1800" dirty="0">
                <a:solidFill>
                  <a:srgbClr val="000000"/>
                </a:solidFill>
                <a:effectLst/>
                <a:latin typeface="NimbusRomNo9L-ReguItal"/>
              </a:rPr>
              <a:t> </a:t>
            </a:r>
            <a:endParaRPr lang="en-US" altLang="zh-CN" sz="1800" dirty="0">
              <a:solidFill>
                <a:srgbClr val="000000"/>
              </a:solidFill>
              <a:latin typeface="NimbusRomNo9L-ReguItal"/>
            </a:endParaRPr>
          </a:p>
          <a:p>
            <a:pPr marL="0" indent="0">
              <a:buNone/>
            </a:pPr>
            <a:r>
              <a:rPr lang="zh-CN" altLang="en-US" sz="1800" b="1" dirty="0"/>
              <a:t>     观察</a:t>
            </a:r>
            <a:r>
              <a:rPr lang="zh-CN" altLang="en-US" sz="1800" dirty="0"/>
              <a:t>。顶点的增量更新通过依赖流中的特定方向影响其他顶点，而</a:t>
            </a:r>
            <a:r>
              <a:rPr lang="zh-CN" altLang="en-US" sz="1800" b="1" dirty="0"/>
              <a:t>依赖流通常由一小部分顶点组成</a:t>
            </a:r>
            <a:r>
              <a:rPr lang="zh-CN" altLang="en-US" sz="1800" dirty="0"/>
              <a:t>。给定一个图更新，受影响的顶点会影响输出边之后的其他顶点，所有可能的受影响的顶点及其连接的边会形成一个依赖流。</a:t>
            </a:r>
            <a:endParaRPr lang="en-US" altLang="zh-CN" sz="1800" dirty="0"/>
          </a:p>
          <a:p>
            <a:pPr marL="0" indent="0">
              <a:buNone/>
            </a:pPr>
            <a:r>
              <a:rPr lang="zh-CN" altLang="en-US" sz="1800" dirty="0"/>
              <a:t>     根据观察结果，我们可以</a:t>
            </a:r>
            <a:r>
              <a:rPr lang="zh-CN" altLang="en-US" sz="1800" b="1" dirty="0"/>
              <a:t>将图划分为依赖流</a:t>
            </a:r>
            <a:r>
              <a:rPr lang="zh-CN" altLang="en-US" sz="1800" dirty="0"/>
              <a:t>，并将流的顶点值和结构信息放在一起。每个依赖流都可以加载到缓存中，以避免频繁的内存访问。如果边缘更新被分布到不同的流中，那么它们可以完全并行处理，因此不需要同步。</a:t>
            </a:r>
            <a:endParaRPr lang="zh-CN" altLang="en-US" sz="1800" dirty="0"/>
          </a:p>
        </p:txBody>
      </p:sp>
      <p:pic>
        <p:nvPicPr>
          <p:cNvPr id="4" name="图片 3"/>
          <p:cNvPicPr>
            <a:picLocks noChangeAspect="1"/>
          </p:cNvPicPr>
          <p:nvPr/>
        </p:nvPicPr>
        <p:blipFill>
          <a:blip r:embed="rId1"/>
          <a:stretch>
            <a:fillRect/>
          </a:stretch>
        </p:blipFill>
        <p:spPr>
          <a:xfrm>
            <a:off x="5876924" y="333375"/>
            <a:ext cx="6350969" cy="64214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挑战</a:t>
            </a:r>
            <a:endParaRPr lang="zh-CN" altLang="en-US" sz="3200" dirty="0"/>
          </a:p>
        </p:txBody>
      </p:sp>
      <p:sp>
        <p:nvSpPr>
          <p:cNvPr id="3" name="内容占位符 2"/>
          <p:cNvSpPr>
            <a:spLocks noGrp="1"/>
          </p:cNvSpPr>
          <p:nvPr>
            <p:ph idx="1"/>
          </p:nvPr>
        </p:nvSpPr>
        <p:spPr/>
        <p:txBody>
          <a:bodyPr>
            <a:normAutofit/>
          </a:bodyPr>
          <a:lstStyle/>
          <a:p>
            <a:pPr marL="0" indent="0">
              <a:buNone/>
            </a:pPr>
            <a:r>
              <a:rPr lang="zh-CN" altLang="en-US" sz="1800" dirty="0"/>
              <a:t>尽管依赖流提供了优化冗余内存访问的机会，但仍有一些挑战需要解决。</a:t>
            </a:r>
            <a:endParaRPr lang="en-US" altLang="zh-CN" sz="1800" dirty="0"/>
          </a:p>
          <a:p>
            <a:r>
              <a:rPr lang="zh-CN" altLang="en-US" sz="1800" dirty="0"/>
              <a:t>首先，</a:t>
            </a:r>
            <a:r>
              <a:rPr lang="zh-CN" altLang="en-US" sz="1800" b="1" dirty="0"/>
              <a:t>随着图的变化，由顶点组成的依赖流也会发生变化</a:t>
            </a:r>
            <a:r>
              <a:rPr lang="zh-CN" altLang="en-US" sz="1800" dirty="0"/>
              <a:t>。通常，我们需要重新生成依赖流；然而，这将限制通过打破修正计算和重新计算的两阶段同步来减少冗余内存访问所获得的性能。如何随着图结构的变化</a:t>
            </a:r>
            <a:r>
              <a:rPr lang="zh-CN" altLang="en-US" sz="1800" b="1" dirty="0"/>
              <a:t>逐步维护依赖流很重要</a:t>
            </a:r>
            <a:r>
              <a:rPr lang="zh-CN" altLang="en-US" sz="1800" dirty="0"/>
              <a:t>。</a:t>
            </a:r>
            <a:endParaRPr lang="en-US" altLang="zh-CN" sz="1800" dirty="0"/>
          </a:p>
          <a:p>
            <a:r>
              <a:rPr lang="zh-CN" altLang="en-US" sz="1800" dirty="0"/>
              <a:t>其次，由于图中的强连接顶点，</a:t>
            </a:r>
            <a:r>
              <a:rPr lang="zh-CN" altLang="en-US" sz="1800" b="1" dirty="0"/>
              <a:t>存在超大的依赖流</a:t>
            </a:r>
            <a:r>
              <a:rPr lang="zh-CN" altLang="en-US" sz="1800" dirty="0"/>
              <a:t>，限制了异步处理带来的性能提升。</a:t>
            </a:r>
            <a:r>
              <a:rPr lang="zh-CN" altLang="en-US" sz="1800" b="1" dirty="0"/>
              <a:t>必须通过并行化超大依赖流的子流来考虑更细粒度的执行</a:t>
            </a:r>
            <a:r>
              <a:rPr lang="zh-CN" altLang="en-US" sz="1800" dirty="0"/>
              <a:t>。然而，必须保持正确性，例如，</a:t>
            </a:r>
            <a:r>
              <a:rPr lang="en-US" altLang="zh-CN" sz="1800" dirty="0"/>
              <a:t>X → Y </a:t>
            </a:r>
            <a:r>
              <a:rPr lang="zh-CN" altLang="en-US" sz="1800" dirty="0"/>
              <a:t>对 </a:t>
            </a:r>
            <a:r>
              <a:rPr lang="en-US" altLang="zh-CN" sz="1800" dirty="0"/>
              <a:t>H → I </a:t>
            </a:r>
            <a:r>
              <a:rPr lang="zh-CN" altLang="en-US" sz="1800" dirty="0"/>
              <a:t>的子流中的 </a:t>
            </a:r>
            <a:r>
              <a:rPr lang="en-US" altLang="zh-CN" sz="1800" dirty="0"/>
              <a:t>K </a:t>
            </a:r>
            <a:r>
              <a:rPr lang="zh-CN" altLang="en-US" sz="1800" dirty="0"/>
              <a:t>有影响，如图 </a:t>
            </a:r>
            <a:r>
              <a:rPr lang="en-US" altLang="zh-CN" sz="1800" dirty="0"/>
              <a:t>3</a:t>
            </a:r>
            <a:r>
              <a:rPr lang="zh-CN" altLang="en-US" sz="1800" dirty="0"/>
              <a:t>（</a:t>
            </a:r>
            <a:r>
              <a:rPr lang="en-US" altLang="zh-CN" sz="1800" dirty="0"/>
              <a:t>e</a:t>
            </a:r>
            <a:r>
              <a:rPr lang="zh-CN" altLang="en-US" sz="1800" dirty="0"/>
              <a:t>）所示。在这种情况下，必须考虑不同子流的连接以保持正确性。</a:t>
            </a:r>
            <a:endParaRPr lang="en-US" altLang="zh-CN" sz="1800" dirty="0"/>
          </a:p>
          <a:p>
            <a:pPr marL="0" indent="0">
              <a:buNone/>
            </a:pPr>
            <a:r>
              <a:rPr lang="zh-CN" altLang="en-US" sz="1800" dirty="0"/>
              <a:t>在这项工作中，</a:t>
            </a:r>
            <a:r>
              <a:rPr lang="en-US" altLang="zh-CN" sz="1800" b="1" dirty="0" err="1"/>
              <a:t>GraphFly</a:t>
            </a:r>
            <a:r>
              <a:rPr lang="en-US" altLang="zh-CN" sz="1800" b="1" dirty="0"/>
              <a:t> </a:t>
            </a:r>
            <a:r>
              <a:rPr lang="zh-CN" altLang="en-US" sz="1800" b="1" dirty="0"/>
              <a:t>通过扩展消除树（称为 </a:t>
            </a:r>
            <a:r>
              <a:rPr lang="en-US" altLang="zh-CN" sz="1800" b="1" dirty="0"/>
              <a:t>D </a:t>
            </a:r>
            <a:r>
              <a:rPr lang="zh-CN" altLang="en-US" sz="1800" b="1" dirty="0"/>
              <a:t>树）和高效的异步处理来优雅地处理上述挑战</a:t>
            </a:r>
            <a:r>
              <a:rPr lang="zh-CN" altLang="en-US" sz="1800" dirty="0"/>
              <a:t>。</a:t>
            </a:r>
            <a:endParaRPr lang="zh-CN" altLang="en-US" sz="1800" dirty="0"/>
          </a:p>
        </p:txBody>
      </p:sp>
      <p:pic>
        <p:nvPicPr>
          <p:cNvPr id="4" name="图片 3"/>
          <p:cNvPicPr>
            <a:picLocks noChangeAspect="1"/>
          </p:cNvPicPr>
          <p:nvPr/>
        </p:nvPicPr>
        <p:blipFill>
          <a:blip r:embed="rId1"/>
          <a:stretch>
            <a:fillRect/>
          </a:stretch>
        </p:blipFill>
        <p:spPr>
          <a:xfrm>
            <a:off x="2014925" y="4591122"/>
            <a:ext cx="8702139" cy="1585841"/>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4474</Words>
  <Application>WPS Presentation</Application>
  <PresentationFormat>宽屏</PresentationFormat>
  <Paragraphs>129</Paragraphs>
  <Slides>21</Slides>
  <Notes>12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21</vt:i4>
      </vt:variant>
    </vt:vector>
  </HeadingPairs>
  <TitlesOfParts>
    <vt:vector size="36" baseType="lpstr">
      <vt:lpstr>Arial</vt:lpstr>
      <vt:lpstr>SimSun</vt:lpstr>
      <vt:lpstr>Wingdings</vt:lpstr>
      <vt:lpstr>微软雅黑</vt:lpstr>
      <vt:lpstr>NimbusRomNo9L-Regu</vt:lpstr>
      <vt:lpstr>Gubbi</vt:lpstr>
      <vt:lpstr>宋体</vt:lpstr>
      <vt:lpstr>NimbusRomNo9L-ReguItal</vt:lpstr>
      <vt:lpstr>NimbusRomNo9L-Medi</vt:lpstr>
      <vt:lpstr>等线 Light</vt:lpstr>
      <vt:lpstr>等线</vt:lpstr>
      <vt:lpstr>Arial Unicode MS</vt:lpstr>
      <vt:lpstr>Times New Roman</vt:lpstr>
      <vt:lpstr>文泉驿微米黑</vt:lpstr>
      <vt:lpstr>Office 主题​​</vt:lpstr>
      <vt:lpstr>PowerPoint 演示文稿</vt:lpstr>
      <vt:lpstr>摘要</vt:lpstr>
      <vt:lpstr>背景</vt:lpstr>
      <vt:lpstr>要解决的问题</vt:lpstr>
      <vt:lpstr>本文贡献</vt:lpstr>
      <vt:lpstr>背景和动机</vt:lpstr>
      <vt:lpstr>背景和动机</vt:lpstr>
      <vt:lpstr>背景和动机</vt:lpstr>
      <vt:lpstr>挑战</vt:lpstr>
      <vt:lpstr> OVERVIEW</vt:lpstr>
      <vt:lpstr>IV.通过d树构建依赖流</vt:lpstr>
      <vt:lpstr>IV.通过d树构建依赖流</vt:lpstr>
      <vt:lpstr>B. Generating D-trees</vt:lpstr>
      <vt:lpstr>B. Generating D-trees</vt:lpstr>
      <vt:lpstr>V.依赖流处理</vt:lpstr>
      <vt:lpstr>V.依赖流处理</vt:lpstr>
      <vt:lpstr>VI. IMPLEMENTATION</vt:lpstr>
      <vt:lpstr>VI. IMPLEMENTATION</vt:lpstr>
      <vt:lpstr>VII. EVALUATION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yf</dc:creator>
  <cp:lastModifiedBy>yusong</cp:lastModifiedBy>
  <cp:revision>58</cp:revision>
  <dcterms:created xsi:type="dcterms:W3CDTF">2022-11-25T14:14:35Z</dcterms:created>
  <dcterms:modified xsi:type="dcterms:W3CDTF">2022-11-25T14:14:35Z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