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1" r:id="rId4"/>
    <p:sldId id="262" r:id="rId5"/>
    <p:sldId id="269" r:id="rId6"/>
    <p:sldId id="258" r:id="rId7"/>
    <p:sldId id="260" r:id="rId8"/>
    <p:sldId id="259" r:id="rId9"/>
    <p:sldId id="263" r:id="rId10"/>
    <p:sldId id="264" r:id="rId11"/>
    <p:sldId id="266" r:id="rId12"/>
    <p:sldId id="265" r:id="rId13"/>
    <p:sldId id="26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44" autoAdjust="0"/>
  </p:normalViewPr>
  <p:slideViewPr>
    <p:cSldViewPr snapToGrid="0">
      <p:cViewPr varScale="1">
        <p:scale>
          <a:sx n="94" d="100"/>
          <a:sy n="94" d="100"/>
        </p:scale>
        <p:origin x="154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7C8D35-CCBD-4CE8-BB77-4B2F025AB34B}" type="datetimeFigureOut">
              <a:rPr lang="zh-CN" altLang="en-US" smtClean="0"/>
              <a:t>2023/10/8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EDF5EB-3FDA-49D5-801C-C8F4B081D34B}" type="slidenum">
              <a:rPr lang="zh-CN" altLang="en-US" smtClean="0"/>
              <a:t>‹#›</a:t>
            </a:fld>
            <a:endParaRPr lang="zh-CN" altLang="en-US"/>
          </a:p>
        </p:txBody>
      </p:sp>
    </p:spTree>
    <p:extLst>
      <p:ext uri="{BB962C8B-B14F-4D97-AF65-F5344CB8AC3E}">
        <p14:creationId xmlns:p14="http://schemas.microsoft.com/office/powerpoint/2010/main" val="2758614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RocksDB</a:t>
            </a:r>
            <a:r>
              <a:rPr lang="zh-CN" altLang="en-US"/>
              <a:t>的写缓存（即</a:t>
            </a:r>
            <a:r>
              <a:rPr lang="en-US" altLang="zh-CN"/>
              <a:t>LSM</a:t>
            </a:r>
            <a:r>
              <a:rPr lang="zh-CN" altLang="en-US"/>
              <a:t>树的最低一级）名为</a:t>
            </a:r>
            <a:r>
              <a:rPr lang="en-US" altLang="zh-CN"/>
              <a:t>memtable</a:t>
            </a:r>
            <a:r>
              <a:rPr lang="zh-CN" altLang="en-US"/>
              <a:t>，对应</a:t>
            </a:r>
            <a:r>
              <a:rPr lang="en-US" altLang="zh-CN"/>
              <a:t>HBase</a:t>
            </a:r>
            <a:r>
              <a:rPr lang="zh-CN" altLang="en-US"/>
              <a:t>的</a:t>
            </a:r>
            <a:r>
              <a:rPr lang="en-US" altLang="zh-CN"/>
              <a:t>MemStore</a:t>
            </a:r>
            <a:r>
              <a:rPr lang="zh-CN" altLang="en-US"/>
              <a:t>；读缓存名为</a:t>
            </a:r>
            <a:r>
              <a:rPr lang="en-US" altLang="zh-CN"/>
              <a:t>block cache</a:t>
            </a:r>
            <a:r>
              <a:rPr lang="zh-CN" altLang="en-US"/>
              <a:t>，对应</a:t>
            </a:r>
            <a:r>
              <a:rPr lang="en-US" altLang="zh-CN"/>
              <a:t>HBase</a:t>
            </a:r>
            <a:r>
              <a:rPr lang="zh-CN" altLang="en-US"/>
              <a:t>的同名组件。</a:t>
            </a:r>
          </a:p>
          <a:p>
            <a:r>
              <a:rPr lang="zh-CN" altLang="en-US"/>
              <a:t>执行写操作时，先同时写</a:t>
            </a:r>
            <a:r>
              <a:rPr lang="en-US" altLang="zh-CN"/>
              <a:t>memtable</a:t>
            </a:r>
            <a:r>
              <a:rPr lang="zh-CN" altLang="en-US"/>
              <a:t>与预写日志</a:t>
            </a:r>
            <a:r>
              <a:rPr lang="en-US" altLang="zh-CN"/>
              <a:t>WAL</a:t>
            </a:r>
            <a:r>
              <a:rPr lang="zh-CN" altLang="en-US"/>
              <a:t>。</a:t>
            </a:r>
            <a:r>
              <a:rPr lang="en-US" altLang="zh-CN"/>
              <a:t>memtable</a:t>
            </a:r>
            <a:r>
              <a:rPr lang="zh-CN" altLang="en-US"/>
              <a:t>写满后会自动转换成不可变的（</a:t>
            </a:r>
            <a:r>
              <a:rPr lang="en-US" altLang="zh-CN"/>
              <a:t>immutable</a:t>
            </a:r>
            <a:r>
              <a:rPr lang="zh-CN" altLang="en-US"/>
              <a:t>）</a:t>
            </a:r>
            <a:r>
              <a:rPr lang="en-US" altLang="zh-CN"/>
              <a:t>memtable</a:t>
            </a:r>
            <a:r>
              <a:rPr lang="zh-CN" altLang="en-US"/>
              <a:t>，并</a:t>
            </a:r>
            <a:r>
              <a:rPr lang="en-US" altLang="zh-CN"/>
              <a:t>flush</a:t>
            </a:r>
            <a:r>
              <a:rPr lang="zh-CN" altLang="en-US"/>
              <a:t>到磁盘，形成</a:t>
            </a:r>
            <a:r>
              <a:rPr lang="en-US" altLang="zh-CN"/>
              <a:t>L0</a:t>
            </a:r>
            <a:r>
              <a:rPr lang="zh-CN" altLang="en-US"/>
              <a:t>级</a:t>
            </a:r>
            <a:r>
              <a:rPr lang="en-US" altLang="zh-CN"/>
              <a:t>sstable</a:t>
            </a:r>
            <a:r>
              <a:rPr lang="zh-CN" altLang="en-US"/>
              <a:t>文件。</a:t>
            </a:r>
            <a:r>
              <a:rPr lang="en-US" altLang="zh-CN"/>
              <a:t>sstable</a:t>
            </a:r>
            <a:r>
              <a:rPr lang="zh-CN" altLang="en-US"/>
              <a:t>即有序字符串表（</a:t>
            </a:r>
            <a:r>
              <a:rPr lang="en-US" altLang="zh-CN"/>
              <a:t>sorted string table</a:t>
            </a:r>
            <a:r>
              <a:rPr lang="zh-CN" altLang="en-US"/>
              <a:t>），其内部存储的数据是按</a:t>
            </a:r>
            <a:r>
              <a:rPr lang="en-US" altLang="zh-CN"/>
              <a:t>key</a:t>
            </a:r>
            <a:r>
              <a:rPr lang="zh-CN" altLang="en-US"/>
              <a:t>来排序的，后文将其简称为</a:t>
            </a:r>
            <a:r>
              <a:rPr lang="en-US" altLang="zh-CN"/>
              <a:t>SST</a:t>
            </a:r>
            <a:r>
              <a:rPr lang="zh-CN" altLang="en-US"/>
              <a:t>。</a:t>
            </a:r>
          </a:p>
          <a:p>
            <a:r>
              <a:rPr lang="zh-CN" altLang="en-US"/>
              <a:t>执行读操作时，会首先读取内存中的数据（根据局部性原理，刚写入的数据很有可能被马上读取），即</a:t>
            </a:r>
            <a:r>
              <a:rPr lang="en-US" altLang="zh-CN"/>
              <a:t>active memtable→immutable memtable→block cache</a:t>
            </a:r>
            <a:r>
              <a:rPr lang="zh-CN" altLang="en-US"/>
              <a:t>。如果内存无法命中，就会遍历</a:t>
            </a:r>
            <a:r>
              <a:rPr lang="en-US" altLang="zh-CN"/>
              <a:t>L0</a:t>
            </a:r>
            <a:r>
              <a:rPr lang="zh-CN" altLang="en-US"/>
              <a:t>层</a:t>
            </a:r>
            <a:r>
              <a:rPr lang="en-US" altLang="zh-CN"/>
              <a:t>sstable</a:t>
            </a:r>
            <a:r>
              <a:rPr lang="zh-CN" altLang="en-US"/>
              <a:t>来查找。如果仍未命中，就通过二分查找法在</a:t>
            </a:r>
            <a:r>
              <a:rPr lang="en-US" altLang="zh-CN"/>
              <a:t>L1</a:t>
            </a:r>
            <a:r>
              <a:rPr lang="zh-CN" altLang="en-US"/>
              <a:t>层及以上的</a:t>
            </a:r>
            <a:r>
              <a:rPr lang="en-US" altLang="zh-CN"/>
              <a:t>sstable</a:t>
            </a:r>
            <a:r>
              <a:rPr lang="zh-CN" altLang="en-US"/>
              <a:t>来定位对应的</a:t>
            </a:r>
            <a:r>
              <a:rPr lang="en-US" altLang="zh-CN"/>
              <a:t>key</a:t>
            </a:r>
            <a:r>
              <a:rPr lang="zh-CN" altLang="en-US"/>
              <a:t>。</a:t>
            </a:r>
          </a:p>
        </p:txBody>
      </p:sp>
      <p:sp>
        <p:nvSpPr>
          <p:cNvPr id="4" name="灯片编号占位符 3"/>
          <p:cNvSpPr>
            <a:spLocks noGrp="1"/>
          </p:cNvSpPr>
          <p:nvPr>
            <p:ph type="sldNum" sz="quarter" idx="5"/>
          </p:nvPr>
        </p:nvSpPr>
        <p:spPr/>
        <p:txBody>
          <a:bodyPr/>
          <a:lstStyle/>
          <a:p>
            <a:fld id="{E7EDF5EB-3FDA-49D5-801C-C8F4B081D34B}" type="slidenum">
              <a:rPr lang="zh-CN" altLang="en-US" smtClean="0"/>
              <a:t>3</a:t>
            </a:fld>
            <a:endParaRPr lang="zh-CN" altLang="en-US"/>
          </a:p>
        </p:txBody>
      </p:sp>
    </p:spTree>
    <p:extLst>
      <p:ext uri="{BB962C8B-B14F-4D97-AF65-F5344CB8AC3E}">
        <p14:creationId xmlns:p14="http://schemas.microsoft.com/office/powerpoint/2010/main" val="1728247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a:latin typeface="Times New Roman" panose="02020603050405020304" pitchFamily="18" charset="0"/>
                <a:ea typeface="宋体" panose="02010600030101010101" pitchFamily="2" charset="-122"/>
                <a:cs typeface="Times New Roman" panose="02020603050405020304" pitchFamily="18" charset="0"/>
              </a:rPr>
              <a:t>1.</a:t>
            </a:r>
            <a:r>
              <a:rPr lang="zh-CN" altLang="en-US" sz="1200">
                <a:latin typeface="Times New Roman" panose="02020603050405020304" pitchFamily="18" charset="0"/>
                <a:ea typeface="宋体" panose="02010600030101010101" pitchFamily="2" charset="-122"/>
                <a:cs typeface="Times New Roman" panose="02020603050405020304" pitchFamily="18" charset="0"/>
              </a:rPr>
              <a:t>每层允许的</a:t>
            </a:r>
            <a:r>
              <a:rPr lang="en-US" altLang="zh-CN" sz="1200">
                <a:latin typeface="Times New Roman" panose="02020603050405020304" pitchFamily="18" charset="0"/>
                <a:ea typeface="宋体" panose="02010600030101010101" pitchFamily="2" charset="-122"/>
                <a:cs typeface="Times New Roman" panose="02020603050405020304" pitchFamily="18" charset="0"/>
              </a:rPr>
              <a:t>SST</a:t>
            </a:r>
            <a:r>
              <a:rPr lang="zh-CN" altLang="en-US" sz="1200">
                <a:latin typeface="Times New Roman" panose="02020603050405020304" pitchFamily="18" charset="0"/>
                <a:ea typeface="宋体" panose="02010600030101010101" pitchFamily="2" charset="-122"/>
                <a:cs typeface="Times New Roman" panose="02020603050405020304" pitchFamily="18" charset="0"/>
              </a:rPr>
              <a:t>文件最大数量都有个相同的阈值，随着</a:t>
            </a:r>
            <a:r>
              <a:rPr lang="en-US" altLang="zh-CN" sz="1200">
                <a:latin typeface="Times New Roman" panose="02020603050405020304" pitchFamily="18" charset="0"/>
                <a:ea typeface="宋体" panose="02010600030101010101" pitchFamily="2" charset="-122"/>
                <a:cs typeface="Times New Roman" panose="02020603050405020304" pitchFamily="18" charset="0"/>
              </a:rPr>
              <a:t>memtable</a:t>
            </a:r>
            <a:r>
              <a:rPr lang="zh-CN" altLang="en-US" sz="1200">
                <a:latin typeface="Times New Roman" panose="02020603050405020304" pitchFamily="18" charset="0"/>
                <a:ea typeface="宋体" panose="02010600030101010101" pitchFamily="2" charset="-122"/>
                <a:cs typeface="Times New Roman" panose="02020603050405020304" pitchFamily="18" charset="0"/>
              </a:rPr>
              <a:t>不断</a:t>
            </a:r>
            <a:r>
              <a:rPr lang="en-US" altLang="zh-CN" sz="1200">
                <a:latin typeface="Times New Roman" panose="02020603050405020304" pitchFamily="18" charset="0"/>
                <a:ea typeface="宋体" panose="02010600030101010101" pitchFamily="2" charset="-122"/>
                <a:cs typeface="Times New Roman" panose="02020603050405020304" pitchFamily="18" charset="0"/>
              </a:rPr>
              <a:t>flush</a:t>
            </a:r>
            <a:r>
              <a:rPr lang="zh-CN" altLang="en-US" sz="1200">
                <a:latin typeface="Times New Roman" panose="02020603050405020304" pitchFamily="18" charset="0"/>
                <a:ea typeface="宋体" panose="02010600030101010101" pitchFamily="2" charset="-122"/>
                <a:cs typeface="Times New Roman" panose="02020603050405020304" pitchFamily="18" charset="0"/>
              </a:rPr>
              <a:t>成</a:t>
            </a:r>
            <a:r>
              <a:rPr lang="en-US" altLang="zh-CN" sz="1200">
                <a:latin typeface="Times New Roman" panose="02020603050405020304" pitchFamily="18" charset="0"/>
                <a:ea typeface="宋体" panose="02010600030101010101" pitchFamily="2" charset="-122"/>
                <a:cs typeface="Times New Roman" panose="02020603050405020304" pitchFamily="18" charset="0"/>
              </a:rPr>
              <a:t>SST</a:t>
            </a:r>
            <a:r>
              <a:rPr lang="zh-CN" altLang="en-US" sz="1200">
                <a:latin typeface="Times New Roman" panose="02020603050405020304" pitchFamily="18" charset="0"/>
                <a:ea typeface="宋体" panose="02010600030101010101" pitchFamily="2" charset="-122"/>
                <a:cs typeface="Times New Roman" panose="02020603050405020304" pitchFamily="18" charset="0"/>
              </a:rPr>
              <a:t>，某层的</a:t>
            </a:r>
            <a:r>
              <a:rPr lang="en-US" altLang="zh-CN" sz="1200">
                <a:latin typeface="Times New Roman" panose="02020603050405020304" pitchFamily="18" charset="0"/>
                <a:ea typeface="宋体" panose="02010600030101010101" pitchFamily="2" charset="-122"/>
                <a:cs typeface="Times New Roman" panose="02020603050405020304" pitchFamily="18" charset="0"/>
              </a:rPr>
              <a:t>SST</a:t>
            </a:r>
            <a:r>
              <a:rPr lang="zh-CN" altLang="en-US" sz="1200">
                <a:latin typeface="Times New Roman" panose="02020603050405020304" pitchFamily="18" charset="0"/>
                <a:ea typeface="宋体" panose="02010600030101010101" pitchFamily="2" charset="-122"/>
                <a:cs typeface="Times New Roman" panose="02020603050405020304" pitchFamily="18" charset="0"/>
              </a:rPr>
              <a:t>数达到阈值时，就把该层所有</a:t>
            </a:r>
            <a:r>
              <a:rPr lang="en-US" altLang="zh-CN" sz="1200">
                <a:latin typeface="Times New Roman" panose="02020603050405020304" pitchFamily="18" charset="0"/>
                <a:ea typeface="宋体" panose="02010600030101010101" pitchFamily="2" charset="-122"/>
                <a:cs typeface="Times New Roman" panose="02020603050405020304" pitchFamily="18" charset="0"/>
              </a:rPr>
              <a:t>SST</a:t>
            </a:r>
            <a:r>
              <a:rPr lang="zh-CN" altLang="en-US" sz="1200">
                <a:latin typeface="Times New Roman" panose="02020603050405020304" pitchFamily="18" charset="0"/>
                <a:ea typeface="宋体" panose="02010600030101010101" pitchFamily="2" charset="-122"/>
                <a:cs typeface="Times New Roman" panose="02020603050405020304" pitchFamily="18" charset="0"/>
              </a:rPr>
              <a:t>全部合并成一个大的新</a:t>
            </a:r>
            <a:r>
              <a:rPr lang="en-US" altLang="zh-CN" sz="1200">
                <a:latin typeface="Times New Roman" panose="02020603050405020304" pitchFamily="18" charset="0"/>
                <a:ea typeface="宋体" panose="02010600030101010101" pitchFamily="2" charset="-122"/>
                <a:cs typeface="Times New Roman" panose="02020603050405020304" pitchFamily="18" charset="0"/>
              </a:rPr>
              <a:t>SST</a:t>
            </a:r>
            <a:r>
              <a:rPr lang="zh-CN" altLang="en-US" sz="1200">
                <a:latin typeface="Times New Roman" panose="02020603050405020304" pitchFamily="18" charset="0"/>
                <a:ea typeface="宋体" panose="02010600030101010101" pitchFamily="2" charset="-122"/>
                <a:cs typeface="Times New Roman" panose="02020603050405020304" pitchFamily="18" charset="0"/>
              </a:rPr>
              <a:t>，并放到较高一层去。</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p>
            <a:r>
              <a:rPr lang="en-US" altLang="zh-CN">
                <a:latin typeface="Times New Roman" panose="02020603050405020304" pitchFamily="18" charset="0"/>
                <a:ea typeface="宋体" panose="02010600030101010101" pitchFamily="2" charset="-122"/>
                <a:cs typeface="Times New Roman" panose="02020603050405020304" pitchFamily="18" charset="0"/>
              </a:rPr>
              <a:t>2. leveled compaction</a:t>
            </a:r>
            <a:r>
              <a:rPr lang="zh-CN" altLang="en-US">
                <a:latin typeface="Times New Roman" panose="02020603050405020304" pitchFamily="18" charset="0"/>
                <a:ea typeface="宋体" panose="02010600030101010101" pitchFamily="2" charset="-122"/>
                <a:cs typeface="Times New Roman" panose="02020603050405020304" pitchFamily="18" charset="0"/>
              </a:rPr>
              <a:t>的思路是：对于</a:t>
            </a:r>
            <a:r>
              <a:rPr lang="en-US" altLang="zh-CN">
                <a:latin typeface="Times New Roman" panose="02020603050405020304" pitchFamily="18" charset="0"/>
                <a:ea typeface="宋体" panose="02010600030101010101" pitchFamily="2" charset="-122"/>
                <a:cs typeface="Times New Roman" panose="02020603050405020304" pitchFamily="18" charset="0"/>
              </a:rPr>
              <a:t>L1</a:t>
            </a:r>
            <a:r>
              <a:rPr lang="zh-CN" altLang="en-US">
                <a:latin typeface="Times New Roman" panose="02020603050405020304" pitchFamily="18" charset="0"/>
                <a:ea typeface="宋体" panose="02010600030101010101" pitchFamily="2" charset="-122"/>
                <a:cs typeface="Times New Roman" panose="02020603050405020304" pitchFamily="18" charset="0"/>
              </a:rPr>
              <a:t>层及以上的数据，将</a:t>
            </a:r>
            <a:r>
              <a:rPr lang="en-US" altLang="zh-CN">
                <a:latin typeface="Times New Roman" panose="02020603050405020304" pitchFamily="18" charset="0"/>
                <a:ea typeface="宋体" panose="02010600030101010101" pitchFamily="2" charset="-122"/>
                <a:cs typeface="Times New Roman" panose="02020603050405020304" pitchFamily="18" charset="0"/>
              </a:rPr>
              <a:t>size-tiered compaction</a:t>
            </a:r>
            <a:r>
              <a:rPr lang="zh-CN" altLang="en-US">
                <a:latin typeface="Times New Roman" panose="02020603050405020304" pitchFamily="18" charset="0"/>
                <a:ea typeface="宋体" panose="02010600030101010101" pitchFamily="2" charset="-122"/>
                <a:cs typeface="Times New Roman" panose="02020603050405020304" pitchFamily="18" charset="0"/>
              </a:rPr>
              <a:t>中原本的大</a:t>
            </a:r>
            <a:r>
              <a:rPr lang="en-US" altLang="zh-CN">
                <a:latin typeface="Times New Roman" panose="02020603050405020304" pitchFamily="18" charset="0"/>
                <a:ea typeface="宋体" panose="02010600030101010101" pitchFamily="2" charset="-122"/>
                <a:cs typeface="Times New Roman" panose="02020603050405020304" pitchFamily="18" charset="0"/>
              </a:rPr>
              <a:t>SST</a:t>
            </a:r>
            <a:r>
              <a:rPr lang="zh-CN" altLang="en-US">
                <a:latin typeface="Times New Roman" panose="02020603050405020304" pitchFamily="18" charset="0"/>
                <a:ea typeface="宋体" panose="02010600030101010101" pitchFamily="2" charset="-122"/>
                <a:cs typeface="Times New Roman" panose="02020603050405020304" pitchFamily="18" charset="0"/>
              </a:rPr>
              <a:t>拆开，成为多个</a:t>
            </a:r>
            <a:r>
              <a:rPr lang="en-US" altLang="zh-CN">
                <a:latin typeface="Times New Roman" panose="02020603050405020304" pitchFamily="18" charset="0"/>
                <a:ea typeface="宋体" panose="02010600030101010101" pitchFamily="2" charset="-122"/>
                <a:cs typeface="Times New Roman" panose="02020603050405020304" pitchFamily="18" charset="0"/>
              </a:rPr>
              <a:t>key</a:t>
            </a:r>
            <a:r>
              <a:rPr lang="zh-CN" altLang="en-US">
                <a:latin typeface="Times New Roman" panose="02020603050405020304" pitchFamily="18" charset="0"/>
                <a:ea typeface="宋体" panose="02010600030101010101" pitchFamily="2" charset="-122"/>
                <a:cs typeface="Times New Roman" panose="02020603050405020304" pitchFamily="18" charset="0"/>
              </a:rPr>
              <a:t>互不相交的小</a:t>
            </a:r>
            <a:r>
              <a:rPr lang="en-US" altLang="zh-CN">
                <a:latin typeface="Times New Roman" panose="02020603050405020304" pitchFamily="18" charset="0"/>
                <a:ea typeface="宋体" panose="02010600030101010101" pitchFamily="2" charset="-122"/>
                <a:cs typeface="Times New Roman" panose="02020603050405020304" pitchFamily="18" charset="0"/>
              </a:rPr>
              <a:t>SST</a:t>
            </a:r>
            <a:r>
              <a:rPr lang="zh-CN" altLang="en-US">
                <a:latin typeface="Times New Roman" panose="02020603050405020304" pitchFamily="18" charset="0"/>
                <a:ea typeface="宋体" panose="02010600030101010101" pitchFamily="2" charset="-122"/>
                <a:cs typeface="Times New Roman" panose="02020603050405020304" pitchFamily="18" charset="0"/>
              </a:rPr>
              <a:t>的序列，这样的序列叫做“</a:t>
            </a:r>
            <a:r>
              <a:rPr lang="en-US" altLang="zh-CN">
                <a:latin typeface="Times New Roman" panose="02020603050405020304" pitchFamily="18" charset="0"/>
                <a:ea typeface="宋体" panose="02010600030101010101" pitchFamily="2" charset="-122"/>
                <a:cs typeface="Times New Roman" panose="02020603050405020304" pitchFamily="18" charset="0"/>
              </a:rPr>
              <a:t>run”</a:t>
            </a:r>
            <a:r>
              <a:rPr lang="zh-CN" altLang="en-US">
                <a:latin typeface="Times New Roman" panose="02020603050405020304" pitchFamily="18"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L0</a:t>
            </a:r>
            <a:r>
              <a:rPr lang="zh-CN" altLang="en-US">
                <a:latin typeface="Times New Roman" panose="02020603050405020304" pitchFamily="18" charset="0"/>
                <a:ea typeface="宋体" panose="02010600030101010101" pitchFamily="2" charset="-122"/>
                <a:cs typeface="Times New Roman" panose="02020603050405020304" pitchFamily="18" charset="0"/>
              </a:rPr>
              <a:t>层是从</a:t>
            </a:r>
            <a:r>
              <a:rPr lang="en-US" altLang="zh-CN">
                <a:latin typeface="Times New Roman" panose="02020603050405020304" pitchFamily="18" charset="0"/>
                <a:ea typeface="宋体" panose="02010600030101010101" pitchFamily="2" charset="-122"/>
                <a:cs typeface="Times New Roman" panose="02020603050405020304" pitchFamily="18" charset="0"/>
              </a:rPr>
              <a:t>memtable flush</a:t>
            </a:r>
            <a:r>
              <a:rPr lang="zh-CN" altLang="en-US">
                <a:latin typeface="Times New Roman" panose="02020603050405020304" pitchFamily="18" charset="0"/>
                <a:ea typeface="宋体" panose="02010600030101010101" pitchFamily="2" charset="-122"/>
                <a:cs typeface="Times New Roman" panose="02020603050405020304" pitchFamily="18" charset="0"/>
              </a:rPr>
              <a:t>过来的新</a:t>
            </a:r>
            <a:r>
              <a:rPr lang="en-US" altLang="zh-CN">
                <a:latin typeface="Times New Roman" panose="02020603050405020304" pitchFamily="18" charset="0"/>
                <a:ea typeface="宋体" panose="02010600030101010101" pitchFamily="2" charset="-122"/>
                <a:cs typeface="Times New Roman" panose="02020603050405020304" pitchFamily="18" charset="0"/>
              </a:rPr>
              <a:t>SST</a:t>
            </a:r>
            <a:r>
              <a:rPr lang="zh-CN" altLang="en-US">
                <a:latin typeface="Times New Roman" panose="02020603050405020304" pitchFamily="18" charset="0"/>
                <a:ea typeface="宋体" panose="02010600030101010101" pitchFamily="2" charset="-122"/>
                <a:cs typeface="Times New Roman" panose="02020603050405020304" pitchFamily="18" charset="0"/>
              </a:rPr>
              <a:t>，该层各个</a:t>
            </a:r>
            <a:r>
              <a:rPr lang="en-US" altLang="zh-CN">
                <a:latin typeface="Times New Roman" panose="02020603050405020304" pitchFamily="18" charset="0"/>
                <a:ea typeface="宋体" panose="02010600030101010101" pitchFamily="2" charset="-122"/>
                <a:cs typeface="Times New Roman" panose="02020603050405020304" pitchFamily="18" charset="0"/>
              </a:rPr>
              <a:t>SST</a:t>
            </a:r>
            <a:r>
              <a:rPr lang="zh-CN" altLang="en-US">
                <a:latin typeface="Times New Roman" panose="02020603050405020304" pitchFamily="18" charset="0"/>
                <a:ea typeface="宋体" panose="02010600030101010101" pitchFamily="2" charset="-122"/>
                <a:cs typeface="Times New Roman" panose="02020603050405020304" pitchFamily="18" charset="0"/>
              </a:rPr>
              <a:t>的</a:t>
            </a:r>
            <a:r>
              <a:rPr lang="en-US" altLang="zh-CN">
                <a:latin typeface="Times New Roman" panose="02020603050405020304" pitchFamily="18" charset="0"/>
                <a:ea typeface="宋体" panose="02010600030101010101" pitchFamily="2" charset="-122"/>
                <a:cs typeface="Times New Roman" panose="02020603050405020304" pitchFamily="18" charset="0"/>
              </a:rPr>
              <a:t>key</a:t>
            </a:r>
            <a:r>
              <a:rPr lang="zh-CN" altLang="en-US">
                <a:latin typeface="Times New Roman" panose="02020603050405020304" pitchFamily="18" charset="0"/>
                <a:ea typeface="宋体" panose="02010600030101010101" pitchFamily="2" charset="-122"/>
                <a:cs typeface="Times New Roman" panose="02020603050405020304" pitchFamily="18" charset="0"/>
              </a:rPr>
              <a:t>是可以相交的，并且其数量阈值单独控制（如</a:t>
            </a:r>
            <a:r>
              <a:rPr lang="en-US" altLang="zh-CN">
                <a:latin typeface="Times New Roman" panose="02020603050405020304" pitchFamily="18" charset="0"/>
                <a:ea typeface="宋体" panose="02010600030101010101" pitchFamily="2" charset="-122"/>
                <a:cs typeface="Times New Roman" panose="02020603050405020304" pitchFamily="18" charset="0"/>
              </a:rPr>
              <a:t>4</a:t>
            </a:r>
            <a:r>
              <a:rPr lang="zh-CN" altLang="en-US">
                <a:latin typeface="Times New Roman" panose="02020603050405020304" pitchFamily="18" charset="0"/>
                <a:ea typeface="宋体" panose="02010600030101010101" pitchFamily="2" charset="-122"/>
                <a:cs typeface="Times New Roman" panose="02020603050405020304" pitchFamily="18" charset="0"/>
              </a:rPr>
              <a:t>）。从</a:t>
            </a:r>
            <a:r>
              <a:rPr lang="en-US" altLang="zh-CN">
                <a:latin typeface="Times New Roman" panose="02020603050405020304" pitchFamily="18" charset="0"/>
                <a:ea typeface="宋体" panose="02010600030101010101" pitchFamily="2" charset="-122"/>
                <a:cs typeface="Times New Roman" panose="02020603050405020304" pitchFamily="18" charset="0"/>
              </a:rPr>
              <a:t>L1</a:t>
            </a:r>
            <a:r>
              <a:rPr lang="zh-CN" altLang="en-US">
                <a:latin typeface="Times New Roman" panose="02020603050405020304" pitchFamily="18" charset="0"/>
                <a:ea typeface="宋体" panose="02010600030101010101" pitchFamily="2" charset="-122"/>
                <a:cs typeface="Times New Roman" panose="02020603050405020304" pitchFamily="18" charset="0"/>
              </a:rPr>
              <a:t>层开始，每层都包含恰好一个</a:t>
            </a:r>
            <a:r>
              <a:rPr lang="en-US" altLang="zh-CN">
                <a:latin typeface="Times New Roman" panose="02020603050405020304" pitchFamily="18" charset="0"/>
                <a:ea typeface="宋体" panose="02010600030101010101" pitchFamily="2" charset="-122"/>
                <a:cs typeface="Times New Roman" panose="02020603050405020304" pitchFamily="18" charset="0"/>
              </a:rPr>
              <a:t>run</a:t>
            </a:r>
            <a:r>
              <a:rPr lang="zh-CN" altLang="en-US">
                <a:latin typeface="Times New Roman" panose="02020603050405020304" pitchFamily="18" charset="0"/>
                <a:ea typeface="宋体" panose="02010600030101010101" pitchFamily="2" charset="-122"/>
                <a:cs typeface="Times New Roman" panose="02020603050405020304" pitchFamily="18" charset="0"/>
              </a:rPr>
              <a:t>，并且</a:t>
            </a:r>
            <a:r>
              <a:rPr lang="en-US" altLang="zh-CN">
                <a:latin typeface="Times New Roman" panose="02020603050405020304" pitchFamily="18" charset="0"/>
                <a:ea typeface="宋体" panose="02010600030101010101" pitchFamily="2" charset="-122"/>
                <a:cs typeface="Times New Roman" panose="02020603050405020304" pitchFamily="18" charset="0"/>
              </a:rPr>
              <a:t>run</a:t>
            </a:r>
            <a:r>
              <a:rPr lang="zh-CN" altLang="en-US">
                <a:latin typeface="Times New Roman" panose="02020603050405020304" pitchFamily="18" charset="0"/>
                <a:ea typeface="宋体" panose="02010600030101010101" pitchFamily="2" charset="-122"/>
                <a:cs typeface="Times New Roman" panose="02020603050405020304" pitchFamily="18" charset="0"/>
              </a:rPr>
              <a:t>内包含的数据量阈值呈指数增长。</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a:p>
          <a:p>
            <a:r>
              <a:rPr lang="en-US" altLang="zh-CN"/>
              <a:t>LSM-based</a:t>
            </a:r>
            <a:r>
              <a:rPr lang="zh-CN" altLang="en-US"/>
              <a:t>存储引擎中数据的增删改都不是</a:t>
            </a:r>
            <a:r>
              <a:rPr lang="en-US" altLang="zh-CN"/>
              <a:t>in-place</a:t>
            </a:r>
            <a:r>
              <a:rPr lang="zh-CN" altLang="en-US"/>
              <a:t>的，而是需要等待</a:t>
            </a:r>
            <a:r>
              <a:rPr lang="en-US" altLang="zh-CN"/>
              <a:t>compaction</a:t>
            </a:r>
            <a:r>
              <a:rPr lang="zh-CN" altLang="en-US"/>
              <a:t>执行到对应的</a:t>
            </a:r>
            <a:r>
              <a:rPr lang="en-US" altLang="zh-CN"/>
              <a:t>key</a:t>
            </a:r>
            <a:r>
              <a:rPr lang="zh-CN" altLang="en-US"/>
              <a:t>才算完。也就是说，一个</a:t>
            </a:r>
            <a:r>
              <a:rPr lang="en-US" altLang="zh-CN"/>
              <a:t>key</a:t>
            </a:r>
            <a:r>
              <a:rPr lang="zh-CN" altLang="en-US"/>
              <a:t>可能会同时对应多个</a:t>
            </a:r>
            <a:r>
              <a:rPr lang="en-US" altLang="zh-CN"/>
              <a:t>value</a:t>
            </a:r>
            <a:r>
              <a:rPr lang="zh-CN" altLang="en-US"/>
              <a:t>（删除标记算作特殊的</a:t>
            </a:r>
            <a:r>
              <a:rPr lang="en-US" altLang="zh-CN"/>
              <a:t>value</a:t>
            </a:r>
            <a:r>
              <a:rPr lang="zh-CN" altLang="en-US"/>
              <a:t>），而只有一个</a:t>
            </a:r>
            <a:r>
              <a:rPr lang="en-US" altLang="zh-CN"/>
              <a:t>value</a:t>
            </a:r>
            <a:r>
              <a:rPr lang="zh-CN" altLang="en-US"/>
              <a:t>是真正有效的，其余那些就算做空间放大。另外，在</a:t>
            </a:r>
            <a:r>
              <a:rPr lang="en-US" altLang="zh-CN"/>
              <a:t>compaction</a:t>
            </a:r>
            <a:r>
              <a:rPr lang="zh-CN" altLang="en-US"/>
              <a:t>过程中，原始数据在执行完成之前是不能删除的（防止出现意外无法恢复），所以同一份被</a:t>
            </a:r>
            <a:r>
              <a:rPr lang="en-US" altLang="zh-CN"/>
              <a:t>compaction</a:t>
            </a:r>
            <a:r>
              <a:rPr lang="zh-CN" altLang="en-US"/>
              <a:t>的数据最多可能膨胀成原来的两倍，这也算作空间放大的范畴。</a:t>
            </a:r>
            <a:endParaRPr lang="en-US" altLang="zh-CN"/>
          </a:p>
          <a:p>
            <a:endParaRPr lang="en-US" altLang="zh-CN"/>
          </a:p>
          <a:p>
            <a:r>
              <a:rPr lang="zh-CN" altLang="en-US"/>
              <a:t>同一份数据会不断地随着</a:t>
            </a:r>
            <a:r>
              <a:rPr lang="en-US" altLang="zh-CN"/>
              <a:t>compaction</a:t>
            </a:r>
            <a:r>
              <a:rPr lang="zh-CN" altLang="en-US"/>
              <a:t>过程向更高的层级重复写入，有多少层就会写多少次。但是，我们的</a:t>
            </a:r>
            <a:r>
              <a:rPr lang="en-US" altLang="zh-CN"/>
              <a:t>leveled compaction</a:t>
            </a:r>
            <a:r>
              <a:rPr lang="zh-CN" altLang="en-US"/>
              <a:t>的写放大要严重得多，同等条件下实际写入量会达到</a:t>
            </a:r>
            <a:r>
              <a:rPr lang="en-US" altLang="zh-CN"/>
              <a:t>110GB</a:t>
            </a:r>
            <a:r>
              <a:rPr lang="zh-CN" altLang="en-US"/>
              <a:t>，是</a:t>
            </a:r>
            <a:r>
              <a:rPr lang="en-US" altLang="zh-CN"/>
              <a:t>size-tiered compaction</a:t>
            </a:r>
            <a:r>
              <a:rPr lang="zh-CN" altLang="en-US"/>
              <a:t>的两倍有余。这是因为</a:t>
            </a:r>
            <a:r>
              <a:rPr lang="en-US" altLang="zh-CN"/>
              <a:t>Ln</a:t>
            </a:r>
            <a:r>
              <a:rPr lang="zh-CN" altLang="en-US"/>
              <a:t>层</a:t>
            </a:r>
            <a:r>
              <a:rPr lang="en-US" altLang="zh-CN"/>
              <a:t>SST</a:t>
            </a:r>
            <a:r>
              <a:rPr lang="zh-CN" altLang="en-US"/>
              <a:t>在合并到</a:t>
            </a:r>
            <a:r>
              <a:rPr lang="en-US" altLang="zh-CN"/>
              <a:t>Ln+1</a:t>
            </a:r>
            <a:r>
              <a:rPr lang="zh-CN" altLang="en-US"/>
              <a:t>层时是一对多的，故重复写入的次数会更多。在极端情况下，我们甚至可以观测到数十倍的写放大。</a:t>
            </a:r>
          </a:p>
        </p:txBody>
      </p:sp>
      <p:sp>
        <p:nvSpPr>
          <p:cNvPr id="4" name="灯片编号占位符 3"/>
          <p:cNvSpPr>
            <a:spLocks noGrp="1"/>
          </p:cNvSpPr>
          <p:nvPr>
            <p:ph type="sldNum" sz="quarter" idx="5"/>
          </p:nvPr>
        </p:nvSpPr>
        <p:spPr/>
        <p:txBody>
          <a:bodyPr/>
          <a:lstStyle/>
          <a:p>
            <a:fld id="{E7EDF5EB-3FDA-49D5-801C-C8F4B081D34B}" type="slidenum">
              <a:rPr lang="zh-CN" altLang="en-US" smtClean="0"/>
              <a:t>4</a:t>
            </a:fld>
            <a:endParaRPr lang="zh-CN" altLang="en-US"/>
          </a:p>
        </p:txBody>
      </p:sp>
    </p:spTree>
    <p:extLst>
      <p:ext uri="{BB962C8B-B14F-4D97-AF65-F5344CB8AC3E}">
        <p14:creationId xmlns:p14="http://schemas.microsoft.com/office/powerpoint/2010/main" val="690638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在未更新的请求中，</a:t>
            </a:r>
            <a:r>
              <a:rPr lang="en-US" altLang="zh-CN"/>
              <a:t>10 %</a:t>
            </a:r>
            <a:r>
              <a:rPr lang="zh-CN" altLang="en-US"/>
              <a:t>为范围扫描，其余为点读</a:t>
            </a:r>
          </a:p>
        </p:txBody>
      </p:sp>
      <p:sp>
        <p:nvSpPr>
          <p:cNvPr id="4" name="灯片编号占位符 3"/>
          <p:cNvSpPr>
            <a:spLocks noGrp="1"/>
          </p:cNvSpPr>
          <p:nvPr>
            <p:ph type="sldNum" sz="quarter" idx="5"/>
          </p:nvPr>
        </p:nvSpPr>
        <p:spPr/>
        <p:txBody>
          <a:bodyPr/>
          <a:lstStyle/>
          <a:p>
            <a:fld id="{E7EDF5EB-3FDA-49D5-801C-C8F4B081D34B}" type="slidenum">
              <a:rPr lang="zh-CN" altLang="en-US" smtClean="0"/>
              <a:t>6</a:t>
            </a:fld>
            <a:endParaRPr lang="zh-CN" altLang="en-US"/>
          </a:p>
        </p:txBody>
      </p:sp>
    </p:spTree>
    <p:extLst>
      <p:ext uri="{BB962C8B-B14F-4D97-AF65-F5344CB8AC3E}">
        <p14:creationId xmlns:p14="http://schemas.microsoft.com/office/powerpoint/2010/main" val="2450890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操作流程</a:t>
            </a:r>
            <a:endParaRPr lang="en-US" altLang="zh-CN" sz="160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查找。查找首先检查记录缓存（第</a:t>
            </a:r>
            <a:r>
              <a:rPr kumimoji="0" lang="en-US" altLang="zh-CN"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4.2</a:t>
            </a:r>
            <a:r>
              <a:rPr kumimoji="0" lang="zh-CN" altLang="en-US"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节），其中包含记录的最新版本。如果键没有被缓存，内存索引（第</a:t>
            </a:r>
            <a:r>
              <a:rPr kumimoji="0" lang="en-US" altLang="zh-CN"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4.3</a:t>
            </a:r>
            <a:r>
              <a:rPr kumimoji="0" lang="zh-CN" altLang="en-US"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节）用于</a:t>
            </a:r>
            <a:r>
              <a:rPr lang="zh-CN" altLang="en-US">
                <a:solidFill>
                  <a:prstClr val="black"/>
                </a:solidFill>
                <a:latin typeface="Times New Roman" panose="02020603050405020304" pitchFamily="18" charset="0"/>
                <a:ea typeface="宋体" panose="02010600030101010101" pitchFamily="2" charset="-122"/>
                <a:cs typeface="Times New Roman" panose="02020603050405020304" pitchFamily="18" charset="0"/>
              </a:rPr>
              <a:t>寻找</a:t>
            </a:r>
            <a:r>
              <a:rPr kumimoji="0" lang="zh-CN" altLang="en-US"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正确的数据段，而相关的线性模型（如果有）定位数据页（第</a:t>
            </a:r>
            <a:r>
              <a:rPr kumimoji="0" lang="en-US" altLang="zh-CN"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4.4</a:t>
            </a:r>
            <a:r>
              <a:rPr kumimoji="0" lang="zh-CN" altLang="en-US"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节）。该页面被带入内存并被搜索。如果仍然没有找到键，页面的</a:t>
            </a:r>
            <a:r>
              <a:rPr kumimoji="0" lang="en-US" altLang="zh-CN"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Overflow</a:t>
            </a:r>
            <a:r>
              <a:rPr kumimoji="0" lang="zh-CN" altLang="en-US"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页面（如果有的话）也会被带入内存并进行搜索。如果在</a:t>
            </a:r>
            <a:r>
              <a:rPr kumimoji="0" lang="en-US" altLang="zh-CN"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Overflow</a:t>
            </a:r>
            <a:r>
              <a:rPr kumimoji="0" lang="zh-CN" altLang="en-US"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页面中也没有匹配项，</a:t>
            </a:r>
            <a:r>
              <a:rPr kumimoji="0" lang="en-US" altLang="zh-CN"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TreeLine</a:t>
            </a:r>
            <a:r>
              <a:rPr kumimoji="0" lang="zh-CN" altLang="en-US"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会报告没有找到该键。</a:t>
            </a:r>
            <a:endParaRPr kumimoji="0" lang="en-US" altLang="zh-CN"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更新。插入、更新和删除最初创建或更新记录缓存中的条目。一旦条目后来被选择逐出，</a:t>
            </a:r>
            <a:r>
              <a:rPr kumimoji="0" lang="en-US" altLang="zh-CN"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TreeLine</a:t>
            </a:r>
            <a:r>
              <a:rPr kumimoji="0" lang="zh-CN" altLang="en-US"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使用内存中的索引和段线性模型（如果有）</a:t>
            </a:r>
            <a:r>
              <a:rPr lang="zh-CN" altLang="en-US">
                <a:solidFill>
                  <a:prstClr val="black"/>
                </a:solidFill>
                <a:latin typeface="Times New Roman" panose="02020603050405020304" pitchFamily="18" charset="0"/>
                <a:ea typeface="宋体" panose="02010600030101010101" pitchFamily="2" charset="-122"/>
                <a:cs typeface="Times New Roman" panose="02020603050405020304" pitchFamily="18" charset="0"/>
              </a:rPr>
              <a:t>寻找</a:t>
            </a:r>
            <a:r>
              <a:rPr kumimoji="0" lang="zh-CN" altLang="en-US"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相应的数据页，并将其与其</a:t>
            </a:r>
            <a:r>
              <a:rPr kumimoji="0" lang="en-US" altLang="zh-CN"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Overflow</a:t>
            </a:r>
            <a:r>
              <a:rPr kumimoji="0" lang="zh-CN" altLang="en-US"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页（如果有）一起带入内存以执行操作。如果基本页面和</a:t>
            </a:r>
            <a:r>
              <a:rPr kumimoji="0" lang="en-US" altLang="zh-CN"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overflow</a:t>
            </a:r>
            <a:r>
              <a:rPr kumimoji="0" lang="zh-CN" altLang="en-US"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页面都已满，则会触发重组（第</a:t>
            </a:r>
            <a:r>
              <a:rPr kumimoji="0" lang="en-US" altLang="zh-CN"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4.5</a:t>
            </a:r>
            <a:r>
              <a:rPr kumimoji="0" lang="zh-CN" altLang="en-US"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节和第</a:t>
            </a:r>
            <a:r>
              <a:rPr kumimoji="0" lang="en-US" altLang="zh-CN"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4.6</a:t>
            </a:r>
            <a:r>
              <a:rPr kumimoji="0" lang="zh-CN" altLang="en-US"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节）。</a:t>
            </a:r>
            <a:endParaRPr kumimoji="0" lang="en-US" altLang="zh-CN"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范围扫描。范围扫描像查找一样进行，但是记录缓存和适当的数据页（基本页和</a:t>
            </a:r>
            <a:r>
              <a:rPr lang="en-US" altLang="zh-CN">
                <a:solidFill>
                  <a:prstClr val="black"/>
                </a:solidFill>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verflow</a:t>
            </a:r>
            <a:r>
              <a:rPr kumimoji="0" lang="zh-CN" altLang="en-US"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页）总是检查指定范围内的键，然后按键顺序合并。记录缓存中遇到的记录会用数据页上可能存在的相同键覆盖记录。</a:t>
            </a:r>
            <a:endParaRPr kumimoji="0" lang="en-US" altLang="zh-CN"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a:p>
        </p:txBody>
      </p:sp>
      <p:sp>
        <p:nvSpPr>
          <p:cNvPr id="4" name="灯片编号占位符 3"/>
          <p:cNvSpPr>
            <a:spLocks noGrp="1"/>
          </p:cNvSpPr>
          <p:nvPr>
            <p:ph type="sldNum" sz="quarter" idx="5"/>
          </p:nvPr>
        </p:nvSpPr>
        <p:spPr/>
        <p:txBody>
          <a:bodyPr/>
          <a:lstStyle/>
          <a:p>
            <a:fld id="{E7EDF5EB-3FDA-49D5-801C-C8F4B081D34B}" type="slidenum">
              <a:rPr lang="zh-CN" altLang="en-US" smtClean="0"/>
              <a:t>7</a:t>
            </a:fld>
            <a:endParaRPr lang="zh-CN" altLang="en-US"/>
          </a:p>
        </p:txBody>
      </p:sp>
    </p:spTree>
    <p:extLst>
      <p:ext uri="{BB962C8B-B14F-4D97-AF65-F5344CB8AC3E}">
        <p14:creationId xmlns:p14="http://schemas.microsoft.com/office/powerpoint/2010/main" val="1264147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a:latin typeface="Times New Roman" panose="02020603050405020304" pitchFamily="18" charset="0"/>
                <a:ea typeface="宋体" panose="02010600030101010101" pitchFamily="2" charset="-122"/>
                <a:cs typeface="Times New Roman" panose="02020603050405020304" pitchFamily="18" charset="0"/>
              </a:rPr>
              <a:t>Record caching</a:t>
            </a:r>
            <a:r>
              <a:rPr lang="zh-CN" altLang="en-US" b="1">
                <a:latin typeface="Times New Roman" panose="02020603050405020304" pitchFamily="18" charset="0"/>
                <a:ea typeface="宋体" panose="02010600030101010101" pitchFamily="2" charset="-122"/>
                <a:cs typeface="Times New Roman" panose="02020603050405020304" pitchFamily="18" charset="0"/>
              </a:rPr>
              <a:t>：</a:t>
            </a:r>
            <a:endParaRPr lang="en-US" altLang="zh-CN" b="1">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        进行就地更新的时候，以记录为单位缓存比按页缓存有更高的内存利用率。</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en-US" altLang="zh-CN">
                <a:latin typeface="Times New Roman" panose="02020603050405020304" pitchFamily="18" charset="0"/>
                <a:ea typeface="宋体" panose="02010600030101010101" pitchFamily="2" charset="-122"/>
                <a:cs typeface="Times New Roman" panose="02020603050405020304" pitchFamily="18" charset="0"/>
              </a:rPr>
              <a:t>        cache </a:t>
            </a:r>
            <a:r>
              <a:rPr lang="zh-CN" altLang="en-US">
                <a:latin typeface="Times New Roman" panose="02020603050405020304" pitchFamily="18" charset="0"/>
                <a:ea typeface="宋体" panose="02010600030101010101" pitchFamily="2" charset="-122"/>
                <a:cs typeface="Times New Roman" panose="02020603050405020304" pitchFamily="18" charset="0"/>
              </a:rPr>
              <a:t>的管理：给其中的每个 </a:t>
            </a:r>
            <a:r>
              <a:rPr lang="en-US" altLang="zh-CN">
                <a:latin typeface="Times New Roman" panose="02020603050405020304" pitchFamily="18" charset="0"/>
                <a:ea typeface="宋体" panose="02010600030101010101" pitchFamily="2" charset="-122"/>
                <a:cs typeface="Times New Roman" panose="02020603050405020304" pitchFamily="18" charset="0"/>
              </a:rPr>
              <a:t>record </a:t>
            </a:r>
            <a:r>
              <a:rPr lang="zh-CN" altLang="en-US">
                <a:latin typeface="Times New Roman" panose="02020603050405020304" pitchFamily="18" charset="0"/>
                <a:ea typeface="宋体" panose="02010600030101010101" pitchFamily="2" charset="-122"/>
                <a:cs typeface="Times New Roman" panose="02020603050405020304" pitchFamily="18" charset="0"/>
              </a:rPr>
              <a:t>设置了一个等级：</a:t>
            </a:r>
            <a:r>
              <a:rPr lang="en-US" altLang="zh-CN">
                <a:latin typeface="Times New Roman" panose="02020603050405020304" pitchFamily="18" charset="0"/>
                <a:ea typeface="宋体" panose="02010600030101010101" pitchFamily="2" charset="-122"/>
                <a:cs typeface="Times New Roman" panose="02020603050405020304" pitchFamily="18" charset="0"/>
              </a:rPr>
              <a:t>0~Pmax</a:t>
            </a:r>
            <a:r>
              <a:rPr lang="zh-CN" altLang="en-US">
                <a:latin typeface="Times New Roman" panose="02020603050405020304" pitchFamily="18" charset="0"/>
                <a:ea typeface="宋体" panose="02010600030101010101" pitchFamily="2" charset="-122"/>
                <a:cs typeface="Times New Roman" panose="02020603050405020304" pitchFamily="18" charset="0"/>
              </a:rPr>
              <a:t>，每次访问时增加。一共三种情况会缓存记录：</a:t>
            </a:r>
          </a:p>
          <a:p>
            <a:r>
              <a:rPr lang="zh-CN" altLang="en-US">
                <a:latin typeface="Times New Roman" panose="02020603050405020304" pitchFamily="18" charset="0"/>
                <a:ea typeface="宋体" panose="02010600030101010101" pitchFamily="2" charset="-122"/>
                <a:cs typeface="Times New Roman" panose="02020603050405020304" pitchFamily="18" charset="0"/>
              </a:rPr>
              <a:t>        数据修改：修改后的数据需要放入 </a:t>
            </a:r>
            <a:r>
              <a:rPr lang="en-US" altLang="zh-CN">
                <a:latin typeface="Times New Roman" panose="02020603050405020304" pitchFamily="18" charset="0"/>
                <a:ea typeface="宋体" panose="02010600030101010101" pitchFamily="2" charset="-122"/>
                <a:cs typeface="Times New Roman" panose="02020603050405020304" pitchFamily="18" charset="0"/>
              </a:rPr>
              <a:t>cache</a:t>
            </a:r>
            <a:r>
              <a:rPr lang="zh-CN" altLang="en-US">
                <a:latin typeface="Times New Roman" panose="02020603050405020304" pitchFamily="18" charset="0"/>
                <a:ea typeface="宋体" panose="02010600030101010101" pitchFamily="2" charset="-122"/>
                <a:cs typeface="Times New Roman" panose="02020603050405020304" pitchFamily="18" charset="0"/>
              </a:rPr>
              <a:t>，将等级设置为 </a:t>
            </a:r>
            <a:r>
              <a:rPr lang="en-US" altLang="zh-CN">
                <a:latin typeface="Times New Roman" panose="02020603050405020304" pitchFamily="18" charset="0"/>
                <a:ea typeface="宋体" panose="02010600030101010101" pitchFamily="2" charset="-122"/>
                <a:cs typeface="Times New Roman" panose="02020603050405020304" pitchFamily="18" charset="0"/>
              </a:rPr>
              <a:t>Pmax/2</a:t>
            </a:r>
            <a:r>
              <a:rPr lang="zh-CN" altLang="en-US">
                <a:latin typeface="Times New Roman" panose="02020603050405020304" pitchFamily="18" charset="0"/>
                <a:ea typeface="宋体" panose="02010600030101010101" pitchFamily="2" charset="-122"/>
                <a:cs typeface="Times New Roman" panose="02020603050405020304" pitchFamily="18" charset="0"/>
              </a:rPr>
              <a:t>，如果没有空间了，需要对一些 </a:t>
            </a:r>
            <a:r>
              <a:rPr lang="en-US" altLang="zh-CN">
                <a:latin typeface="Times New Roman" panose="02020603050405020304" pitchFamily="18" charset="0"/>
                <a:ea typeface="宋体" panose="02010600030101010101" pitchFamily="2" charset="-122"/>
                <a:cs typeface="Times New Roman" panose="02020603050405020304" pitchFamily="18" charset="0"/>
              </a:rPr>
              <a:t>record </a:t>
            </a:r>
            <a:r>
              <a:rPr lang="zh-CN" altLang="en-US">
                <a:latin typeface="Times New Roman" panose="02020603050405020304" pitchFamily="18" charset="0"/>
                <a:ea typeface="宋体" panose="02010600030101010101" pitchFamily="2" charset="-122"/>
                <a:cs typeface="Times New Roman" panose="02020603050405020304" pitchFamily="18" charset="0"/>
              </a:rPr>
              <a:t>执行驱逐。</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        查找未缓存的数据：放入</a:t>
            </a:r>
            <a:r>
              <a:rPr lang="en-US" altLang="zh-CN">
                <a:latin typeface="Times New Roman" panose="02020603050405020304" pitchFamily="18" charset="0"/>
                <a:ea typeface="宋体" panose="02010600030101010101" pitchFamily="2" charset="-122"/>
                <a:cs typeface="Times New Roman" panose="02020603050405020304" pitchFamily="18" charset="0"/>
              </a:rPr>
              <a:t>cache</a:t>
            </a:r>
            <a:r>
              <a:rPr lang="zh-CN" altLang="en-US">
                <a:latin typeface="Times New Roman" panose="02020603050405020304" pitchFamily="18" charset="0"/>
                <a:ea typeface="宋体" panose="02010600030101010101" pitchFamily="2" charset="-122"/>
                <a:cs typeface="Times New Roman" panose="02020603050405020304" pitchFamily="18" charset="0"/>
              </a:rPr>
              <a:t>后，等级设置为 </a:t>
            </a:r>
            <a:r>
              <a:rPr lang="en-US" altLang="zh-CN">
                <a:latin typeface="Times New Roman" panose="02020603050405020304" pitchFamily="18" charset="0"/>
                <a:ea typeface="宋体" panose="02010600030101010101" pitchFamily="2" charset="-122"/>
                <a:cs typeface="Times New Roman" panose="02020603050405020304" pitchFamily="18" charset="0"/>
              </a:rPr>
              <a:t>Pmax/2</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        在第二种情况发生时，可以选择乐观地缓存同一个 </a:t>
            </a:r>
            <a:r>
              <a:rPr lang="en-US" altLang="zh-CN">
                <a:latin typeface="Times New Roman" panose="02020603050405020304" pitchFamily="18" charset="0"/>
                <a:ea typeface="宋体" panose="02010600030101010101" pitchFamily="2" charset="-122"/>
                <a:cs typeface="Times New Roman" panose="02020603050405020304" pitchFamily="18" charset="0"/>
              </a:rPr>
              <a:t>page </a:t>
            </a:r>
            <a:r>
              <a:rPr lang="zh-CN" altLang="en-US">
                <a:latin typeface="Times New Roman" panose="02020603050405020304" pitchFamily="18" charset="0"/>
                <a:ea typeface="宋体" panose="02010600030101010101" pitchFamily="2" charset="-122"/>
                <a:cs typeface="Times New Roman" panose="02020603050405020304" pitchFamily="18" charset="0"/>
              </a:rPr>
              <a:t>的记录，将它们的设置等级为 </a:t>
            </a:r>
            <a:r>
              <a:rPr lang="en-US" altLang="zh-CN">
                <a:latin typeface="Times New Roman" panose="02020603050405020304" pitchFamily="18" charset="0"/>
                <a:ea typeface="宋体" panose="02010600030101010101" pitchFamily="2" charset="-122"/>
                <a:cs typeface="Times New Roman" panose="02020603050405020304" pitchFamily="18" charset="0"/>
              </a:rPr>
              <a:t>1</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en-US" altLang="zh-CN" b="1">
                <a:latin typeface="Times New Roman" panose="02020603050405020304" pitchFamily="18" charset="0"/>
                <a:ea typeface="宋体" panose="02010600030101010101" pitchFamily="2" charset="-122"/>
                <a:cs typeface="Times New Roman" panose="02020603050405020304" pitchFamily="18" charset="0"/>
              </a:rPr>
              <a:t>Pages and Segments:</a:t>
            </a:r>
          </a:p>
          <a:p>
            <a:r>
              <a:rPr lang="zh-CN" altLang="en-US">
                <a:latin typeface="Times New Roman" panose="02020603050405020304" pitchFamily="18" charset="0"/>
                <a:ea typeface="宋体" panose="02010600030101010101" pitchFamily="2" charset="-122"/>
                <a:cs typeface="Times New Roman" panose="02020603050405020304" pitchFamily="18" charset="0"/>
              </a:rPr>
              <a:t>        一个</a:t>
            </a:r>
            <a:r>
              <a:rPr lang="en-US" altLang="zh-CN">
                <a:latin typeface="Times New Roman" panose="02020603050405020304" pitchFamily="18" charset="0"/>
                <a:ea typeface="宋体" panose="02010600030101010101" pitchFamily="2" charset="-122"/>
                <a:cs typeface="Times New Roman" panose="02020603050405020304" pitchFamily="18" charset="0"/>
              </a:rPr>
              <a:t>page</a:t>
            </a:r>
            <a:r>
              <a:rPr lang="zh-CN" altLang="en-US">
                <a:latin typeface="Times New Roman" panose="02020603050405020304" pitchFamily="18" charset="0"/>
                <a:ea typeface="宋体" panose="02010600030101010101" pitchFamily="2" charset="-122"/>
                <a:cs typeface="Times New Roman" panose="02020603050405020304" pitchFamily="18" charset="0"/>
              </a:rPr>
              <a:t> 大小为</a:t>
            </a:r>
            <a:r>
              <a:rPr lang="en-US" altLang="zh-CN">
                <a:latin typeface="Times New Roman" panose="02020603050405020304" pitchFamily="18" charset="0"/>
                <a:ea typeface="宋体" panose="02010600030101010101" pitchFamily="2" charset="-122"/>
                <a:cs typeface="Times New Roman" panose="02020603050405020304" pitchFamily="18" charset="0"/>
              </a:rPr>
              <a:t> 4KB</a:t>
            </a:r>
            <a:r>
              <a:rPr lang="zh-CN" altLang="en-US">
                <a:latin typeface="Times New Roman" panose="02020603050405020304" pitchFamily="18"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page </a:t>
            </a:r>
            <a:r>
              <a:rPr lang="zh-CN" altLang="en-US">
                <a:latin typeface="Times New Roman" panose="02020603050405020304" pitchFamily="18" charset="0"/>
                <a:ea typeface="宋体" panose="02010600030101010101" pitchFamily="2" charset="-122"/>
                <a:cs typeface="Times New Roman" panose="02020603050405020304" pitchFamily="18" charset="0"/>
              </a:rPr>
              <a:t>根据最小键和最大键进行前缀压缩，内部 </a:t>
            </a:r>
            <a:r>
              <a:rPr lang="en-US" altLang="zh-CN">
                <a:latin typeface="Times New Roman" panose="02020603050405020304" pitchFamily="18" charset="0"/>
                <a:ea typeface="宋体" panose="02010600030101010101" pitchFamily="2" charset="-122"/>
                <a:cs typeface="Times New Roman" panose="02020603050405020304" pitchFamily="18" charset="0"/>
              </a:rPr>
              <a:t>tuple </a:t>
            </a:r>
            <a:r>
              <a:rPr lang="zh-CN" altLang="en-US">
                <a:latin typeface="Times New Roman" panose="02020603050405020304" pitchFamily="18" charset="0"/>
                <a:ea typeface="宋体" panose="02010600030101010101" pitchFamily="2" charset="-122"/>
                <a:cs typeface="Times New Roman" panose="02020603050405020304" pitchFamily="18" charset="0"/>
              </a:rPr>
              <a:t>有序。</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        一个 </a:t>
            </a:r>
            <a:r>
              <a:rPr lang="en-US" altLang="zh-CN">
                <a:latin typeface="Times New Roman" panose="02020603050405020304" pitchFamily="18" charset="0"/>
                <a:ea typeface="宋体" panose="02010600030101010101" pitchFamily="2" charset="-122"/>
                <a:cs typeface="Times New Roman" panose="02020603050405020304" pitchFamily="18" charset="0"/>
              </a:rPr>
              <a:t>segment </a:t>
            </a:r>
            <a:r>
              <a:rPr lang="zh-CN" altLang="en-US">
                <a:latin typeface="Times New Roman" panose="02020603050405020304" pitchFamily="18" charset="0"/>
                <a:ea typeface="宋体" panose="02010600030101010101" pitchFamily="2" charset="-122"/>
                <a:cs typeface="Times New Roman" panose="02020603050405020304" pitchFamily="18" charset="0"/>
              </a:rPr>
              <a:t>包含了若干 </a:t>
            </a:r>
            <a:r>
              <a:rPr lang="en-US" altLang="zh-CN">
                <a:latin typeface="Times New Roman" panose="02020603050405020304" pitchFamily="18" charset="0"/>
                <a:ea typeface="宋体" panose="02010600030101010101" pitchFamily="2" charset="-122"/>
                <a:cs typeface="Times New Roman" panose="02020603050405020304" pitchFamily="18" charset="0"/>
              </a:rPr>
              <a:t>page</a:t>
            </a:r>
            <a:r>
              <a:rPr lang="zh-CN" altLang="en-US">
                <a:latin typeface="Times New Roman" panose="02020603050405020304" pitchFamily="18" charset="0"/>
                <a:ea typeface="宋体" panose="02010600030101010101" pitchFamily="2" charset="-122"/>
                <a:cs typeface="Times New Roman" panose="02020603050405020304" pitchFamily="18" charset="0"/>
              </a:rPr>
              <a:t>，如果没有 </a:t>
            </a:r>
            <a:r>
              <a:rPr lang="en-US" altLang="zh-CN">
                <a:latin typeface="Times New Roman" panose="02020603050405020304" pitchFamily="18" charset="0"/>
                <a:ea typeface="宋体" panose="02010600030101010101" pitchFamily="2" charset="-122"/>
                <a:cs typeface="Times New Roman" panose="02020603050405020304" pitchFamily="18" charset="0"/>
              </a:rPr>
              <a:t>overflow page</a:t>
            </a:r>
            <a:r>
              <a:rPr lang="zh-CN" altLang="en-US">
                <a:latin typeface="Times New Roman" panose="02020603050405020304" pitchFamily="18" charset="0"/>
                <a:ea typeface="宋体" panose="02010600030101010101" pitchFamily="2" charset="-122"/>
                <a:cs typeface="Times New Roman" panose="02020603050405020304" pitchFamily="18" charset="0"/>
              </a:rPr>
              <a:t>（如果一个 </a:t>
            </a:r>
            <a:r>
              <a:rPr lang="en-US" altLang="zh-CN">
                <a:latin typeface="Times New Roman" panose="02020603050405020304" pitchFamily="18" charset="0"/>
                <a:ea typeface="宋体" panose="02010600030101010101" pitchFamily="2" charset="-122"/>
                <a:cs typeface="Times New Roman" panose="02020603050405020304" pitchFamily="18" charset="0"/>
              </a:rPr>
              <a:t>page </a:t>
            </a:r>
            <a:r>
              <a:rPr lang="zh-CN" altLang="en-US">
                <a:latin typeface="Times New Roman" panose="02020603050405020304" pitchFamily="18" charset="0"/>
                <a:ea typeface="宋体" panose="02010600030101010101" pitchFamily="2" charset="-122"/>
                <a:cs typeface="Times New Roman" panose="02020603050405020304" pitchFamily="18" charset="0"/>
              </a:rPr>
              <a:t>满了，会产生一个 </a:t>
            </a:r>
            <a:r>
              <a:rPr lang="en-US" altLang="zh-CN">
                <a:latin typeface="Times New Roman" panose="02020603050405020304" pitchFamily="18" charset="0"/>
                <a:ea typeface="宋体" panose="02010600030101010101" pitchFamily="2" charset="-122"/>
                <a:cs typeface="Times New Roman" panose="02020603050405020304" pitchFamily="18" charset="0"/>
              </a:rPr>
              <a:t>overflow page</a:t>
            </a:r>
            <a:r>
              <a:rPr lang="zh-CN" altLang="en-US">
                <a:latin typeface="Times New Roman" panose="02020603050405020304" pitchFamily="18" charset="0"/>
                <a:ea typeface="宋体" panose="02010600030101010101" pitchFamily="2" charset="-122"/>
                <a:cs typeface="Times New Roman" panose="02020603050405020304" pitchFamily="18" charset="0"/>
              </a:rPr>
              <a:t>），则这些 </a:t>
            </a:r>
            <a:r>
              <a:rPr lang="en-US" altLang="zh-CN">
                <a:latin typeface="Times New Roman" panose="02020603050405020304" pitchFamily="18" charset="0"/>
                <a:ea typeface="宋体" panose="02010600030101010101" pitchFamily="2" charset="-122"/>
                <a:cs typeface="Times New Roman" panose="02020603050405020304" pitchFamily="18" charset="0"/>
              </a:rPr>
              <a:t>page </a:t>
            </a:r>
            <a:r>
              <a:rPr lang="zh-CN" altLang="en-US">
                <a:latin typeface="Times New Roman" panose="02020603050405020304" pitchFamily="18" charset="0"/>
                <a:ea typeface="宋体" panose="02010600030101010101" pitchFamily="2" charset="-122"/>
                <a:cs typeface="Times New Roman" panose="02020603050405020304" pitchFamily="18" charset="0"/>
              </a:rPr>
              <a:t>在磁盘上的地址连续。</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zh-CN" altLang="en-US" b="0">
                <a:latin typeface="Times New Roman" panose="02020603050405020304" pitchFamily="18" charset="0"/>
                <a:ea typeface="宋体" panose="02010600030101010101" pitchFamily="2" charset="-122"/>
                <a:cs typeface="Times New Roman" panose="02020603050405020304" pitchFamily="18" charset="0"/>
              </a:rPr>
              <a:t>       它将记录按插入顺序存储在页面的后面，而一个排序的槽数组从页面的前面开始增长，每个槽指向一条记录；这保持了排序访问，同时减少了数据修改操作期间的复制开销。</a:t>
            </a:r>
            <a:endParaRPr lang="en-US" altLang="zh-CN" b="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b="1">
              <a:latin typeface="Times New Roman" panose="02020603050405020304" pitchFamily="18" charset="0"/>
              <a:ea typeface="宋体" panose="02010600030101010101" pitchFamily="2" charset="-122"/>
              <a:cs typeface="Times New Roman" panose="02020603050405020304" pitchFamily="18" charset="0"/>
            </a:endParaRPr>
          </a:p>
          <a:p>
            <a:r>
              <a:rPr lang="en-US" altLang="zh-CN" b="1">
                <a:latin typeface="Times New Roman" panose="02020603050405020304" pitchFamily="18" charset="0"/>
                <a:ea typeface="宋体" panose="02010600030101010101" pitchFamily="2" charset="-122"/>
                <a:cs typeface="Times New Roman" panose="02020603050405020304" pitchFamily="18" charset="0"/>
              </a:rPr>
              <a:t>In-Memory Index</a:t>
            </a:r>
            <a:r>
              <a:rPr lang="zh-CN" altLang="en-US" b="1">
                <a:latin typeface="Times New Roman" panose="02020603050405020304" pitchFamily="18" charset="0"/>
                <a:ea typeface="宋体" panose="02010600030101010101" pitchFamily="2" charset="-122"/>
                <a:cs typeface="Times New Roman" panose="02020603050405020304" pitchFamily="18" charset="0"/>
              </a:rPr>
              <a:t>：</a:t>
            </a:r>
            <a:endParaRPr lang="en-US" altLang="zh-CN" b="1">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        每个 </a:t>
            </a:r>
            <a:r>
              <a:rPr lang="en-US" altLang="zh-CN">
                <a:latin typeface="Times New Roman" panose="02020603050405020304" pitchFamily="18" charset="0"/>
                <a:ea typeface="宋体" panose="02010600030101010101" pitchFamily="2" charset="-122"/>
                <a:cs typeface="Times New Roman" panose="02020603050405020304" pitchFamily="18" charset="0"/>
              </a:rPr>
              <a:t>data segment </a:t>
            </a:r>
            <a:r>
              <a:rPr lang="zh-CN" altLang="en-US">
                <a:latin typeface="Times New Roman" panose="02020603050405020304" pitchFamily="18" charset="0"/>
                <a:ea typeface="宋体" panose="02010600030101010101" pitchFamily="2" charset="-122"/>
                <a:cs typeface="Times New Roman" panose="02020603050405020304" pitchFamily="18" charset="0"/>
              </a:rPr>
              <a:t>根据其最小 </a:t>
            </a:r>
            <a:r>
              <a:rPr lang="en-US" altLang="zh-CN">
                <a:latin typeface="Times New Roman" panose="02020603050405020304" pitchFamily="18" charset="0"/>
                <a:ea typeface="宋体" panose="02010600030101010101" pitchFamily="2" charset="-122"/>
                <a:cs typeface="Times New Roman" panose="02020603050405020304" pitchFamily="18" charset="0"/>
              </a:rPr>
              <a:t>key </a:t>
            </a:r>
            <a:r>
              <a:rPr lang="zh-CN" altLang="en-US">
                <a:latin typeface="Times New Roman" panose="02020603050405020304" pitchFamily="18" charset="0"/>
                <a:ea typeface="宋体" panose="02010600030101010101" pitchFamily="2" charset="-122"/>
                <a:cs typeface="Times New Roman" panose="02020603050405020304" pitchFamily="18" charset="0"/>
              </a:rPr>
              <a:t>值建立索引条目（</a:t>
            </a:r>
            <a:r>
              <a:rPr lang="en-US" altLang="zh-CN">
                <a:latin typeface="Times New Roman" panose="02020603050405020304" pitchFamily="18" charset="0"/>
                <a:ea typeface="宋体" panose="02010600030101010101" pitchFamily="2" charset="-122"/>
                <a:cs typeface="Times New Roman" panose="02020603050405020304" pitchFamily="18" charset="0"/>
              </a:rPr>
              <a:t>index entry</a:t>
            </a:r>
            <a:r>
              <a:rPr lang="zh-CN" altLang="en-US">
                <a:latin typeface="Times New Roman" panose="02020603050405020304" pitchFamily="18" charset="0"/>
                <a:ea typeface="宋体" panose="02010600030101010101" pitchFamily="2" charset="-122"/>
                <a:cs typeface="Times New Roman" panose="02020603050405020304" pitchFamily="18" charset="0"/>
              </a:rPr>
              <a:t>，每个</a:t>
            </a:r>
            <a:r>
              <a:rPr lang="en-US" altLang="zh-CN">
                <a:latin typeface="Times New Roman" panose="02020603050405020304" pitchFamily="18" charset="0"/>
                <a:ea typeface="宋体" panose="02010600030101010101" pitchFamily="2" charset="-122"/>
                <a:cs typeface="Times New Roman" panose="02020603050405020304" pitchFamily="18" charset="0"/>
              </a:rPr>
              <a:t>entry </a:t>
            </a:r>
            <a:r>
              <a:rPr lang="zh-CN" altLang="en-US">
                <a:latin typeface="Times New Roman" panose="02020603050405020304" pitchFamily="18" charset="0"/>
                <a:ea typeface="宋体" panose="02010600030101010101" pitchFamily="2" charset="-122"/>
                <a:cs typeface="Times New Roman" panose="02020603050405020304" pitchFamily="18" charset="0"/>
              </a:rPr>
              <a:t>中包括：</a:t>
            </a:r>
            <a:r>
              <a:rPr lang="en-US" altLang="zh-CN">
                <a:latin typeface="Times New Roman" panose="02020603050405020304" pitchFamily="18" charset="0"/>
                <a:ea typeface="宋体" panose="02010600030101010101" pitchFamily="2" charset="-122"/>
                <a:cs typeface="Times New Roman" panose="02020603050405020304" pitchFamily="18" charset="0"/>
              </a:rPr>
              <a:t>key</a:t>
            </a:r>
            <a:r>
              <a:rPr lang="zh-CN" altLang="en-US">
                <a:latin typeface="Times New Roman" panose="02020603050405020304" pitchFamily="18" charset="0"/>
                <a:ea typeface="宋体" panose="02010600030101010101" pitchFamily="2" charset="-122"/>
                <a:cs typeface="Times New Roman" panose="02020603050405020304" pitchFamily="18" charset="0"/>
              </a:rPr>
              <a:t>，线性模型，</a:t>
            </a:r>
            <a:r>
              <a:rPr lang="en-US" altLang="zh-CN">
                <a:latin typeface="Times New Roman" panose="02020603050405020304" pitchFamily="18" charset="0"/>
                <a:ea typeface="宋体" panose="02010600030101010101" pitchFamily="2" charset="-122"/>
                <a:cs typeface="Times New Roman" panose="02020603050405020304" pitchFamily="18" charset="0"/>
              </a:rPr>
              <a:t>segment_id</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        对于 </a:t>
            </a:r>
            <a:r>
              <a:rPr lang="en-US" altLang="zh-CN">
                <a:latin typeface="Times New Roman" panose="02020603050405020304" pitchFamily="18" charset="0"/>
                <a:ea typeface="宋体" panose="02010600030101010101" pitchFamily="2" charset="-122"/>
                <a:cs typeface="Times New Roman" panose="02020603050405020304" pitchFamily="18" charset="0"/>
              </a:rPr>
              <a:t>segment </a:t>
            </a:r>
            <a:r>
              <a:rPr lang="zh-CN" altLang="en-US">
                <a:latin typeface="Times New Roman" panose="02020603050405020304" pitchFamily="18" charset="0"/>
                <a:ea typeface="宋体" panose="02010600030101010101" pitchFamily="2" charset="-122"/>
                <a:cs typeface="Times New Roman" panose="02020603050405020304" pitchFamily="18" charset="0"/>
              </a:rPr>
              <a:t>中有多个 </a:t>
            </a:r>
            <a:r>
              <a:rPr lang="en-US" altLang="zh-CN">
                <a:latin typeface="Times New Roman" panose="02020603050405020304" pitchFamily="18" charset="0"/>
                <a:ea typeface="宋体" panose="02010600030101010101" pitchFamily="2" charset="-122"/>
                <a:cs typeface="Times New Roman" panose="02020603050405020304" pitchFamily="18" charset="0"/>
              </a:rPr>
              <a:t>page </a:t>
            </a:r>
            <a:r>
              <a:rPr lang="zh-CN" altLang="en-US">
                <a:latin typeface="Times New Roman" panose="02020603050405020304" pitchFamily="18" charset="0"/>
                <a:ea typeface="宋体" panose="02010600030101010101" pitchFamily="2" charset="-122"/>
                <a:cs typeface="Times New Roman" panose="02020603050405020304" pitchFamily="18" charset="0"/>
              </a:rPr>
              <a:t>的情况，</a:t>
            </a:r>
            <a:r>
              <a:rPr lang="en-US" altLang="zh-CN">
                <a:latin typeface="Times New Roman" panose="02020603050405020304" pitchFamily="18" charset="0"/>
                <a:ea typeface="宋体" panose="02010600030101010101" pitchFamily="2" charset="-122"/>
                <a:cs typeface="Times New Roman" panose="02020603050405020304" pitchFamily="18" charset="0"/>
              </a:rPr>
              <a:t>entry </a:t>
            </a:r>
            <a:r>
              <a:rPr lang="zh-CN" altLang="en-US">
                <a:latin typeface="Times New Roman" panose="02020603050405020304" pitchFamily="18" charset="0"/>
                <a:ea typeface="宋体" panose="02010600030101010101" pitchFamily="2" charset="-122"/>
                <a:cs typeface="Times New Roman" panose="02020603050405020304" pitchFamily="18" charset="0"/>
              </a:rPr>
              <a:t>中需要存储一个线性模型，用于通过 </a:t>
            </a:r>
            <a:r>
              <a:rPr lang="en-US" altLang="zh-CN">
                <a:latin typeface="Times New Roman" panose="02020603050405020304" pitchFamily="18" charset="0"/>
                <a:ea typeface="宋体" panose="02010600030101010101" pitchFamily="2" charset="-122"/>
                <a:cs typeface="Times New Roman" panose="02020603050405020304" pitchFamily="18" charset="0"/>
              </a:rPr>
              <a:t>key </a:t>
            </a:r>
            <a:r>
              <a:rPr lang="zh-CN" altLang="en-US">
                <a:latin typeface="Times New Roman" panose="02020603050405020304" pitchFamily="18" charset="0"/>
                <a:ea typeface="宋体" panose="02010600030101010101" pitchFamily="2" charset="-122"/>
                <a:cs typeface="Times New Roman" panose="02020603050405020304" pitchFamily="18" charset="0"/>
              </a:rPr>
              <a:t>找到 </a:t>
            </a:r>
            <a:r>
              <a:rPr lang="en-US" altLang="zh-CN">
                <a:latin typeface="Times New Roman" panose="02020603050405020304" pitchFamily="18" charset="0"/>
                <a:ea typeface="宋体" panose="02010600030101010101" pitchFamily="2" charset="-122"/>
                <a:cs typeface="Times New Roman" panose="02020603050405020304" pitchFamily="18" charset="0"/>
              </a:rPr>
              <a:t>segment </a:t>
            </a:r>
            <a:r>
              <a:rPr lang="zh-CN" altLang="en-US">
                <a:latin typeface="Times New Roman" panose="02020603050405020304" pitchFamily="18" charset="0"/>
                <a:ea typeface="宋体" panose="02010600030101010101" pitchFamily="2" charset="-122"/>
                <a:cs typeface="Times New Roman" panose="02020603050405020304" pitchFamily="18" charset="0"/>
              </a:rPr>
              <a:t>中的特定 </a:t>
            </a:r>
            <a:r>
              <a:rPr lang="en-US" altLang="zh-CN">
                <a:latin typeface="Times New Roman" panose="02020603050405020304" pitchFamily="18" charset="0"/>
                <a:ea typeface="宋体" panose="02010600030101010101" pitchFamily="2" charset="-122"/>
                <a:cs typeface="Times New Roman" panose="02020603050405020304" pitchFamily="18" charset="0"/>
              </a:rPr>
              <a:t>page</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a:p>
        </p:txBody>
      </p:sp>
      <p:sp>
        <p:nvSpPr>
          <p:cNvPr id="4" name="灯片编号占位符 3"/>
          <p:cNvSpPr>
            <a:spLocks noGrp="1"/>
          </p:cNvSpPr>
          <p:nvPr>
            <p:ph type="sldNum" sz="quarter" idx="5"/>
          </p:nvPr>
        </p:nvSpPr>
        <p:spPr/>
        <p:txBody>
          <a:bodyPr/>
          <a:lstStyle/>
          <a:p>
            <a:fld id="{E7EDF5EB-3FDA-49D5-801C-C8F4B081D34B}" type="slidenum">
              <a:rPr lang="zh-CN" altLang="en-US" smtClean="0"/>
              <a:t>8</a:t>
            </a:fld>
            <a:endParaRPr lang="zh-CN" altLang="en-US"/>
          </a:p>
        </p:txBody>
      </p:sp>
    </p:spTree>
    <p:extLst>
      <p:ext uri="{BB962C8B-B14F-4D97-AF65-F5344CB8AC3E}">
        <p14:creationId xmlns:p14="http://schemas.microsoft.com/office/powerpoint/2010/main" val="1542744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a:solidFill>
                  <a:srgbClr val="121212"/>
                </a:solidFill>
                <a:effectLst/>
                <a:latin typeface="-apple-system"/>
              </a:rPr>
              <a:t>每个</a:t>
            </a:r>
            <a:r>
              <a:rPr lang="en-US" altLang="zh-CN" b="0" i="0">
                <a:solidFill>
                  <a:srgbClr val="121212"/>
                </a:solidFill>
                <a:effectLst/>
                <a:latin typeface="-apple-system"/>
              </a:rPr>
              <a:t>page </a:t>
            </a:r>
            <a:r>
              <a:rPr lang="zh-CN" altLang="en-US" b="0" i="0">
                <a:solidFill>
                  <a:srgbClr val="121212"/>
                </a:solidFill>
                <a:effectLst/>
                <a:latin typeface="-apple-system"/>
              </a:rPr>
              <a:t>有 </a:t>
            </a:r>
            <a:r>
              <a:rPr lang="en-US" altLang="zh-CN" b="0" i="0">
                <a:solidFill>
                  <a:srgbClr val="121212"/>
                </a:solidFill>
                <a:effectLst/>
                <a:latin typeface="-apple-system"/>
              </a:rPr>
              <a:t>key </a:t>
            </a:r>
            <a:r>
              <a:rPr lang="zh-CN" altLang="en-US" b="0" i="0">
                <a:solidFill>
                  <a:srgbClr val="121212"/>
                </a:solidFill>
                <a:effectLst/>
                <a:latin typeface="-apple-system"/>
              </a:rPr>
              <a:t>的上下界，只需要通过 </a:t>
            </a:r>
            <a:r>
              <a:rPr lang="en-US" altLang="zh-CN" b="0" i="0">
                <a:solidFill>
                  <a:srgbClr val="121212"/>
                </a:solidFill>
                <a:effectLst/>
                <a:latin typeface="-apple-system"/>
              </a:rPr>
              <a:t>key </a:t>
            </a:r>
            <a:r>
              <a:rPr lang="zh-CN" altLang="en-US" b="0" i="0">
                <a:solidFill>
                  <a:srgbClr val="121212"/>
                </a:solidFill>
                <a:effectLst/>
                <a:latin typeface="-apple-system"/>
              </a:rPr>
              <a:t>的下界便可以推断出 </a:t>
            </a:r>
            <a:r>
              <a:rPr lang="en-US" altLang="zh-CN" b="0" i="0">
                <a:solidFill>
                  <a:srgbClr val="121212"/>
                </a:solidFill>
                <a:effectLst/>
                <a:latin typeface="-apple-system"/>
              </a:rPr>
              <a:t>page </a:t>
            </a:r>
            <a:r>
              <a:rPr lang="zh-CN" altLang="en-US" b="0" i="0">
                <a:solidFill>
                  <a:srgbClr val="121212"/>
                </a:solidFill>
                <a:effectLst/>
                <a:latin typeface="-apple-system"/>
              </a:rPr>
              <a:t>的顺序，页面在 </a:t>
            </a:r>
            <a:r>
              <a:rPr lang="en-US" altLang="zh-CN" b="0" i="0">
                <a:solidFill>
                  <a:srgbClr val="121212"/>
                </a:solidFill>
                <a:effectLst/>
                <a:latin typeface="-apple-system"/>
              </a:rPr>
              <a:t>TreeLine </a:t>
            </a:r>
            <a:r>
              <a:rPr lang="zh-CN" altLang="en-US" b="0" i="0">
                <a:solidFill>
                  <a:srgbClr val="121212"/>
                </a:solidFill>
                <a:effectLst/>
                <a:latin typeface="-apple-system"/>
              </a:rPr>
              <a:t>和 </a:t>
            </a:r>
            <a:r>
              <a:rPr lang="en-US" altLang="zh-CN" b="0" i="0">
                <a:solidFill>
                  <a:srgbClr val="121212"/>
                </a:solidFill>
                <a:effectLst/>
                <a:latin typeface="-apple-system"/>
              </a:rPr>
              <a:t>SSD </a:t>
            </a:r>
            <a:r>
              <a:rPr lang="zh-CN" altLang="en-US" b="0" i="0">
                <a:solidFill>
                  <a:srgbClr val="121212"/>
                </a:solidFill>
                <a:effectLst/>
                <a:latin typeface="-apple-system"/>
              </a:rPr>
              <a:t>中的逻辑分布是一致的，但是其实在 </a:t>
            </a:r>
            <a:r>
              <a:rPr lang="en-US" altLang="zh-CN" b="0" i="0">
                <a:solidFill>
                  <a:srgbClr val="121212"/>
                </a:solidFill>
                <a:effectLst/>
                <a:latin typeface="-apple-system"/>
              </a:rPr>
              <a:t>SSD </a:t>
            </a:r>
            <a:r>
              <a:rPr lang="zh-CN" altLang="en-US" b="0" i="0">
                <a:solidFill>
                  <a:srgbClr val="121212"/>
                </a:solidFill>
                <a:effectLst/>
                <a:latin typeface="-apple-system"/>
              </a:rPr>
              <a:t>中的实际物理分布是不得而知的，因为 </a:t>
            </a:r>
            <a:r>
              <a:rPr lang="en-US" altLang="zh-CN" b="0" i="0">
                <a:solidFill>
                  <a:srgbClr val="121212"/>
                </a:solidFill>
                <a:effectLst/>
                <a:latin typeface="-apple-system"/>
              </a:rPr>
              <a:t>SSD </a:t>
            </a:r>
            <a:r>
              <a:rPr lang="zh-CN" altLang="en-US" b="0" i="0">
                <a:solidFill>
                  <a:srgbClr val="121212"/>
                </a:solidFill>
                <a:effectLst/>
                <a:latin typeface="-apple-system"/>
              </a:rPr>
              <a:t>驱动会尝试将页面均匀分配在 </a:t>
            </a:r>
            <a:r>
              <a:rPr lang="en-US" altLang="zh-CN" b="0" i="0">
                <a:solidFill>
                  <a:srgbClr val="121212"/>
                </a:solidFill>
                <a:effectLst/>
                <a:latin typeface="-apple-system"/>
              </a:rPr>
              <a:t>block </a:t>
            </a:r>
            <a:r>
              <a:rPr lang="zh-CN" altLang="en-US" b="0" i="0">
                <a:solidFill>
                  <a:srgbClr val="121212"/>
                </a:solidFill>
                <a:effectLst/>
                <a:latin typeface="-apple-system"/>
              </a:rPr>
              <a:t>上以延长寿命。</a:t>
            </a:r>
          </a:p>
          <a:p>
            <a:pPr algn="l"/>
            <a:r>
              <a:rPr lang="zh-CN" altLang="en-US" b="0" i="0">
                <a:solidFill>
                  <a:srgbClr val="121212"/>
                </a:solidFill>
                <a:effectLst/>
                <a:latin typeface="-apple-system"/>
              </a:rPr>
              <a:t>最关键的是 </a:t>
            </a:r>
            <a:r>
              <a:rPr lang="en-US" altLang="zh-CN" b="1" i="0">
                <a:solidFill>
                  <a:srgbClr val="121212"/>
                </a:solidFill>
                <a:effectLst/>
                <a:latin typeface="-apple-system"/>
              </a:rPr>
              <a:t>reorgnization</a:t>
            </a:r>
            <a:r>
              <a:rPr lang="zh-CN" altLang="en-US" b="0" i="0">
                <a:solidFill>
                  <a:srgbClr val="121212"/>
                </a:solidFill>
                <a:effectLst/>
                <a:latin typeface="-apple-system"/>
              </a:rPr>
              <a:t>，它会在 </a:t>
            </a:r>
            <a:r>
              <a:rPr lang="en-US" altLang="zh-CN" b="0" i="0">
                <a:solidFill>
                  <a:srgbClr val="121212"/>
                </a:solidFill>
                <a:effectLst/>
                <a:latin typeface="-apple-system"/>
              </a:rPr>
              <a:t>overflow page </a:t>
            </a:r>
            <a:r>
              <a:rPr lang="zh-CN" altLang="en-US" b="0" i="0">
                <a:solidFill>
                  <a:srgbClr val="121212"/>
                </a:solidFill>
                <a:effectLst/>
                <a:latin typeface="-apple-system"/>
              </a:rPr>
              <a:t>满了的时候被触发，是产生 </a:t>
            </a:r>
            <a:r>
              <a:rPr lang="en-US" altLang="zh-CN" b="0" i="0">
                <a:solidFill>
                  <a:srgbClr val="121212"/>
                </a:solidFill>
                <a:effectLst/>
                <a:latin typeface="-apple-system"/>
              </a:rPr>
              <a:t>segment </a:t>
            </a:r>
            <a:r>
              <a:rPr lang="zh-CN" altLang="en-US" b="0" i="0">
                <a:solidFill>
                  <a:srgbClr val="121212"/>
                </a:solidFill>
                <a:effectLst/>
                <a:latin typeface="-apple-system"/>
              </a:rPr>
              <a:t>和线性模型的关键所在。它分为了四个步骤：</a:t>
            </a:r>
          </a:p>
          <a:p>
            <a:r>
              <a:rPr lang="en-US" altLang="zh-CN" b="1" i="0">
                <a:solidFill>
                  <a:srgbClr val="121212"/>
                </a:solidFill>
                <a:effectLst/>
                <a:latin typeface="-apple-system"/>
              </a:rPr>
              <a:t>I</a:t>
            </a:r>
            <a:r>
              <a:rPr lang="zh-CN" altLang="en-US" b="1" i="0">
                <a:solidFill>
                  <a:srgbClr val="121212"/>
                </a:solidFill>
                <a:effectLst/>
                <a:latin typeface="-apple-system"/>
              </a:rPr>
              <a:t>：</a:t>
            </a:r>
            <a:r>
              <a:rPr lang="en-US" altLang="zh-CN" b="1" i="0">
                <a:solidFill>
                  <a:srgbClr val="121212"/>
                </a:solidFill>
                <a:effectLst/>
                <a:latin typeface="-apple-system"/>
              </a:rPr>
              <a:t>range detection</a:t>
            </a:r>
          </a:p>
          <a:p>
            <a:pPr algn="l"/>
            <a:r>
              <a:rPr lang="zh-CN" altLang="en-US" b="0" i="0">
                <a:solidFill>
                  <a:srgbClr val="121212"/>
                </a:solidFill>
                <a:effectLst/>
                <a:latin typeface="-apple-system"/>
              </a:rPr>
              <a:t>这一步是为了选择出一系列需要进行 </a:t>
            </a:r>
            <a:r>
              <a:rPr lang="en-US" altLang="zh-CN" b="0" i="0">
                <a:solidFill>
                  <a:srgbClr val="121212"/>
                </a:solidFill>
                <a:effectLst/>
                <a:latin typeface="-apple-system"/>
              </a:rPr>
              <a:t>reorgnization </a:t>
            </a:r>
            <a:r>
              <a:rPr lang="zh-CN" altLang="en-US" b="0" i="0">
                <a:solidFill>
                  <a:srgbClr val="121212"/>
                </a:solidFill>
                <a:effectLst/>
                <a:latin typeface="-apple-system"/>
              </a:rPr>
              <a:t>的 </a:t>
            </a:r>
            <a:r>
              <a:rPr lang="en-US" altLang="zh-CN" b="0" i="0">
                <a:solidFill>
                  <a:srgbClr val="121212"/>
                </a:solidFill>
                <a:effectLst/>
                <a:latin typeface="-apple-system"/>
              </a:rPr>
              <a:t>segment</a:t>
            </a:r>
            <a:r>
              <a:rPr lang="zh-CN" altLang="en-US" b="0" i="0">
                <a:solidFill>
                  <a:srgbClr val="121212"/>
                </a:solidFill>
                <a:effectLst/>
                <a:latin typeface="-apple-system"/>
              </a:rPr>
              <a:t>。</a:t>
            </a:r>
          </a:p>
          <a:p>
            <a:pPr algn="l"/>
            <a:r>
              <a:rPr lang="zh-CN" altLang="en-US" b="0" i="0">
                <a:solidFill>
                  <a:srgbClr val="121212"/>
                </a:solidFill>
                <a:effectLst/>
                <a:latin typeface="-apple-system"/>
              </a:rPr>
              <a:t>当一个 段中有 </a:t>
            </a:r>
            <a:r>
              <a:rPr lang="en-US" altLang="zh-CN" b="0" i="0">
                <a:solidFill>
                  <a:srgbClr val="121212"/>
                </a:solidFill>
                <a:effectLst/>
                <a:latin typeface="-apple-system"/>
              </a:rPr>
              <a:t>overflow page </a:t>
            </a:r>
            <a:r>
              <a:rPr lang="zh-CN" altLang="en-US" b="0" i="0">
                <a:solidFill>
                  <a:srgbClr val="121212"/>
                </a:solidFill>
                <a:effectLst/>
                <a:latin typeface="-apple-system"/>
              </a:rPr>
              <a:t>满了的时候，我们称它为 </a:t>
            </a:r>
            <a:r>
              <a:rPr lang="en-US" altLang="zh-CN" b="0" i="0">
                <a:solidFill>
                  <a:srgbClr val="121212"/>
                </a:solidFill>
                <a:effectLst/>
                <a:latin typeface="-apple-system"/>
              </a:rPr>
              <a:t>full segment</a:t>
            </a:r>
            <a:r>
              <a:rPr lang="zh-CN" altLang="en-US" b="0" i="0">
                <a:solidFill>
                  <a:srgbClr val="121212"/>
                </a:solidFill>
                <a:effectLst/>
                <a:latin typeface="-apple-system"/>
              </a:rPr>
              <a:t>。</a:t>
            </a:r>
            <a:r>
              <a:rPr lang="en-US" altLang="zh-CN" b="0" i="0">
                <a:solidFill>
                  <a:srgbClr val="121212"/>
                </a:solidFill>
                <a:effectLst/>
                <a:latin typeface="-apple-system"/>
              </a:rPr>
              <a:t>TreeLine </a:t>
            </a:r>
            <a:r>
              <a:rPr lang="zh-CN" altLang="en-US" b="0" i="0">
                <a:solidFill>
                  <a:srgbClr val="121212"/>
                </a:solidFill>
                <a:effectLst/>
                <a:latin typeface="-apple-system"/>
              </a:rPr>
              <a:t>不只是对 </a:t>
            </a:r>
            <a:r>
              <a:rPr lang="en-US" altLang="zh-CN" b="0" i="0">
                <a:solidFill>
                  <a:srgbClr val="121212"/>
                </a:solidFill>
                <a:effectLst/>
                <a:latin typeface="-apple-system"/>
              </a:rPr>
              <a:t>full segment </a:t>
            </a:r>
            <a:r>
              <a:rPr lang="zh-CN" altLang="en-US" b="0" i="0">
                <a:solidFill>
                  <a:srgbClr val="121212"/>
                </a:solidFill>
                <a:effectLst/>
                <a:latin typeface="-apple-system"/>
              </a:rPr>
              <a:t>进行处理，最多还要对 </a:t>
            </a:r>
            <a:r>
              <a:rPr lang="en-US" altLang="zh-CN" b="0" i="0">
                <a:solidFill>
                  <a:srgbClr val="121212"/>
                </a:solidFill>
                <a:effectLst/>
                <a:latin typeface="-apple-system"/>
              </a:rPr>
              <a:t>full segment </a:t>
            </a:r>
            <a:r>
              <a:rPr lang="zh-CN" altLang="en-US" b="0" i="0">
                <a:solidFill>
                  <a:srgbClr val="121212"/>
                </a:solidFill>
                <a:effectLst/>
                <a:latin typeface="-apple-system"/>
              </a:rPr>
              <a:t>相邻的前后 </a:t>
            </a:r>
            <a:r>
              <a:rPr lang="en-US" altLang="zh-CN" b="0" i="0">
                <a:solidFill>
                  <a:srgbClr val="121212"/>
                </a:solidFill>
                <a:effectLst/>
                <a:latin typeface="-apple-system"/>
              </a:rPr>
              <a:t>5 </a:t>
            </a:r>
            <a:r>
              <a:rPr lang="zh-CN" altLang="en-US" b="0" i="0">
                <a:solidFill>
                  <a:srgbClr val="121212"/>
                </a:solidFill>
                <a:effectLst/>
                <a:latin typeface="-apple-system"/>
              </a:rPr>
              <a:t>个段进行扫描，将相邻的有 </a:t>
            </a:r>
            <a:r>
              <a:rPr lang="en-US" altLang="zh-CN" b="0" i="0">
                <a:solidFill>
                  <a:srgbClr val="121212"/>
                </a:solidFill>
                <a:effectLst/>
                <a:latin typeface="-apple-system"/>
              </a:rPr>
              <a:t>overflow page </a:t>
            </a:r>
            <a:r>
              <a:rPr lang="zh-CN" altLang="en-US" b="0" i="0">
                <a:solidFill>
                  <a:srgbClr val="121212"/>
                </a:solidFill>
                <a:effectLst/>
                <a:latin typeface="-apple-system"/>
              </a:rPr>
              <a:t>的段都一并执行 </a:t>
            </a:r>
            <a:r>
              <a:rPr lang="en-US" altLang="zh-CN" b="0" i="0">
                <a:solidFill>
                  <a:srgbClr val="121212"/>
                </a:solidFill>
                <a:effectLst/>
                <a:latin typeface="-apple-system"/>
              </a:rPr>
              <a:t>reorgnization</a:t>
            </a:r>
            <a:r>
              <a:rPr lang="zh-CN" altLang="en-US" b="0" i="0">
                <a:solidFill>
                  <a:srgbClr val="121212"/>
                </a:solidFill>
                <a:effectLst/>
                <a:latin typeface="-apple-system"/>
              </a:rPr>
              <a:t>。我们称这些会被合并成新段的 </a:t>
            </a:r>
            <a:r>
              <a:rPr lang="en-US" altLang="zh-CN" b="0" i="0">
                <a:solidFill>
                  <a:srgbClr val="121212"/>
                </a:solidFill>
                <a:effectLst/>
                <a:latin typeface="-apple-system"/>
              </a:rPr>
              <a:t>segment </a:t>
            </a:r>
            <a:r>
              <a:rPr lang="zh-CN" altLang="en-US" b="0" i="0">
                <a:solidFill>
                  <a:srgbClr val="121212"/>
                </a:solidFill>
                <a:effectLst/>
                <a:latin typeface="-apple-system"/>
              </a:rPr>
              <a:t>为 </a:t>
            </a:r>
            <a:r>
              <a:rPr lang="en-US" altLang="zh-CN" b="1" i="0">
                <a:solidFill>
                  <a:srgbClr val="121212"/>
                </a:solidFill>
                <a:effectLst/>
                <a:latin typeface="-apple-system"/>
              </a:rPr>
              <a:t>pre segment</a:t>
            </a:r>
            <a:r>
              <a:rPr lang="zh-CN" altLang="en-US" b="0" i="0">
                <a:solidFill>
                  <a:srgbClr val="121212"/>
                </a:solidFill>
                <a:effectLst/>
                <a:latin typeface="-apple-system"/>
              </a:rPr>
              <a:t>，后续重新生成的段称为 </a:t>
            </a:r>
            <a:r>
              <a:rPr lang="en-US" altLang="zh-CN" b="0" i="0">
                <a:solidFill>
                  <a:srgbClr val="121212"/>
                </a:solidFill>
                <a:effectLst/>
                <a:latin typeface="-apple-system"/>
              </a:rPr>
              <a:t>post segment</a:t>
            </a:r>
            <a:r>
              <a:rPr lang="zh-CN" altLang="en-US" b="0" i="0">
                <a:solidFill>
                  <a:srgbClr val="121212"/>
                </a:solidFill>
                <a:effectLst/>
                <a:latin typeface="-apple-system"/>
              </a:rPr>
              <a:t>。</a:t>
            </a:r>
          </a:p>
          <a:p>
            <a:pPr algn="l"/>
            <a:r>
              <a:rPr lang="zh-CN" altLang="en-US" b="0" i="0">
                <a:solidFill>
                  <a:srgbClr val="121212"/>
                </a:solidFill>
                <a:effectLst/>
                <a:latin typeface="-apple-system"/>
              </a:rPr>
              <a:t>上图中的虚线框内就是相邻的具有 </a:t>
            </a:r>
            <a:r>
              <a:rPr lang="en-US" altLang="zh-CN" b="0" i="0">
                <a:solidFill>
                  <a:srgbClr val="121212"/>
                </a:solidFill>
                <a:effectLst/>
                <a:latin typeface="-apple-system"/>
              </a:rPr>
              <a:t>overflow page </a:t>
            </a:r>
            <a:r>
              <a:rPr lang="zh-CN" altLang="en-US" b="0" i="0">
                <a:solidFill>
                  <a:srgbClr val="121212"/>
                </a:solidFill>
                <a:effectLst/>
                <a:latin typeface="-apple-system"/>
              </a:rPr>
              <a:t>的 </a:t>
            </a:r>
            <a:r>
              <a:rPr lang="en-US" altLang="zh-CN" b="0" i="0">
                <a:solidFill>
                  <a:srgbClr val="121212"/>
                </a:solidFill>
                <a:effectLst/>
                <a:latin typeface="-apple-system"/>
              </a:rPr>
              <a:t>segment</a:t>
            </a:r>
            <a:r>
              <a:rPr lang="zh-CN" altLang="en-US" b="0" i="0">
                <a:solidFill>
                  <a:srgbClr val="121212"/>
                </a:solidFill>
                <a:effectLst/>
                <a:latin typeface="-apple-system"/>
              </a:rPr>
              <a:t>。</a:t>
            </a:r>
          </a:p>
          <a:p>
            <a:pPr algn="l"/>
            <a:r>
              <a:rPr lang="en-US" altLang="zh-CN" b="1" i="0">
                <a:solidFill>
                  <a:srgbClr val="121212"/>
                </a:solidFill>
                <a:effectLst/>
                <a:latin typeface="-apple-system"/>
              </a:rPr>
              <a:t>II</a:t>
            </a:r>
            <a:r>
              <a:rPr lang="zh-CN" altLang="en-US" b="1" i="0">
                <a:solidFill>
                  <a:srgbClr val="121212"/>
                </a:solidFill>
                <a:effectLst/>
                <a:latin typeface="-apple-system"/>
              </a:rPr>
              <a:t>：</a:t>
            </a:r>
            <a:r>
              <a:rPr lang="en-US" altLang="zh-CN" b="1" i="0">
                <a:solidFill>
                  <a:srgbClr val="121212"/>
                </a:solidFill>
                <a:effectLst/>
                <a:latin typeface="-apple-system"/>
              </a:rPr>
              <a:t>Model Building</a:t>
            </a:r>
            <a:br>
              <a:rPr lang="en-US" altLang="zh-CN"/>
            </a:br>
            <a:r>
              <a:rPr lang="zh-CN" altLang="en-US" b="0" i="0">
                <a:solidFill>
                  <a:srgbClr val="121212"/>
                </a:solidFill>
                <a:effectLst/>
                <a:latin typeface="-apple-system"/>
              </a:rPr>
              <a:t>这一步的主要作用是将上述获取到的一系列 </a:t>
            </a:r>
            <a:r>
              <a:rPr lang="en-US" altLang="zh-CN" b="0" i="0">
                <a:solidFill>
                  <a:srgbClr val="121212"/>
                </a:solidFill>
                <a:effectLst/>
                <a:latin typeface="-apple-system"/>
              </a:rPr>
              <a:t>overflowed segment </a:t>
            </a:r>
            <a:r>
              <a:rPr lang="zh-CN" altLang="en-US" b="0" i="0">
                <a:solidFill>
                  <a:srgbClr val="121212"/>
                </a:solidFill>
                <a:effectLst/>
                <a:latin typeface="-apple-system"/>
              </a:rPr>
              <a:t>尝试重新分装成尽可能大的 </a:t>
            </a:r>
            <a:r>
              <a:rPr lang="en-US" altLang="zh-CN" b="0" i="0">
                <a:solidFill>
                  <a:srgbClr val="121212"/>
                </a:solidFill>
                <a:effectLst/>
                <a:latin typeface="-apple-system"/>
              </a:rPr>
              <a:t>segment</a:t>
            </a:r>
            <a:r>
              <a:rPr lang="zh-CN" altLang="en-US" b="0" i="0">
                <a:solidFill>
                  <a:srgbClr val="121212"/>
                </a:solidFill>
                <a:effectLst/>
                <a:latin typeface="-apple-system"/>
              </a:rPr>
              <a:t>。</a:t>
            </a:r>
            <a:endParaRPr lang="en-US" altLang="zh-CN" b="0" i="0">
              <a:solidFill>
                <a:srgbClr val="121212"/>
              </a:solidFill>
              <a:effectLst/>
              <a:latin typeface="-apple-system"/>
            </a:endParaRPr>
          </a:p>
          <a:p>
            <a:pPr algn="l"/>
            <a:r>
              <a:rPr lang="zh-CN" altLang="en-US" b="0" i="0">
                <a:solidFill>
                  <a:srgbClr val="121212"/>
                </a:solidFill>
                <a:effectLst/>
                <a:latin typeface="-apple-system"/>
              </a:rPr>
              <a:t>每一页，连同相关联的</a:t>
            </a:r>
            <a:r>
              <a:rPr lang="en-US" altLang="zh-CN" b="0" i="0">
                <a:solidFill>
                  <a:srgbClr val="121212"/>
                </a:solidFill>
                <a:effectLst/>
                <a:latin typeface="-apple-system"/>
              </a:rPr>
              <a:t>Overflow</a:t>
            </a:r>
            <a:r>
              <a:rPr lang="zh-CN" altLang="en-US" b="0" i="0">
                <a:solidFill>
                  <a:srgbClr val="121212"/>
                </a:solidFill>
                <a:effectLst/>
                <a:latin typeface="-apple-system"/>
              </a:rPr>
              <a:t>页，根据需要被放入内存并保存在那里，直到它的所有记录都被写入新的段。</a:t>
            </a:r>
          </a:p>
          <a:p>
            <a:pPr algn="l"/>
            <a:r>
              <a:rPr lang="zh-CN" altLang="en-US" b="0" i="0">
                <a:solidFill>
                  <a:srgbClr val="121212"/>
                </a:solidFill>
                <a:effectLst/>
                <a:latin typeface="-apple-system"/>
              </a:rPr>
              <a:t>如上图所示，每个 </a:t>
            </a:r>
            <a:r>
              <a:rPr lang="en-US" altLang="zh-CN" b="0" i="0">
                <a:solidFill>
                  <a:srgbClr val="121212"/>
                </a:solidFill>
                <a:effectLst/>
                <a:latin typeface="-apple-system"/>
              </a:rPr>
              <a:t>record </a:t>
            </a:r>
            <a:r>
              <a:rPr lang="zh-CN" altLang="en-US" b="0" i="0">
                <a:solidFill>
                  <a:srgbClr val="121212"/>
                </a:solidFill>
                <a:effectLst/>
                <a:latin typeface="-apple-system"/>
              </a:rPr>
              <a:t>按照 </a:t>
            </a:r>
            <a:r>
              <a:rPr lang="en-US" altLang="zh-CN" b="0" i="0">
                <a:solidFill>
                  <a:srgbClr val="121212"/>
                </a:solidFill>
                <a:effectLst/>
                <a:latin typeface="-apple-system"/>
              </a:rPr>
              <a:t>key </a:t>
            </a:r>
            <a:r>
              <a:rPr lang="zh-CN" altLang="en-US" b="0" i="0">
                <a:solidFill>
                  <a:srgbClr val="121212"/>
                </a:solidFill>
                <a:effectLst/>
                <a:latin typeface="-apple-system"/>
              </a:rPr>
              <a:t>值顺序排列（图中 </a:t>
            </a:r>
            <a:r>
              <a:rPr lang="en-US" altLang="zh-CN" b="0" i="0">
                <a:solidFill>
                  <a:srgbClr val="121212"/>
                </a:solidFill>
                <a:effectLst/>
                <a:latin typeface="-apple-system"/>
              </a:rPr>
              <a:t>record </a:t>
            </a:r>
            <a:r>
              <a:rPr lang="zh-CN" altLang="en-US" b="0" i="0">
                <a:solidFill>
                  <a:srgbClr val="121212"/>
                </a:solidFill>
                <a:effectLst/>
                <a:latin typeface="-apple-system"/>
              </a:rPr>
              <a:t>里面的数字是 </a:t>
            </a:r>
            <a:r>
              <a:rPr lang="en-US" altLang="zh-CN" b="0" i="0">
                <a:solidFill>
                  <a:srgbClr val="121212"/>
                </a:solidFill>
                <a:effectLst/>
                <a:latin typeface="-apple-system"/>
              </a:rPr>
              <a:t>page_id</a:t>
            </a:r>
            <a:r>
              <a:rPr lang="zh-CN" altLang="en-US" b="0" i="0">
                <a:solidFill>
                  <a:srgbClr val="121212"/>
                </a:solidFill>
                <a:effectLst/>
                <a:latin typeface="-apple-system"/>
              </a:rPr>
              <a:t>，不是 </a:t>
            </a:r>
            <a:r>
              <a:rPr lang="en-US" altLang="zh-CN" b="0" i="0">
                <a:solidFill>
                  <a:srgbClr val="121212"/>
                </a:solidFill>
                <a:effectLst/>
                <a:latin typeface="-apple-system"/>
              </a:rPr>
              <a:t>key</a:t>
            </a:r>
            <a:r>
              <a:rPr lang="zh-CN" altLang="en-US" b="0" i="0">
                <a:solidFill>
                  <a:srgbClr val="121212"/>
                </a:solidFill>
                <a:effectLst/>
                <a:latin typeface="-apple-system"/>
              </a:rPr>
              <a:t>），根据线性模型，当某个 </a:t>
            </a:r>
            <a:r>
              <a:rPr lang="en-US" altLang="zh-CN" b="0" i="0">
                <a:solidFill>
                  <a:srgbClr val="121212"/>
                </a:solidFill>
                <a:effectLst/>
                <a:latin typeface="-apple-system"/>
              </a:rPr>
              <a:t>record </a:t>
            </a:r>
            <a:r>
              <a:rPr lang="zh-CN" altLang="en-US" b="0" i="0">
                <a:solidFill>
                  <a:srgbClr val="121212"/>
                </a:solidFill>
                <a:effectLst/>
                <a:latin typeface="-apple-system"/>
              </a:rPr>
              <a:t>在线性模型上的误差超过了阈值，也就是</a:t>
            </a:r>
            <a:r>
              <a:rPr lang="en-US" altLang="zh-CN" b="0" i="0">
                <a:solidFill>
                  <a:srgbClr val="121212"/>
                </a:solidFill>
                <a:effectLst/>
                <a:latin typeface="-apple-system"/>
              </a:rPr>
              <a:t>epsilon </a:t>
            </a:r>
            <a:r>
              <a:rPr lang="zh-CN" altLang="en-US" b="0" i="0">
                <a:solidFill>
                  <a:srgbClr val="121212"/>
                </a:solidFill>
                <a:effectLst/>
                <a:latin typeface="-apple-system"/>
              </a:rPr>
              <a:t>，则将之前的记录打包执行</a:t>
            </a:r>
            <a:r>
              <a:rPr lang="zh-CN" altLang="en-US" b="1" i="0">
                <a:solidFill>
                  <a:srgbClr val="121212"/>
                </a:solidFill>
                <a:effectLst/>
                <a:latin typeface="-apple-system"/>
              </a:rPr>
              <a:t>步骤三。</a:t>
            </a:r>
            <a:endParaRPr lang="zh-CN" altLang="en-US" b="0" i="0">
              <a:solidFill>
                <a:srgbClr val="121212"/>
              </a:solidFill>
              <a:effectLst/>
              <a:latin typeface="-apple-system"/>
            </a:endParaRPr>
          </a:p>
          <a:p>
            <a:pPr algn="l"/>
            <a:r>
              <a:rPr lang="en-US" altLang="zh-CN" b="1" i="0">
                <a:solidFill>
                  <a:srgbClr val="121212"/>
                </a:solidFill>
                <a:effectLst/>
                <a:latin typeface="-apple-system"/>
              </a:rPr>
              <a:t>epsilon </a:t>
            </a:r>
            <a:r>
              <a:rPr lang="zh-CN" altLang="en-US" b="0" i="0">
                <a:solidFill>
                  <a:srgbClr val="121212"/>
                </a:solidFill>
                <a:effectLst/>
                <a:latin typeface="-apple-system"/>
              </a:rPr>
              <a:t>是指能容忍的在线性模型上的 纵坐标最大差距，这个差距越大，每个</a:t>
            </a:r>
            <a:r>
              <a:rPr lang="en-US" altLang="zh-CN" b="0" i="0">
                <a:solidFill>
                  <a:srgbClr val="121212"/>
                </a:solidFill>
                <a:effectLst/>
                <a:latin typeface="-apple-system"/>
              </a:rPr>
              <a:t>segment </a:t>
            </a:r>
            <a:r>
              <a:rPr lang="zh-CN" altLang="en-US" b="0" i="0">
                <a:solidFill>
                  <a:srgbClr val="121212"/>
                </a:solidFill>
                <a:effectLst/>
                <a:latin typeface="-apple-system"/>
              </a:rPr>
              <a:t>就可以容纳越多的 </a:t>
            </a:r>
            <a:r>
              <a:rPr lang="en-US" altLang="zh-CN" b="0" i="0">
                <a:solidFill>
                  <a:srgbClr val="121212"/>
                </a:solidFill>
                <a:effectLst/>
                <a:latin typeface="-apple-system"/>
              </a:rPr>
              <a:t>page</a:t>
            </a:r>
            <a:r>
              <a:rPr lang="zh-CN" altLang="en-US" b="0" i="0">
                <a:solidFill>
                  <a:srgbClr val="121212"/>
                </a:solidFill>
                <a:effectLst/>
                <a:latin typeface="-apple-system"/>
              </a:rPr>
              <a:t>，但是每个 </a:t>
            </a:r>
            <a:r>
              <a:rPr lang="en-US" altLang="zh-CN" b="0" i="0">
                <a:solidFill>
                  <a:srgbClr val="121212"/>
                </a:solidFill>
                <a:effectLst/>
                <a:latin typeface="-apple-system"/>
              </a:rPr>
              <a:t>page </a:t>
            </a:r>
            <a:r>
              <a:rPr lang="zh-CN" altLang="en-US" b="0" i="0">
                <a:solidFill>
                  <a:srgbClr val="121212"/>
                </a:solidFill>
                <a:effectLst/>
                <a:latin typeface="-apple-system"/>
              </a:rPr>
              <a:t>中的 </a:t>
            </a:r>
            <a:r>
              <a:rPr lang="en-US" altLang="zh-CN" b="0" i="0">
                <a:solidFill>
                  <a:srgbClr val="121212"/>
                </a:solidFill>
                <a:effectLst/>
                <a:latin typeface="-apple-system"/>
              </a:rPr>
              <a:t>records </a:t>
            </a:r>
            <a:r>
              <a:rPr lang="zh-CN" altLang="en-US" b="0" i="0">
                <a:solidFill>
                  <a:srgbClr val="121212"/>
                </a:solidFill>
                <a:effectLst/>
                <a:latin typeface="-apple-system"/>
              </a:rPr>
              <a:t>就越稀疏；差距越小，</a:t>
            </a:r>
            <a:r>
              <a:rPr lang="en-US" altLang="zh-CN" b="0" i="0">
                <a:solidFill>
                  <a:srgbClr val="121212"/>
                </a:solidFill>
                <a:effectLst/>
                <a:latin typeface="-apple-system"/>
              </a:rPr>
              <a:t>segment </a:t>
            </a:r>
            <a:r>
              <a:rPr lang="zh-CN" altLang="en-US" b="0" i="0">
                <a:solidFill>
                  <a:srgbClr val="121212"/>
                </a:solidFill>
                <a:effectLst/>
                <a:latin typeface="-apple-system"/>
              </a:rPr>
              <a:t>就越小，分段也就更加准确，所以需要有一个合适的 </a:t>
            </a:r>
            <a:r>
              <a:rPr lang="en-US" altLang="zh-CN" b="0" i="0">
                <a:solidFill>
                  <a:srgbClr val="121212"/>
                </a:solidFill>
                <a:effectLst/>
                <a:latin typeface="-apple-system"/>
              </a:rPr>
              <a:t>epsilon </a:t>
            </a:r>
            <a:r>
              <a:rPr lang="zh-CN" altLang="en-US" b="0" i="0">
                <a:solidFill>
                  <a:srgbClr val="121212"/>
                </a:solidFill>
                <a:effectLst/>
                <a:latin typeface="-apple-system"/>
              </a:rPr>
              <a:t>大小作为 </a:t>
            </a:r>
            <a:r>
              <a:rPr lang="en-US" altLang="zh-CN" b="0" i="0">
                <a:solidFill>
                  <a:srgbClr val="121212"/>
                </a:solidFill>
                <a:effectLst/>
                <a:latin typeface="-apple-system"/>
              </a:rPr>
              <a:t>threshold </a:t>
            </a:r>
            <a:r>
              <a:rPr lang="zh-CN" altLang="en-US" b="0" i="0">
                <a:solidFill>
                  <a:srgbClr val="121212"/>
                </a:solidFill>
                <a:effectLst/>
                <a:latin typeface="-apple-system"/>
              </a:rPr>
              <a:t>瓶颈。</a:t>
            </a:r>
          </a:p>
          <a:p>
            <a:pPr algn="l"/>
            <a:r>
              <a:rPr lang="zh-CN" altLang="en-US" b="0" i="0">
                <a:solidFill>
                  <a:srgbClr val="121212"/>
                </a:solidFill>
                <a:effectLst/>
                <a:latin typeface="-apple-system"/>
              </a:rPr>
              <a:t>其它需要执行</a:t>
            </a:r>
            <a:r>
              <a:rPr lang="zh-CN" altLang="en-US" b="1" i="0">
                <a:solidFill>
                  <a:srgbClr val="121212"/>
                </a:solidFill>
                <a:effectLst/>
                <a:latin typeface="-apple-system"/>
              </a:rPr>
              <a:t>步骤三</a:t>
            </a:r>
            <a:r>
              <a:rPr lang="zh-CN" altLang="en-US" b="0" i="0">
                <a:solidFill>
                  <a:srgbClr val="121212"/>
                </a:solidFill>
                <a:effectLst/>
                <a:latin typeface="-apple-system"/>
              </a:rPr>
              <a:t>的条件</a:t>
            </a:r>
            <a:br>
              <a:rPr lang="zh-CN" altLang="en-US" b="0" i="0">
                <a:solidFill>
                  <a:srgbClr val="121212"/>
                </a:solidFill>
                <a:effectLst/>
                <a:latin typeface="-apple-system"/>
              </a:rPr>
            </a:br>
            <a:r>
              <a:rPr lang="en-US" altLang="zh-CN" b="0" i="0">
                <a:solidFill>
                  <a:srgbClr val="121212"/>
                </a:solidFill>
                <a:effectLst/>
                <a:latin typeface="-apple-system"/>
              </a:rPr>
              <a:t>a. </a:t>
            </a:r>
            <a:r>
              <a:rPr lang="zh-CN" altLang="en-US" b="0" i="0">
                <a:solidFill>
                  <a:srgbClr val="121212"/>
                </a:solidFill>
                <a:effectLst/>
                <a:latin typeface="-apple-system"/>
              </a:rPr>
              <a:t>所有 </a:t>
            </a:r>
            <a:r>
              <a:rPr lang="en-US" altLang="zh-CN" b="0" i="0">
                <a:solidFill>
                  <a:srgbClr val="121212"/>
                </a:solidFill>
                <a:effectLst/>
                <a:latin typeface="-apple-system"/>
              </a:rPr>
              <a:t>record </a:t>
            </a:r>
            <a:r>
              <a:rPr lang="zh-CN" altLang="en-US" b="0" i="0">
                <a:solidFill>
                  <a:srgbClr val="121212"/>
                </a:solidFill>
                <a:effectLst/>
                <a:latin typeface="-apple-system"/>
              </a:rPr>
              <a:t>都能装在一个 </a:t>
            </a:r>
            <a:r>
              <a:rPr lang="en-US" altLang="zh-CN" b="0" i="0">
                <a:solidFill>
                  <a:srgbClr val="121212"/>
                </a:solidFill>
                <a:effectLst/>
                <a:latin typeface="-apple-system"/>
              </a:rPr>
              <a:t>page </a:t>
            </a:r>
            <a:r>
              <a:rPr lang="zh-CN" altLang="en-US" b="0" i="0">
                <a:solidFill>
                  <a:srgbClr val="121212"/>
                </a:solidFill>
                <a:effectLst/>
                <a:latin typeface="-apple-system"/>
              </a:rPr>
              <a:t>中时</a:t>
            </a:r>
            <a:br>
              <a:rPr lang="zh-CN" altLang="en-US" b="0" i="0">
                <a:solidFill>
                  <a:srgbClr val="121212"/>
                </a:solidFill>
                <a:effectLst/>
                <a:latin typeface="-apple-system"/>
              </a:rPr>
            </a:br>
            <a:r>
              <a:rPr lang="en-US" altLang="zh-CN" b="0" i="0">
                <a:solidFill>
                  <a:srgbClr val="121212"/>
                </a:solidFill>
                <a:effectLst/>
                <a:latin typeface="-apple-system"/>
              </a:rPr>
              <a:t>b. </a:t>
            </a:r>
            <a:r>
              <a:rPr lang="zh-CN" altLang="en-US" b="0" i="0">
                <a:solidFill>
                  <a:srgbClr val="121212"/>
                </a:solidFill>
                <a:effectLst/>
                <a:latin typeface="-apple-system"/>
              </a:rPr>
              <a:t>内存达到一定限制时</a:t>
            </a:r>
            <a:br>
              <a:rPr lang="zh-CN" altLang="en-US" b="0" i="0">
                <a:solidFill>
                  <a:srgbClr val="121212"/>
                </a:solidFill>
                <a:effectLst/>
                <a:latin typeface="-apple-system"/>
              </a:rPr>
            </a:br>
            <a:r>
              <a:rPr lang="en-US" altLang="zh-CN" b="0" i="0">
                <a:solidFill>
                  <a:srgbClr val="121212"/>
                </a:solidFill>
                <a:effectLst/>
                <a:latin typeface="-apple-system"/>
              </a:rPr>
              <a:t>c. </a:t>
            </a:r>
            <a:r>
              <a:rPr lang="zh-CN" altLang="en-US" b="0" i="0">
                <a:solidFill>
                  <a:srgbClr val="121212"/>
                </a:solidFill>
                <a:effectLst/>
                <a:latin typeface="-apple-system"/>
              </a:rPr>
              <a:t>一个段内达到了</a:t>
            </a:r>
            <a:r>
              <a:rPr lang="en-US" altLang="zh-CN" b="0" i="0">
                <a:solidFill>
                  <a:srgbClr val="121212"/>
                </a:solidFill>
                <a:effectLst/>
                <a:latin typeface="-apple-system"/>
              </a:rPr>
              <a:t>16</a:t>
            </a:r>
            <a:r>
              <a:rPr lang="zh-CN" altLang="en-US" b="0" i="0">
                <a:solidFill>
                  <a:srgbClr val="121212"/>
                </a:solidFill>
                <a:effectLst/>
                <a:latin typeface="-apple-system"/>
              </a:rPr>
              <a:t>个 </a:t>
            </a:r>
            <a:r>
              <a:rPr lang="en-US" altLang="zh-CN" b="0" i="0">
                <a:solidFill>
                  <a:srgbClr val="121212"/>
                </a:solidFill>
                <a:effectLst/>
                <a:latin typeface="-apple-system"/>
              </a:rPr>
              <a:t>page </a:t>
            </a:r>
            <a:r>
              <a:rPr lang="zh-CN" altLang="en-US" b="0" i="0">
                <a:solidFill>
                  <a:srgbClr val="121212"/>
                </a:solidFill>
                <a:effectLst/>
                <a:latin typeface="-apple-system"/>
              </a:rPr>
              <a:t>时</a:t>
            </a:r>
            <a:endParaRPr lang="en-US" altLang="zh-CN" b="0" i="0">
              <a:solidFill>
                <a:srgbClr val="121212"/>
              </a:solidFill>
              <a:effectLst/>
              <a:latin typeface="-apple-system"/>
            </a:endParaRPr>
          </a:p>
          <a:p>
            <a:pPr algn="l"/>
            <a:r>
              <a:rPr lang="en-US" altLang="zh-CN" b="1" i="0">
                <a:solidFill>
                  <a:srgbClr val="121212"/>
                </a:solidFill>
                <a:effectLst/>
                <a:latin typeface="-apple-system"/>
              </a:rPr>
              <a:t>III: Segment Write-out</a:t>
            </a:r>
            <a:endParaRPr lang="en-US" altLang="zh-CN" b="0" i="0">
              <a:solidFill>
                <a:srgbClr val="121212"/>
              </a:solidFill>
              <a:effectLst/>
              <a:latin typeface="-apple-system"/>
            </a:endParaRPr>
          </a:p>
          <a:p>
            <a:pPr algn="l"/>
            <a:r>
              <a:rPr lang="zh-CN" altLang="en-US" b="0" i="0">
                <a:solidFill>
                  <a:srgbClr val="121212"/>
                </a:solidFill>
                <a:effectLst/>
                <a:latin typeface="-apple-system"/>
              </a:rPr>
              <a:t>这一步是将 </a:t>
            </a:r>
            <a:r>
              <a:rPr lang="en-US" altLang="zh-CN" b="0" i="0">
                <a:solidFill>
                  <a:srgbClr val="121212"/>
                </a:solidFill>
                <a:effectLst/>
                <a:latin typeface="-apple-system"/>
              </a:rPr>
              <a:t>record </a:t>
            </a:r>
            <a:r>
              <a:rPr lang="zh-CN" altLang="en-US" b="0" i="0">
                <a:solidFill>
                  <a:srgbClr val="121212"/>
                </a:solidFill>
                <a:effectLst/>
                <a:latin typeface="-apple-system"/>
              </a:rPr>
              <a:t>打包放入 </a:t>
            </a:r>
            <a:r>
              <a:rPr lang="en-US" altLang="zh-CN" b="0" i="0">
                <a:solidFill>
                  <a:srgbClr val="121212"/>
                </a:solidFill>
                <a:effectLst/>
                <a:latin typeface="-apple-system"/>
              </a:rPr>
              <a:t>page</a:t>
            </a:r>
            <a:r>
              <a:rPr lang="zh-CN" altLang="en-US" b="0" i="0">
                <a:solidFill>
                  <a:srgbClr val="121212"/>
                </a:solidFill>
                <a:effectLst/>
                <a:latin typeface="-apple-system"/>
              </a:rPr>
              <a:t>，并且将这些 </a:t>
            </a:r>
            <a:r>
              <a:rPr lang="en-US" altLang="zh-CN" b="0" i="0">
                <a:solidFill>
                  <a:srgbClr val="121212"/>
                </a:solidFill>
                <a:effectLst/>
                <a:latin typeface="-apple-system"/>
              </a:rPr>
              <a:t>page </a:t>
            </a:r>
            <a:r>
              <a:rPr lang="zh-CN" altLang="en-US" b="0" i="0">
                <a:solidFill>
                  <a:srgbClr val="121212"/>
                </a:solidFill>
                <a:effectLst/>
                <a:latin typeface="-apple-system"/>
              </a:rPr>
              <a:t>进行分段（</a:t>
            </a:r>
            <a:r>
              <a:rPr lang="en-US" altLang="zh-CN" b="0" i="0">
                <a:solidFill>
                  <a:srgbClr val="121212"/>
                </a:solidFill>
                <a:effectLst/>
                <a:latin typeface="-apple-system"/>
              </a:rPr>
              <a:t>segment</a:t>
            </a:r>
            <a:r>
              <a:rPr lang="zh-CN" altLang="en-US" b="0" i="0">
                <a:solidFill>
                  <a:srgbClr val="121212"/>
                </a:solidFill>
                <a:effectLst/>
                <a:latin typeface="-apple-system"/>
              </a:rPr>
              <a:t>），这是最关键的一个步骤。</a:t>
            </a:r>
          </a:p>
          <a:p>
            <a:pPr algn="l"/>
            <a:r>
              <a:rPr lang="zh-CN" altLang="en-US" b="0" i="0">
                <a:solidFill>
                  <a:srgbClr val="121212"/>
                </a:solidFill>
                <a:effectLst/>
                <a:latin typeface="-apple-system"/>
              </a:rPr>
              <a:t>这一步有一个关键的参数：</a:t>
            </a:r>
            <a:r>
              <a:rPr lang="en-US" altLang="zh-CN" b="1" i="0">
                <a:solidFill>
                  <a:srgbClr val="121212"/>
                </a:solidFill>
                <a:effectLst/>
                <a:latin typeface="-apple-system"/>
              </a:rPr>
              <a:t>goal</a:t>
            </a:r>
            <a:r>
              <a:rPr lang="zh-CN" altLang="en-US" b="0" i="0">
                <a:solidFill>
                  <a:srgbClr val="121212"/>
                </a:solidFill>
                <a:effectLst/>
                <a:latin typeface="-apple-system"/>
              </a:rPr>
              <a:t>，表示每个 </a:t>
            </a:r>
            <a:r>
              <a:rPr lang="en-US" altLang="zh-CN" b="0" i="0">
                <a:solidFill>
                  <a:srgbClr val="121212"/>
                </a:solidFill>
                <a:effectLst/>
                <a:latin typeface="-apple-system"/>
              </a:rPr>
              <a:t>page </a:t>
            </a:r>
            <a:r>
              <a:rPr lang="zh-CN" altLang="en-US" b="0" i="0">
                <a:solidFill>
                  <a:srgbClr val="121212"/>
                </a:solidFill>
                <a:effectLst/>
                <a:latin typeface="-apple-system"/>
              </a:rPr>
              <a:t>中装填的 </a:t>
            </a:r>
            <a:r>
              <a:rPr lang="en-US" altLang="zh-CN" b="0" i="0">
                <a:solidFill>
                  <a:srgbClr val="121212"/>
                </a:solidFill>
                <a:effectLst/>
                <a:latin typeface="-apple-system"/>
              </a:rPr>
              <a:t>record </a:t>
            </a:r>
            <a:r>
              <a:rPr lang="zh-CN" altLang="en-US" b="0" i="0">
                <a:solidFill>
                  <a:srgbClr val="121212"/>
                </a:solidFill>
                <a:effectLst/>
                <a:latin typeface="-apple-system"/>
              </a:rPr>
              <a:t>数量，</a:t>
            </a:r>
            <a:r>
              <a:rPr lang="en-US" altLang="zh-CN" b="0" i="0">
                <a:solidFill>
                  <a:srgbClr val="121212"/>
                </a:solidFill>
                <a:effectLst/>
                <a:latin typeface="-apple-system"/>
              </a:rPr>
              <a:t>TreeLine </a:t>
            </a:r>
            <a:r>
              <a:rPr lang="zh-CN" altLang="en-US" b="0" i="0">
                <a:solidFill>
                  <a:srgbClr val="121212"/>
                </a:solidFill>
                <a:effectLst/>
                <a:latin typeface="-apple-system"/>
              </a:rPr>
              <a:t>可以根据这个参数合理地为每个 </a:t>
            </a:r>
            <a:r>
              <a:rPr lang="en-US" altLang="zh-CN" b="0" i="0">
                <a:solidFill>
                  <a:srgbClr val="121212"/>
                </a:solidFill>
                <a:effectLst/>
                <a:latin typeface="-apple-system"/>
              </a:rPr>
              <a:t>page </a:t>
            </a:r>
            <a:r>
              <a:rPr lang="zh-CN" altLang="en-US" b="0" i="0">
                <a:solidFill>
                  <a:srgbClr val="121212"/>
                </a:solidFill>
                <a:effectLst/>
                <a:latin typeface="-apple-system"/>
              </a:rPr>
              <a:t>预留空闲的空间的同时防止空间的浪费。而这个参数正是在 </a:t>
            </a:r>
            <a:r>
              <a:rPr lang="en-US" altLang="zh-CN" b="0" i="0">
                <a:solidFill>
                  <a:srgbClr val="121212"/>
                </a:solidFill>
                <a:effectLst/>
                <a:latin typeface="-apple-system"/>
              </a:rPr>
              <a:t>insert forecasting </a:t>
            </a:r>
            <a:r>
              <a:rPr lang="zh-CN" altLang="en-US" b="0" i="0">
                <a:solidFill>
                  <a:srgbClr val="121212"/>
                </a:solidFill>
                <a:effectLst/>
                <a:latin typeface="-apple-system"/>
              </a:rPr>
              <a:t>中得到的。</a:t>
            </a:r>
          </a:p>
          <a:p>
            <a:pPr algn="l"/>
            <a:r>
              <a:rPr lang="zh-CN" altLang="en-US" b="0" i="0">
                <a:solidFill>
                  <a:srgbClr val="121212"/>
                </a:solidFill>
                <a:effectLst/>
                <a:latin typeface="-apple-system"/>
              </a:rPr>
              <a:t>装填好 </a:t>
            </a:r>
            <a:r>
              <a:rPr lang="en-US" altLang="zh-CN" b="0" i="0">
                <a:solidFill>
                  <a:srgbClr val="121212"/>
                </a:solidFill>
                <a:effectLst/>
                <a:latin typeface="-apple-system"/>
              </a:rPr>
              <a:t>page </a:t>
            </a:r>
            <a:r>
              <a:rPr lang="zh-CN" altLang="en-US" b="0" i="0">
                <a:solidFill>
                  <a:srgbClr val="121212"/>
                </a:solidFill>
                <a:effectLst/>
                <a:latin typeface="-apple-system"/>
              </a:rPr>
              <a:t>之后，为了简化文件的管理，</a:t>
            </a:r>
            <a:r>
              <a:rPr lang="en-US" altLang="zh-CN" b="0" i="0">
                <a:solidFill>
                  <a:srgbClr val="121212"/>
                </a:solidFill>
                <a:effectLst/>
                <a:latin typeface="-apple-system"/>
              </a:rPr>
              <a:t>TreeLine</a:t>
            </a:r>
            <a:r>
              <a:rPr lang="zh-CN" altLang="en-US" b="0" i="0">
                <a:solidFill>
                  <a:srgbClr val="121212"/>
                </a:solidFill>
                <a:effectLst/>
                <a:latin typeface="-apple-system"/>
              </a:rPr>
              <a:t>只按照 </a:t>
            </a:r>
            <a:r>
              <a:rPr lang="en-US" altLang="zh-CN" b="0" i="0">
                <a:solidFill>
                  <a:srgbClr val="121212"/>
                </a:solidFill>
                <a:effectLst/>
                <a:latin typeface="-apple-system"/>
              </a:rPr>
              <a:t>2 </a:t>
            </a:r>
            <a:r>
              <a:rPr lang="zh-CN" altLang="en-US" b="0" i="0">
                <a:solidFill>
                  <a:srgbClr val="121212"/>
                </a:solidFill>
                <a:effectLst/>
                <a:latin typeface="-apple-system"/>
              </a:rPr>
              <a:t>的次方构建 </a:t>
            </a:r>
            <a:r>
              <a:rPr lang="en-US" altLang="zh-CN" b="0" i="0">
                <a:solidFill>
                  <a:srgbClr val="121212"/>
                </a:solidFill>
                <a:effectLst/>
                <a:latin typeface="-apple-system"/>
              </a:rPr>
              <a:t>segment</a:t>
            </a:r>
            <a:r>
              <a:rPr lang="zh-CN" altLang="en-US" b="0" i="0">
                <a:solidFill>
                  <a:srgbClr val="121212"/>
                </a:solidFill>
                <a:effectLst/>
                <a:latin typeface="-apple-system"/>
              </a:rPr>
              <a:t>（</a:t>
            </a:r>
            <a:r>
              <a:rPr lang="en-US" altLang="zh-CN" b="0" i="0">
                <a:solidFill>
                  <a:srgbClr val="121212"/>
                </a:solidFill>
                <a:effectLst/>
                <a:latin typeface="-apple-system"/>
              </a:rPr>
              <a:t>1</a:t>
            </a:r>
            <a:r>
              <a:rPr lang="zh-CN" altLang="en-US" b="0" i="0">
                <a:solidFill>
                  <a:srgbClr val="121212"/>
                </a:solidFill>
                <a:effectLst/>
                <a:latin typeface="-apple-system"/>
              </a:rPr>
              <a:t>，</a:t>
            </a:r>
            <a:r>
              <a:rPr lang="en-US" altLang="zh-CN" b="0" i="0">
                <a:solidFill>
                  <a:srgbClr val="121212"/>
                </a:solidFill>
                <a:effectLst/>
                <a:latin typeface="-apple-system"/>
              </a:rPr>
              <a:t>2</a:t>
            </a:r>
            <a:r>
              <a:rPr lang="zh-CN" altLang="en-US" b="0" i="0">
                <a:solidFill>
                  <a:srgbClr val="121212"/>
                </a:solidFill>
                <a:effectLst/>
                <a:latin typeface="-apple-system"/>
              </a:rPr>
              <a:t>，</a:t>
            </a:r>
            <a:r>
              <a:rPr lang="en-US" altLang="zh-CN" b="0" i="0">
                <a:solidFill>
                  <a:srgbClr val="121212"/>
                </a:solidFill>
                <a:effectLst/>
                <a:latin typeface="-apple-system"/>
              </a:rPr>
              <a:t>4</a:t>
            </a:r>
            <a:r>
              <a:rPr lang="zh-CN" altLang="en-US" b="0" i="0">
                <a:solidFill>
                  <a:srgbClr val="121212"/>
                </a:solidFill>
                <a:effectLst/>
                <a:latin typeface="-apple-system"/>
              </a:rPr>
              <a:t>，</a:t>
            </a:r>
            <a:r>
              <a:rPr lang="en-US" altLang="zh-CN" b="0" i="0">
                <a:solidFill>
                  <a:srgbClr val="121212"/>
                </a:solidFill>
                <a:effectLst/>
                <a:latin typeface="-apple-system"/>
              </a:rPr>
              <a:t>8....</a:t>
            </a:r>
            <a:r>
              <a:rPr lang="zh-CN" altLang="en-US" b="0" i="0">
                <a:solidFill>
                  <a:srgbClr val="121212"/>
                </a:solidFill>
                <a:effectLst/>
                <a:latin typeface="-apple-system"/>
              </a:rPr>
              <a:t>），多出来的 </a:t>
            </a:r>
            <a:r>
              <a:rPr lang="en-US" altLang="zh-CN" b="0" i="0">
                <a:solidFill>
                  <a:srgbClr val="121212"/>
                </a:solidFill>
                <a:effectLst/>
                <a:latin typeface="-apple-system"/>
              </a:rPr>
              <a:t>page </a:t>
            </a:r>
            <a:r>
              <a:rPr lang="zh-CN" altLang="en-US" b="0" i="0">
                <a:solidFill>
                  <a:srgbClr val="121212"/>
                </a:solidFill>
                <a:effectLst/>
                <a:latin typeface="-apple-system"/>
              </a:rPr>
              <a:t>会返回第二步。</a:t>
            </a:r>
          </a:p>
          <a:p>
            <a:pPr algn="l"/>
            <a:r>
              <a:rPr lang="en-US" altLang="zh-CN" b="1" i="0">
                <a:solidFill>
                  <a:srgbClr val="121212"/>
                </a:solidFill>
                <a:effectLst/>
                <a:latin typeface="-apple-system"/>
              </a:rPr>
              <a:t>IV: Index Update</a:t>
            </a:r>
            <a:endParaRPr lang="en-US" altLang="zh-CN" b="0" i="0">
              <a:solidFill>
                <a:srgbClr val="121212"/>
              </a:solidFill>
              <a:effectLst/>
              <a:latin typeface="-apple-system"/>
            </a:endParaRPr>
          </a:p>
          <a:p>
            <a:pPr algn="l">
              <a:buFont typeface="+mj-lt"/>
              <a:buAutoNum type="arabicPeriod"/>
            </a:pPr>
            <a:r>
              <a:rPr lang="zh-CN" altLang="en-US" b="0" i="0">
                <a:solidFill>
                  <a:srgbClr val="121212"/>
                </a:solidFill>
                <a:effectLst/>
                <a:latin typeface="-apple-system"/>
              </a:rPr>
              <a:t>插入 </a:t>
            </a:r>
            <a:r>
              <a:rPr lang="en-US" altLang="zh-CN" b="0" i="0">
                <a:solidFill>
                  <a:srgbClr val="121212"/>
                </a:solidFill>
                <a:effectLst/>
                <a:latin typeface="-apple-system"/>
              </a:rPr>
              <a:t>post segment </a:t>
            </a:r>
            <a:r>
              <a:rPr lang="zh-CN" altLang="en-US" b="0" i="0">
                <a:solidFill>
                  <a:srgbClr val="121212"/>
                </a:solidFill>
                <a:effectLst/>
                <a:latin typeface="-apple-system"/>
              </a:rPr>
              <a:t>的索引 </a:t>
            </a:r>
            <a:r>
              <a:rPr lang="en-US" altLang="zh-CN" b="0" i="0">
                <a:solidFill>
                  <a:srgbClr val="121212"/>
                </a:solidFill>
                <a:effectLst/>
                <a:latin typeface="-apple-system"/>
              </a:rPr>
              <a:t>entry</a:t>
            </a:r>
          </a:p>
          <a:p>
            <a:pPr algn="l">
              <a:buFont typeface="+mj-lt"/>
              <a:buAutoNum type="arabicPeriod"/>
            </a:pPr>
            <a:r>
              <a:rPr lang="zh-CN" altLang="en-US" b="0" i="0">
                <a:solidFill>
                  <a:srgbClr val="121212"/>
                </a:solidFill>
                <a:effectLst/>
                <a:latin typeface="-apple-system"/>
              </a:rPr>
              <a:t>将 </a:t>
            </a:r>
            <a:r>
              <a:rPr lang="en-US" altLang="zh-CN" b="0" i="0">
                <a:solidFill>
                  <a:srgbClr val="121212"/>
                </a:solidFill>
                <a:effectLst/>
                <a:latin typeface="-apple-system"/>
              </a:rPr>
              <a:t>pre segment </a:t>
            </a:r>
            <a:r>
              <a:rPr lang="zh-CN" altLang="en-US" b="0" i="0">
                <a:solidFill>
                  <a:srgbClr val="121212"/>
                </a:solidFill>
                <a:effectLst/>
                <a:latin typeface="-apple-system"/>
              </a:rPr>
              <a:t>放入 </a:t>
            </a:r>
            <a:r>
              <a:rPr lang="en-US" altLang="zh-CN" b="0" i="0">
                <a:solidFill>
                  <a:srgbClr val="121212"/>
                </a:solidFill>
                <a:effectLst/>
                <a:latin typeface="-apple-system"/>
              </a:rPr>
              <a:t>free list </a:t>
            </a:r>
            <a:r>
              <a:rPr lang="zh-CN" altLang="en-US" b="0" i="0">
                <a:solidFill>
                  <a:srgbClr val="121212"/>
                </a:solidFill>
                <a:effectLst/>
                <a:latin typeface="-apple-system"/>
              </a:rPr>
              <a:t>并删除对应的索引</a:t>
            </a:r>
          </a:p>
          <a:p>
            <a:pPr algn="l"/>
            <a:r>
              <a:rPr lang="zh-CN" altLang="en-US" b="0" i="0">
                <a:solidFill>
                  <a:srgbClr val="121212"/>
                </a:solidFill>
                <a:effectLst/>
                <a:latin typeface="-apple-system"/>
              </a:rPr>
              <a:t>（可以看到，</a:t>
            </a:r>
            <a:r>
              <a:rPr lang="en-US" altLang="zh-CN" b="0" i="0">
                <a:solidFill>
                  <a:srgbClr val="121212"/>
                </a:solidFill>
                <a:effectLst/>
                <a:latin typeface="-apple-system"/>
              </a:rPr>
              <a:t>post segment </a:t>
            </a:r>
            <a:r>
              <a:rPr lang="zh-CN" altLang="en-US" b="0" i="0">
                <a:solidFill>
                  <a:srgbClr val="121212"/>
                </a:solidFill>
                <a:effectLst/>
                <a:latin typeface="-apple-system"/>
              </a:rPr>
              <a:t>创建完毕之后，再去删除 </a:t>
            </a:r>
            <a:r>
              <a:rPr lang="en-US" altLang="zh-CN" b="0" i="0">
                <a:solidFill>
                  <a:srgbClr val="121212"/>
                </a:solidFill>
                <a:effectLst/>
                <a:latin typeface="-apple-system"/>
              </a:rPr>
              <a:t>pre segment</a:t>
            </a:r>
            <a:r>
              <a:rPr lang="zh-CN" altLang="en-US" b="0" i="0">
                <a:solidFill>
                  <a:srgbClr val="121212"/>
                </a:solidFill>
                <a:effectLst/>
                <a:latin typeface="-apple-system"/>
              </a:rPr>
              <a:t>，这一点在后面的恢复部分至关重要）</a:t>
            </a:r>
          </a:p>
          <a:p>
            <a:pPr algn="l"/>
            <a:endParaRPr lang="zh-CN" altLang="en-US" b="0" i="0">
              <a:solidFill>
                <a:srgbClr val="121212"/>
              </a:solidFill>
              <a:effectLst/>
              <a:latin typeface="-apple-system"/>
            </a:endParaRPr>
          </a:p>
          <a:p>
            <a:endParaRPr lang="zh-CN" altLang="en-US"/>
          </a:p>
        </p:txBody>
      </p:sp>
      <p:sp>
        <p:nvSpPr>
          <p:cNvPr id="4" name="灯片编号占位符 3"/>
          <p:cNvSpPr>
            <a:spLocks noGrp="1"/>
          </p:cNvSpPr>
          <p:nvPr>
            <p:ph type="sldNum" sz="quarter" idx="5"/>
          </p:nvPr>
        </p:nvSpPr>
        <p:spPr/>
        <p:txBody>
          <a:bodyPr/>
          <a:lstStyle/>
          <a:p>
            <a:fld id="{E7EDF5EB-3FDA-49D5-801C-C8F4B081D34B}" type="slidenum">
              <a:rPr lang="zh-CN" altLang="en-US" smtClean="0"/>
              <a:t>9</a:t>
            </a:fld>
            <a:endParaRPr lang="zh-CN" altLang="en-US"/>
          </a:p>
        </p:txBody>
      </p:sp>
    </p:spTree>
    <p:extLst>
      <p:ext uri="{BB962C8B-B14F-4D97-AF65-F5344CB8AC3E}">
        <p14:creationId xmlns:p14="http://schemas.microsoft.com/office/powerpoint/2010/main" val="2009440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121212"/>
                </a:solidFill>
                <a:effectLst/>
                <a:latin typeface="-apple-system"/>
              </a:rPr>
              <a:t>等深直方图在最坏情况下也可以很好的保证误差。所谓的等深直方图，就是落入每个桶里的值数量尽量相等。举个例子，比方说对于给定的集合 </a:t>
            </a:r>
            <a:r>
              <a:rPr lang="en-US" altLang="zh-CN" b="0" i="0">
                <a:solidFill>
                  <a:srgbClr val="121212"/>
                </a:solidFill>
                <a:effectLst/>
                <a:latin typeface="-apple-system"/>
              </a:rPr>
              <a:t>{1.6, 1.9, 1.9, 2.0, 2.4, 2.6, 2.7, 2.7, 2.8, 2.9, 3.4, 3.5}</a:t>
            </a:r>
            <a:r>
              <a:rPr lang="zh-CN" altLang="en-US" b="0" i="0">
                <a:solidFill>
                  <a:srgbClr val="121212"/>
                </a:solidFill>
                <a:effectLst/>
                <a:latin typeface="-apple-system"/>
              </a:rPr>
              <a:t>，并且生成 </a:t>
            </a:r>
            <a:r>
              <a:rPr lang="en-US" altLang="zh-CN" b="0" i="0">
                <a:solidFill>
                  <a:srgbClr val="121212"/>
                </a:solidFill>
                <a:effectLst/>
                <a:latin typeface="-apple-system"/>
              </a:rPr>
              <a:t>4 </a:t>
            </a:r>
            <a:r>
              <a:rPr lang="zh-CN" altLang="en-US" b="0" i="0">
                <a:solidFill>
                  <a:srgbClr val="121212"/>
                </a:solidFill>
                <a:effectLst/>
                <a:latin typeface="-apple-system"/>
              </a:rPr>
              <a:t>个桶，那么最终的等深直方图就会如下图所示，包含四个桶 </a:t>
            </a:r>
            <a:r>
              <a:rPr lang="en-US" altLang="zh-CN" b="0" i="0">
                <a:solidFill>
                  <a:srgbClr val="121212"/>
                </a:solidFill>
                <a:effectLst/>
                <a:latin typeface="-apple-system"/>
              </a:rPr>
              <a:t>[1.6, 1.9]</a:t>
            </a:r>
            <a:r>
              <a:rPr lang="zh-CN" altLang="en-US" b="0" i="0">
                <a:solidFill>
                  <a:srgbClr val="121212"/>
                </a:solidFill>
                <a:effectLst/>
                <a:latin typeface="-apple-system"/>
              </a:rPr>
              <a:t>，</a:t>
            </a:r>
            <a:r>
              <a:rPr lang="en-US" altLang="zh-CN" b="0" i="0">
                <a:solidFill>
                  <a:srgbClr val="121212"/>
                </a:solidFill>
                <a:effectLst/>
                <a:latin typeface="-apple-system"/>
              </a:rPr>
              <a:t>[2.0, 2.6]</a:t>
            </a:r>
            <a:r>
              <a:rPr lang="zh-CN" altLang="en-US" b="0" i="0">
                <a:solidFill>
                  <a:srgbClr val="121212"/>
                </a:solidFill>
                <a:effectLst/>
                <a:latin typeface="-apple-system"/>
              </a:rPr>
              <a:t>，</a:t>
            </a:r>
            <a:r>
              <a:rPr lang="en-US" altLang="zh-CN" b="0" i="0">
                <a:solidFill>
                  <a:srgbClr val="121212"/>
                </a:solidFill>
                <a:effectLst/>
                <a:latin typeface="-apple-system"/>
              </a:rPr>
              <a:t>[2.7, 2.8]</a:t>
            </a:r>
            <a:r>
              <a:rPr lang="zh-CN" altLang="en-US" b="0" i="0">
                <a:solidFill>
                  <a:srgbClr val="121212"/>
                </a:solidFill>
                <a:effectLst/>
                <a:latin typeface="-apple-system"/>
              </a:rPr>
              <a:t>，</a:t>
            </a:r>
            <a:r>
              <a:rPr lang="en-US" altLang="zh-CN" b="0" i="0">
                <a:solidFill>
                  <a:srgbClr val="121212"/>
                </a:solidFill>
                <a:effectLst/>
                <a:latin typeface="-apple-system"/>
              </a:rPr>
              <a:t>[2.9, 3.5]</a:t>
            </a:r>
            <a:r>
              <a:rPr lang="zh-CN" altLang="en-US" b="0" i="0">
                <a:solidFill>
                  <a:srgbClr val="121212"/>
                </a:solidFill>
                <a:effectLst/>
                <a:latin typeface="-apple-system"/>
              </a:rPr>
              <a:t>，其桶深均为 </a:t>
            </a:r>
            <a:r>
              <a:rPr lang="en-US" altLang="zh-CN" b="0" i="0">
                <a:solidFill>
                  <a:srgbClr val="121212"/>
                </a:solidFill>
                <a:effectLst/>
                <a:latin typeface="-apple-system"/>
              </a:rPr>
              <a:t>3</a:t>
            </a:r>
            <a:r>
              <a:rPr lang="zh-CN" altLang="en-US" b="0" i="0">
                <a:solidFill>
                  <a:srgbClr val="121212"/>
                </a:solidFill>
                <a:effectLst/>
                <a:latin typeface="-apple-system"/>
              </a:rPr>
              <a:t>。</a:t>
            </a:r>
            <a:endParaRPr lang="zh-CN" altLang="en-US"/>
          </a:p>
        </p:txBody>
      </p:sp>
      <p:sp>
        <p:nvSpPr>
          <p:cNvPr id="4" name="灯片编号占位符 3"/>
          <p:cNvSpPr>
            <a:spLocks noGrp="1"/>
          </p:cNvSpPr>
          <p:nvPr>
            <p:ph type="sldNum" sz="quarter" idx="5"/>
          </p:nvPr>
        </p:nvSpPr>
        <p:spPr/>
        <p:txBody>
          <a:bodyPr/>
          <a:lstStyle/>
          <a:p>
            <a:fld id="{E7EDF5EB-3FDA-49D5-801C-C8F4B081D34B}" type="slidenum">
              <a:rPr lang="zh-CN" altLang="en-US" smtClean="0"/>
              <a:t>10</a:t>
            </a:fld>
            <a:endParaRPr lang="zh-CN" altLang="en-US"/>
          </a:p>
        </p:txBody>
      </p:sp>
    </p:spTree>
    <p:extLst>
      <p:ext uri="{BB962C8B-B14F-4D97-AF65-F5344CB8AC3E}">
        <p14:creationId xmlns:p14="http://schemas.microsoft.com/office/powerpoint/2010/main" val="2293626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52D9F1-6260-B8FF-F75B-FC3F0A67739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BCFAFC2-9F11-033B-9720-A96F3FC36E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F2C2EA6-ABBE-0A61-6FBE-8409B8B2B64D}"/>
              </a:ext>
            </a:extLst>
          </p:cNvPr>
          <p:cNvSpPr>
            <a:spLocks noGrp="1"/>
          </p:cNvSpPr>
          <p:nvPr>
            <p:ph type="dt" sz="half" idx="10"/>
          </p:nvPr>
        </p:nvSpPr>
        <p:spPr/>
        <p:txBody>
          <a:bodyPr/>
          <a:lstStyle/>
          <a:p>
            <a:fld id="{07BB1401-C4CE-4ADF-9D26-864359C7D569}" type="datetimeFigureOut">
              <a:rPr lang="zh-CN" altLang="en-US" smtClean="0"/>
              <a:t>2023/10/8</a:t>
            </a:fld>
            <a:endParaRPr lang="zh-CN" altLang="en-US"/>
          </a:p>
        </p:txBody>
      </p:sp>
      <p:sp>
        <p:nvSpPr>
          <p:cNvPr id="5" name="页脚占位符 4">
            <a:extLst>
              <a:ext uri="{FF2B5EF4-FFF2-40B4-BE49-F238E27FC236}">
                <a16:creationId xmlns:a16="http://schemas.microsoft.com/office/drawing/2014/main" id="{9F930AE4-7C3C-0CFA-A73C-E290278F33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A20570-7F1D-4833-3692-29CC0E32DF3E}"/>
              </a:ext>
            </a:extLst>
          </p:cNvPr>
          <p:cNvSpPr>
            <a:spLocks noGrp="1"/>
          </p:cNvSpPr>
          <p:nvPr>
            <p:ph type="sldNum" sz="quarter" idx="12"/>
          </p:nvPr>
        </p:nvSpPr>
        <p:spPr/>
        <p:txBody>
          <a:bodyPr/>
          <a:lstStyle/>
          <a:p>
            <a:fld id="{0E38613D-B7D7-494B-9464-48D871C5A519}" type="slidenum">
              <a:rPr lang="zh-CN" altLang="en-US" smtClean="0"/>
              <a:t>‹#›</a:t>
            </a:fld>
            <a:endParaRPr lang="zh-CN" altLang="en-US"/>
          </a:p>
        </p:txBody>
      </p:sp>
    </p:spTree>
    <p:extLst>
      <p:ext uri="{BB962C8B-B14F-4D97-AF65-F5344CB8AC3E}">
        <p14:creationId xmlns:p14="http://schemas.microsoft.com/office/powerpoint/2010/main" val="4030253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18F3D-772F-50E3-E716-93F68BBE010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C24ECDA-C22C-4041-0A54-7A3CC057566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41B1E8-B5CD-C2B8-2BED-50C3D6AD7A21}"/>
              </a:ext>
            </a:extLst>
          </p:cNvPr>
          <p:cNvSpPr>
            <a:spLocks noGrp="1"/>
          </p:cNvSpPr>
          <p:nvPr>
            <p:ph type="dt" sz="half" idx="10"/>
          </p:nvPr>
        </p:nvSpPr>
        <p:spPr/>
        <p:txBody>
          <a:bodyPr/>
          <a:lstStyle/>
          <a:p>
            <a:fld id="{07BB1401-C4CE-4ADF-9D26-864359C7D569}" type="datetimeFigureOut">
              <a:rPr lang="zh-CN" altLang="en-US" smtClean="0"/>
              <a:t>2023/10/8</a:t>
            </a:fld>
            <a:endParaRPr lang="zh-CN" altLang="en-US"/>
          </a:p>
        </p:txBody>
      </p:sp>
      <p:sp>
        <p:nvSpPr>
          <p:cNvPr id="5" name="页脚占位符 4">
            <a:extLst>
              <a:ext uri="{FF2B5EF4-FFF2-40B4-BE49-F238E27FC236}">
                <a16:creationId xmlns:a16="http://schemas.microsoft.com/office/drawing/2014/main" id="{63B3006F-D929-67CD-9778-42E4792AB7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695752-5F1D-58D9-C586-2C4593B0C513}"/>
              </a:ext>
            </a:extLst>
          </p:cNvPr>
          <p:cNvSpPr>
            <a:spLocks noGrp="1"/>
          </p:cNvSpPr>
          <p:nvPr>
            <p:ph type="sldNum" sz="quarter" idx="12"/>
          </p:nvPr>
        </p:nvSpPr>
        <p:spPr/>
        <p:txBody>
          <a:bodyPr/>
          <a:lstStyle/>
          <a:p>
            <a:fld id="{0E38613D-B7D7-494B-9464-48D871C5A519}" type="slidenum">
              <a:rPr lang="zh-CN" altLang="en-US" smtClean="0"/>
              <a:t>‹#›</a:t>
            </a:fld>
            <a:endParaRPr lang="zh-CN" altLang="en-US"/>
          </a:p>
        </p:txBody>
      </p:sp>
    </p:spTree>
    <p:extLst>
      <p:ext uri="{BB962C8B-B14F-4D97-AF65-F5344CB8AC3E}">
        <p14:creationId xmlns:p14="http://schemas.microsoft.com/office/powerpoint/2010/main" val="658343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910760E-D083-9504-D0A5-829A7D261D6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31E5FBC-2E66-EF56-79DF-CEEF1E6374E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52F56E-2821-9927-1875-B04CA808750C}"/>
              </a:ext>
            </a:extLst>
          </p:cNvPr>
          <p:cNvSpPr>
            <a:spLocks noGrp="1"/>
          </p:cNvSpPr>
          <p:nvPr>
            <p:ph type="dt" sz="half" idx="10"/>
          </p:nvPr>
        </p:nvSpPr>
        <p:spPr/>
        <p:txBody>
          <a:bodyPr/>
          <a:lstStyle/>
          <a:p>
            <a:fld id="{07BB1401-C4CE-4ADF-9D26-864359C7D569}" type="datetimeFigureOut">
              <a:rPr lang="zh-CN" altLang="en-US" smtClean="0"/>
              <a:t>2023/10/8</a:t>
            </a:fld>
            <a:endParaRPr lang="zh-CN" altLang="en-US"/>
          </a:p>
        </p:txBody>
      </p:sp>
      <p:sp>
        <p:nvSpPr>
          <p:cNvPr id="5" name="页脚占位符 4">
            <a:extLst>
              <a:ext uri="{FF2B5EF4-FFF2-40B4-BE49-F238E27FC236}">
                <a16:creationId xmlns:a16="http://schemas.microsoft.com/office/drawing/2014/main" id="{3AE34A01-5343-CA74-0FA6-5FE4FCB4B5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973C72-D9A2-2084-D6F0-1C02F7FEEA6C}"/>
              </a:ext>
            </a:extLst>
          </p:cNvPr>
          <p:cNvSpPr>
            <a:spLocks noGrp="1"/>
          </p:cNvSpPr>
          <p:nvPr>
            <p:ph type="sldNum" sz="quarter" idx="12"/>
          </p:nvPr>
        </p:nvSpPr>
        <p:spPr/>
        <p:txBody>
          <a:bodyPr/>
          <a:lstStyle/>
          <a:p>
            <a:fld id="{0E38613D-B7D7-494B-9464-48D871C5A519}" type="slidenum">
              <a:rPr lang="zh-CN" altLang="en-US" smtClean="0"/>
              <a:t>‹#›</a:t>
            </a:fld>
            <a:endParaRPr lang="zh-CN" altLang="en-US"/>
          </a:p>
        </p:txBody>
      </p:sp>
    </p:spTree>
    <p:extLst>
      <p:ext uri="{BB962C8B-B14F-4D97-AF65-F5344CB8AC3E}">
        <p14:creationId xmlns:p14="http://schemas.microsoft.com/office/powerpoint/2010/main" val="983425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17DE1A-DE51-A4E3-641B-E3ED2BF3C25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E364A4E-7AF3-BE5C-9696-966134504A4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7BF2947-601C-8D3A-4A1A-2EF832BC75EA}"/>
              </a:ext>
            </a:extLst>
          </p:cNvPr>
          <p:cNvSpPr>
            <a:spLocks noGrp="1"/>
          </p:cNvSpPr>
          <p:nvPr>
            <p:ph type="dt" sz="half" idx="10"/>
          </p:nvPr>
        </p:nvSpPr>
        <p:spPr/>
        <p:txBody>
          <a:bodyPr/>
          <a:lstStyle/>
          <a:p>
            <a:fld id="{07BB1401-C4CE-4ADF-9D26-864359C7D569}" type="datetimeFigureOut">
              <a:rPr lang="zh-CN" altLang="en-US" smtClean="0"/>
              <a:t>2023/10/8</a:t>
            </a:fld>
            <a:endParaRPr lang="zh-CN" altLang="en-US"/>
          </a:p>
        </p:txBody>
      </p:sp>
      <p:sp>
        <p:nvSpPr>
          <p:cNvPr id="5" name="页脚占位符 4">
            <a:extLst>
              <a:ext uri="{FF2B5EF4-FFF2-40B4-BE49-F238E27FC236}">
                <a16:creationId xmlns:a16="http://schemas.microsoft.com/office/drawing/2014/main" id="{B48833F5-A208-5645-8349-3B7D1EAA28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99F37B-2B9C-2186-0E47-7AEBAAC2F753}"/>
              </a:ext>
            </a:extLst>
          </p:cNvPr>
          <p:cNvSpPr>
            <a:spLocks noGrp="1"/>
          </p:cNvSpPr>
          <p:nvPr>
            <p:ph type="sldNum" sz="quarter" idx="12"/>
          </p:nvPr>
        </p:nvSpPr>
        <p:spPr/>
        <p:txBody>
          <a:bodyPr/>
          <a:lstStyle/>
          <a:p>
            <a:fld id="{0E38613D-B7D7-494B-9464-48D871C5A519}" type="slidenum">
              <a:rPr lang="zh-CN" altLang="en-US" smtClean="0"/>
              <a:t>‹#›</a:t>
            </a:fld>
            <a:endParaRPr lang="zh-CN" altLang="en-US"/>
          </a:p>
        </p:txBody>
      </p:sp>
    </p:spTree>
    <p:extLst>
      <p:ext uri="{BB962C8B-B14F-4D97-AF65-F5344CB8AC3E}">
        <p14:creationId xmlns:p14="http://schemas.microsoft.com/office/powerpoint/2010/main" val="2876722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2D2733-604B-A7C8-5094-7EBB85819A5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7C7752C-4003-47A3-6C8B-0416E24E21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E660F1-0CF5-D6F9-84BC-FE25BBCA29F2}"/>
              </a:ext>
            </a:extLst>
          </p:cNvPr>
          <p:cNvSpPr>
            <a:spLocks noGrp="1"/>
          </p:cNvSpPr>
          <p:nvPr>
            <p:ph type="dt" sz="half" idx="10"/>
          </p:nvPr>
        </p:nvSpPr>
        <p:spPr/>
        <p:txBody>
          <a:bodyPr/>
          <a:lstStyle/>
          <a:p>
            <a:fld id="{07BB1401-C4CE-4ADF-9D26-864359C7D569}" type="datetimeFigureOut">
              <a:rPr lang="zh-CN" altLang="en-US" smtClean="0"/>
              <a:t>2023/10/8</a:t>
            </a:fld>
            <a:endParaRPr lang="zh-CN" altLang="en-US"/>
          </a:p>
        </p:txBody>
      </p:sp>
      <p:sp>
        <p:nvSpPr>
          <p:cNvPr id="5" name="页脚占位符 4">
            <a:extLst>
              <a:ext uri="{FF2B5EF4-FFF2-40B4-BE49-F238E27FC236}">
                <a16:creationId xmlns:a16="http://schemas.microsoft.com/office/drawing/2014/main" id="{BB9CFAC5-0B20-1904-381A-A8268D0B87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E59473-48D5-D151-DA97-3280138593A3}"/>
              </a:ext>
            </a:extLst>
          </p:cNvPr>
          <p:cNvSpPr>
            <a:spLocks noGrp="1"/>
          </p:cNvSpPr>
          <p:nvPr>
            <p:ph type="sldNum" sz="quarter" idx="12"/>
          </p:nvPr>
        </p:nvSpPr>
        <p:spPr/>
        <p:txBody>
          <a:bodyPr/>
          <a:lstStyle/>
          <a:p>
            <a:fld id="{0E38613D-B7D7-494B-9464-48D871C5A519}" type="slidenum">
              <a:rPr lang="zh-CN" altLang="en-US" smtClean="0"/>
              <a:t>‹#›</a:t>
            </a:fld>
            <a:endParaRPr lang="zh-CN" altLang="en-US"/>
          </a:p>
        </p:txBody>
      </p:sp>
    </p:spTree>
    <p:extLst>
      <p:ext uri="{BB962C8B-B14F-4D97-AF65-F5344CB8AC3E}">
        <p14:creationId xmlns:p14="http://schemas.microsoft.com/office/powerpoint/2010/main" val="364988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28666B-27CB-3792-6A34-95B38052F7A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DB696F3-8E0F-CF45-11FD-FB0180A2BEF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A7F174C-E225-21BD-7A47-D3954F38EFE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B57F3DD-7DD5-92F8-BCC4-8C7147979321}"/>
              </a:ext>
            </a:extLst>
          </p:cNvPr>
          <p:cNvSpPr>
            <a:spLocks noGrp="1"/>
          </p:cNvSpPr>
          <p:nvPr>
            <p:ph type="dt" sz="half" idx="10"/>
          </p:nvPr>
        </p:nvSpPr>
        <p:spPr/>
        <p:txBody>
          <a:bodyPr/>
          <a:lstStyle/>
          <a:p>
            <a:fld id="{07BB1401-C4CE-4ADF-9D26-864359C7D569}" type="datetimeFigureOut">
              <a:rPr lang="zh-CN" altLang="en-US" smtClean="0"/>
              <a:t>2023/10/8</a:t>
            </a:fld>
            <a:endParaRPr lang="zh-CN" altLang="en-US"/>
          </a:p>
        </p:txBody>
      </p:sp>
      <p:sp>
        <p:nvSpPr>
          <p:cNvPr id="6" name="页脚占位符 5">
            <a:extLst>
              <a:ext uri="{FF2B5EF4-FFF2-40B4-BE49-F238E27FC236}">
                <a16:creationId xmlns:a16="http://schemas.microsoft.com/office/drawing/2014/main" id="{31555E4B-DF21-2A06-88AF-8DCB1961CC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2323507-AFA2-7F4B-6286-A2A2670044D6}"/>
              </a:ext>
            </a:extLst>
          </p:cNvPr>
          <p:cNvSpPr>
            <a:spLocks noGrp="1"/>
          </p:cNvSpPr>
          <p:nvPr>
            <p:ph type="sldNum" sz="quarter" idx="12"/>
          </p:nvPr>
        </p:nvSpPr>
        <p:spPr/>
        <p:txBody>
          <a:bodyPr/>
          <a:lstStyle/>
          <a:p>
            <a:fld id="{0E38613D-B7D7-494B-9464-48D871C5A519}" type="slidenum">
              <a:rPr lang="zh-CN" altLang="en-US" smtClean="0"/>
              <a:t>‹#›</a:t>
            </a:fld>
            <a:endParaRPr lang="zh-CN" altLang="en-US"/>
          </a:p>
        </p:txBody>
      </p:sp>
    </p:spTree>
    <p:extLst>
      <p:ext uri="{BB962C8B-B14F-4D97-AF65-F5344CB8AC3E}">
        <p14:creationId xmlns:p14="http://schemas.microsoft.com/office/powerpoint/2010/main" val="1729924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00496-1463-0D29-28E9-B862DBC453B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5CAC16F-C28B-B0A6-FED1-D45F9E0CA2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672A4E4-5BE0-B97A-DF75-282EBA6D20E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EA18219-660E-B1FD-E926-B0064FB382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4FB838D-3AF0-0A7D-CDE3-131F70B9FD0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8A3510C-C7EE-C5CE-209C-6DC1723126CE}"/>
              </a:ext>
            </a:extLst>
          </p:cNvPr>
          <p:cNvSpPr>
            <a:spLocks noGrp="1"/>
          </p:cNvSpPr>
          <p:nvPr>
            <p:ph type="dt" sz="half" idx="10"/>
          </p:nvPr>
        </p:nvSpPr>
        <p:spPr/>
        <p:txBody>
          <a:bodyPr/>
          <a:lstStyle/>
          <a:p>
            <a:fld id="{07BB1401-C4CE-4ADF-9D26-864359C7D569}" type="datetimeFigureOut">
              <a:rPr lang="zh-CN" altLang="en-US" smtClean="0"/>
              <a:t>2023/10/8</a:t>
            </a:fld>
            <a:endParaRPr lang="zh-CN" altLang="en-US"/>
          </a:p>
        </p:txBody>
      </p:sp>
      <p:sp>
        <p:nvSpPr>
          <p:cNvPr id="8" name="页脚占位符 7">
            <a:extLst>
              <a:ext uri="{FF2B5EF4-FFF2-40B4-BE49-F238E27FC236}">
                <a16:creationId xmlns:a16="http://schemas.microsoft.com/office/drawing/2014/main" id="{A80A258B-E3A3-0302-08EB-5E6031CCA27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9A64066-3D4E-769E-4359-0BA70B700E70}"/>
              </a:ext>
            </a:extLst>
          </p:cNvPr>
          <p:cNvSpPr>
            <a:spLocks noGrp="1"/>
          </p:cNvSpPr>
          <p:nvPr>
            <p:ph type="sldNum" sz="quarter" idx="12"/>
          </p:nvPr>
        </p:nvSpPr>
        <p:spPr/>
        <p:txBody>
          <a:bodyPr/>
          <a:lstStyle/>
          <a:p>
            <a:fld id="{0E38613D-B7D7-494B-9464-48D871C5A519}" type="slidenum">
              <a:rPr lang="zh-CN" altLang="en-US" smtClean="0"/>
              <a:t>‹#›</a:t>
            </a:fld>
            <a:endParaRPr lang="zh-CN" altLang="en-US"/>
          </a:p>
        </p:txBody>
      </p:sp>
    </p:spTree>
    <p:extLst>
      <p:ext uri="{BB962C8B-B14F-4D97-AF65-F5344CB8AC3E}">
        <p14:creationId xmlns:p14="http://schemas.microsoft.com/office/powerpoint/2010/main" val="421668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ABDF91-E593-BB5C-DD97-C099905C00E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900945E-13D9-2046-349D-8078F79047D4}"/>
              </a:ext>
            </a:extLst>
          </p:cNvPr>
          <p:cNvSpPr>
            <a:spLocks noGrp="1"/>
          </p:cNvSpPr>
          <p:nvPr>
            <p:ph type="dt" sz="half" idx="10"/>
          </p:nvPr>
        </p:nvSpPr>
        <p:spPr/>
        <p:txBody>
          <a:bodyPr/>
          <a:lstStyle/>
          <a:p>
            <a:fld id="{07BB1401-C4CE-4ADF-9D26-864359C7D569}" type="datetimeFigureOut">
              <a:rPr lang="zh-CN" altLang="en-US" smtClean="0"/>
              <a:t>2023/10/8</a:t>
            </a:fld>
            <a:endParaRPr lang="zh-CN" altLang="en-US"/>
          </a:p>
        </p:txBody>
      </p:sp>
      <p:sp>
        <p:nvSpPr>
          <p:cNvPr id="4" name="页脚占位符 3">
            <a:extLst>
              <a:ext uri="{FF2B5EF4-FFF2-40B4-BE49-F238E27FC236}">
                <a16:creationId xmlns:a16="http://schemas.microsoft.com/office/drawing/2014/main" id="{01A2A4B6-94C3-83BB-C0D2-F14A3B2C431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387D0C6-13D8-5C30-3B35-BCD859841F10}"/>
              </a:ext>
            </a:extLst>
          </p:cNvPr>
          <p:cNvSpPr>
            <a:spLocks noGrp="1"/>
          </p:cNvSpPr>
          <p:nvPr>
            <p:ph type="sldNum" sz="quarter" idx="12"/>
          </p:nvPr>
        </p:nvSpPr>
        <p:spPr/>
        <p:txBody>
          <a:bodyPr/>
          <a:lstStyle/>
          <a:p>
            <a:fld id="{0E38613D-B7D7-494B-9464-48D871C5A519}" type="slidenum">
              <a:rPr lang="zh-CN" altLang="en-US" smtClean="0"/>
              <a:t>‹#›</a:t>
            </a:fld>
            <a:endParaRPr lang="zh-CN" altLang="en-US"/>
          </a:p>
        </p:txBody>
      </p:sp>
    </p:spTree>
    <p:extLst>
      <p:ext uri="{BB962C8B-B14F-4D97-AF65-F5344CB8AC3E}">
        <p14:creationId xmlns:p14="http://schemas.microsoft.com/office/powerpoint/2010/main" val="74854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6CCA91C-2E27-6ABF-129E-719F0535FFB3}"/>
              </a:ext>
            </a:extLst>
          </p:cNvPr>
          <p:cNvSpPr>
            <a:spLocks noGrp="1"/>
          </p:cNvSpPr>
          <p:nvPr>
            <p:ph type="dt" sz="half" idx="10"/>
          </p:nvPr>
        </p:nvSpPr>
        <p:spPr/>
        <p:txBody>
          <a:bodyPr/>
          <a:lstStyle/>
          <a:p>
            <a:fld id="{07BB1401-C4CE-4ADF-9D26-864359C7D569}" type="datetimeFigureOut">
              <a:rPr lang="zh-CN" altLang="en-US" smtClean="0"/>
              <a:t>2023/10/8</a:t>
            </a:fld>
            <a:endParaRPr lang="zh-CN" altLang="en-US"/>
          </a:p>
        </p:txBody>
      </p:sp>
      <p:sp>
        <p:nvSpPr>
          <p:cNvPr id="3" name="页脚占位符 2">
            <a:extLst>
              <a:ext uri="{FF2B5EF4-FFF2-40B4-BE49-F238E27FC236}">
                <a16:creationId xmlns:a16="http://schemas.microsoft.com/office/drawing/2014/main" id="{29715AC0-4CA0-ECAA-92BB-806850FD320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5094F92-8C17-94C6-1DBA-4BC5ECE4E1C2}"/>
              </a:ext>
            </a:extLst>
          </p:cNvPr>
          <p:cNvSpPr>
            <a:spLocks noGrp="1"/>
          </p:cNvSpPr>
          <p:nvPr>
            <p:ph type="sldNum" sz="quarter" idx="12"/>
          </p:nvPr>
        </p:nvSpPr>
        <p:spPr/>
        <p:txBody>
          <a:bodyPr/>
          <a:lstStyle/>
          <a:p>
            <a:fld id="{0E38613D-B7D7-494B-9464-48D871C5A519}" type="slidenum">
              <a:rPr lang="zh-CN" altLang="en-US" smtClean="0"/>
              <a:t>‹#›</a:t>
            </a:fld>
            <a:endParaRPr lang="zh-CN" altLang="en-US"/>
          </a:p>
        </p:txBody>
      </p:sp>
    </p:spTree>
    <p:extLst>
      <p:ext uri="{BB962C8B-B14F-4D97-AF65-F5344CB8AC3E}">
        <p14:creationId xmlns:p14="http://schemas.microsoft.com/office/powerpoint/2010/main" val="2406490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5BA64B-C8AF-DB0A-E426-82D98BAE67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683086B-565B-1450-40B9-CD8A2DE430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B071469-0EA9-E1C8-7995-14D45F9F95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129700F-3740-C773-29D0-072BA7039CDC}"/>
              </a:ext>
            </a:extLst>
          </p:cNvPr>
          <p:cNvSpPr>
            <a:spLocks noGrp="1"/>
          </p:cNvSpPr>
          <p:nvPr>
            <p:ph type="dt" sz="half" idx="10"/>
          </p:nvPr>
        </p:nvSpPr>
        <p:spPr/>
        <p:txBody>
          <a:bodyPr/>
          <a:lstStyle/>
          <a:p>
            <a:fld id="{07BB1401-C4CE-4ADF-9D26-864359C7D569}" type="datetimeFigureOut">
              <a:rPr lang="zh-CN" altLang="en-US" smtClean="0"/>
              <a:t>2023/10/8</a:t>
            </a:fld>
            <a:endParaRPr lang="zh-CN" altLang="en-US"/>
          </a:p>
        </p:txBody>
      </p:sp>
      <p:sp>
        <p:nvSpPr>
          <p:cNvPr id="6" name="页脚占位符 5">
            <a:extLst>
              <a:ext uri="{FF2B5EF4-FFF2-40B4-BE49-F238E27FC236}">
                <a16:creationId xmlns:a16="http://schemas.microsoft.com/office/drawing/2014/main" id="{E3763F24-6C8E-A62C-830B-4F9C6F9821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AFDBE4-3B83-6118-577D-95EAD90BC90A}"/>
              </a:ext>
            </a:extLst>
          </p:cNvPr>
          <p:cNvSpPr>
            <a:spLocks noGrp="1"/>
          </p:cNvSpPr>
          <p:nvPr>
            <p:ph type="sldNum" sz="quarter" idx="12"/>
          </p:nvPr>
        </p:nvSpPr>
        <p:spPr/>
        <p:txBody>
          <a:bodyPr/>
          <a:lstStyle/>
          <a:p>
            <a:fld id="{0E38613D-B7D7-494B-9464-48D871C5A519}" type="slidenum">
              <a:rPr lang="zh-CN" altLang="en-US" smtClean="0"/>
              <a:t>‹#›</a:t>
            </a:fld>
            <a:endParaRPr lang="zh-CN" altLang="en-US"/>
          </a:p>
        </p:txBody>
      </p:sp>
    </p:spTree>
    <p:extLst>
      <p:ext uri="{BB962C8B-B14F-4D97-AF65-F5344CB8AC3E}">
        <p14:creationId xmlns:p14="http://schemas.microsoft.com/office/powerpoint/2010/main" val="3084608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3BF8C6-C3B5-9B61-30D6-D9A2D1633F2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888440B-1697-C522-2F5E-839F447EA7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727CDA0-00FB-B2C1-DA35-80232D3884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516E0CA-70C1-53CF-21C5-6DCC08D2DAAB}"/>
              </a:ext>
            </a:extLst>
          </p:cNvPr>
          <p:cNvSpPr>
            <a:spLocks noGrp="1"/>
          </p:cNvSpPr>
          <p:nvPr>
            <p:ph type="dt" sz="half" idx="10"/>
          </p:nvPr>
        </p:nvSpPr>
        <p:spPr/>
        <p:txBody>
          <a:bodyPr/>
          <a:lstStyle/>
          <a:p>
            <a:fld id="{07BB1401-C4CE-4ADF-9D26-864359C7D569}" type="datetimeFigureOut">
              <a:rPr lang="zh-CN" altLang="en-US" smtClean="0"/>
              <a:t>2023/10/8</a:t>
            </a:fld>
            <a:endParaRPr lang="zh-CN" altLang="en-US"/>
          </a:p>
        </p:txBody>
      </p:sp>
      <p:sp>
        <p:nvSpPr>
          <p:cNvPr id="6" name="页脚占位符 5">
            <a:extLst>
              <a:ext uri="{FF2B5EF4-FFF2-40B4-BE49-F238E27FC236}">
                <a16:creationId xmlns:a16="http://schemas.microsoft.com/office/drawing/2014/main" id="{2133BC05-BB4E-8AF3-CFA7-3A7604D852D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80ABA1D-A235-43F2-DBA4-58925070229A}"/>
              </a:ext>
            </a:extLst>
          </p:cNvPr>
          <p:cNvSpPr>
            <a:spLocks noGrp="1"/>
          </p:cNvSpPr>
          <p:nvPr>
            <p:ph type="sldNum" sz="quarter" idx="12"/>
          </p:nvPr>
        </p:nvSpPr>
        <p:spPr/>
        <p:txBody>
          <a:bodyPr/>
          <a:lstStyle/>
          <a:p>
            <a:fld id="{0E38613D-B7D7-494B-9464-48D871C5A519}" type="slidenum">
              <a:rPr lang="zh-CN" altLang="en-US" smtClean="0"/>
              <a:t>‹#›</a:t>
            </a:fld>
            <a:endParaRPr lang="zh-CN" altLang="en-US"/>
          </a:p>
        </p:txBody>
      </p:sp>
    </p:spTree>
    <p:extLst>
      <p:ext uri="{BB962C8B-B14F-4D97-AF65-F5344CB8AC3E}">
        <p14:creationId xmlns:p14="http://schemas.microsoft.com/office/powerpoint/2010/main" val="1767973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4D873E5-A9D3-A150-3833-846D4B3BB2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B100815-CA11-D2DF-1E93-59DC23106A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17BF29-067E-8D3A-ADE2-95F559433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B1401-C4CE-4ADF-9D26-864359C7D569}" type="datetimeFigureOut">
              <a:rPr lang="zh-CN" altLang="en-US" smtClean="0"/>
              <a:t>2023/10/8</a:t>
            </a:fld>
            <a:endParaRPr lang="zh-CN" altLang="en-US"/>
          </a:p>
        </p:txBody>
      </p:sp>
      <p:sp>
        <p:nvSpPr>
          <p:cNvPr id="5" name="页脚占位符 4">
            <a:extLst>
              <a:ext uri="{FF2B5EF4-FFF2-40B4-BE49-F238E27FC236}">
                <a16:creationId xmlns:a16="http://schemas.microsoft.com/office/drawing/2014/main" id="{CD8B2F79-6E3E-46E1-8AB5-C470CB7963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E9E46B3-9932-2647-2AEF-95DF209B3F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8613D-B7D7-494B-9464-48D871C5A519}" type="slidenum">
              <a:rPr lang="zh-CN" altLang="en-US" smtClean="0"/>
              <a:t>‹#›</a:t>
            </a:fld>
            <a:endParaRPr lang="zh-CN" altLang="en-US"/>
          </a:p>
        </p:txBody>
      </p:sp>
    </p:spTree>
    <p:extLst>
      <p:ext uri="{BB962C8B-B14F-4D97-AF65-F5344CB8AC3E}">
        <p14:creationId xmlns:p14="http://schemas.microsoft.com/office/powerpoint/2010/main" val="1676421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8578574-9BF3-15A2-3F87-1BF025C7D34D}"/>
              </a:ext>
            </a:extLst>
          </p:cNvPr>
          <p:cNvPicPr>
            <a:picLocks noChangeAspect="1"/>
          </p:cNvPicPr>
          <p:nvPr/>
        </p:nvPicPr>
        <p:blipFill rotWithShape="1">
          <a:blip r:embed="rId2"/>
          <a:srcRect t="3318"/>
          <a:stretch/>
        </p:blipFill>
        <p:spPr>
          <a:xfrm>
            <a:off x="0" y="2013690"/>
            <a:ext cx="12192000" cy="2830619"/>
          </a:xfrm>
          <a:prstGeom prst="rect">
            <a:avLst/>
          </a:prstGeom>
        </p:spPr>
      </p:pic>
    </p:spTree>
    <p:extLst>
      <p:ext uri="{BB962C8B-B14F-4D97-AF65-F5344CB8AC3E}">
        <p14:creationId xmlns:p14="http://schemas.microsoft.com/office/powerpoint/2010/main" val="844721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622BC1B-CFE7-B5B9-7C34-53FEB66D26DA}"/>
              </a:ext>
            </a:extLst>
          </p:cNvPr>
          <p:cNvSpPr txBox="1"/>
          <p:nvPr/>
        </p:nvSpPr>
        <p:spPr>
          <a:xfrm>
            <a:off x="1069521" y="587649"/>
            <a:ext cx="5453743" cy="4801314"/>
          </a:xfrm>
          <a:prstGeom prst="rect">
            <a:avLst/>
          </a:prstGeom>
          <a:noFill/>
        </p:spPr>
        <p:txBody>
          <a:bodyPr wrap="square">
            <a:spAutoFit/>
          </a:bodyPr>
          <a:lstStyle/>
          <a:p>
            <a:r>
              <a:rPr lang="en-US" altLang="zh-CN" b="1">
                <a:latin typeface="Times New Roman" panose="02020603050405020304" pitchFamily="18" charset="0"/>
                <a:ea typeface="宋体" panose="02010600030101010101" pitchFamily="2" charset="-122"/>
                <a:cs typeface="Times New Roman" panose="02020603050405020304" pitchFamily="18" charset="0"/>
              </a:rPr>
              <a:t>Insert Forecasting:</a:t>
            </a:r>
          </a:p>
          <a:p>
            <a:r>
              <a:rPr lang="zh-CN" altLang="en-US">
                <a:latin typeface="Times New Roman" panose="02020603050405020304" pitchFamily="18" charset="0"/>
                <a:ea typeface="宋体" panose="02010600030101010101" pitchFamily="2" charset="-122"/>
                <a:cs typeface="Times New Roman" panose="02020603050405020304" pitchFamily="18" charset="0"/>
              </a:rPr>
              <a:t>        本文通过维护一个在内存中的直方图，来预测未来的 </a:t>
            </a:r>
            <a:r>
              <a:rPr lang="en-US" altLang="zh-CN">
                <a:latin typeface="Times New Roman" panose="02020603050405020304" pitchFamily="18" charset="0"/>
                <a:ea typeface="宋体" panose="02010600030101010101" pitchFamily="2" charset="-122"/>
                <a:cs typeface="Times New Roman" panose="02020603050405020304" pitchFamily="18" charset="0"/>
              </a:rPr>
              <a:t>insert </a:t>
            </a:r>
            <a:r>
              <a:rPr lang="zh-CN" altLang="en-US">
                <a:latin typeface="Times New Roman" panose="02020603050405020304" pitchFamily="18" charset="0"/>
                <a:ea typeface="宋体" panose="02010600030101010101" pitchFamily="2" charset="-122"/>
                <a:cs typeface="Times New Roman" panose="02020603050405020304" pitchFamily="18" charset="0"/>
              </a:rPr>
              <a:t>走向，在 </a:t>
            </a:r>
            <a:r>
              <a:rPr lang="en-US" altLang="zh-CN">
                <a:latin typeface="Times New Roman" panose="02020603050405020304" pitchFamily="18" charset="0"/>
                <a:ea typeface="宋体" panose="02010600030101010101" pitchFamily="2" charset="-122"/>
                <a:cs typeface="Times New Roman" panose="02020603050405020304" pitchFamily="18" charset="0"/>
              </a:rPr>
              <a:t>segment </a:t>
            </a:r>
            <a:r>
              <a:rPr lang="zh-CN" altLang="en-US">
                <a:latin typeface="Times New Roman" panose="02020603050405020304" pitchFamily="18" charset="0"/>
                <a:ea typeface="宋体" panose="02010600030101010101" pitchFamily="2" charset="-122"/>
                <a:cs typeface="Times New Roman" panose="02020603050405020304" pitchFamily="18" charset="0"/>
              </a:rPr>
              <a:t>的 </a:t>
            </a:r>
            <a:r>
              <a:rPr lang="en-US" altLang="zh-CN">
                <a:latin typeface="Times New Roman" panose="02020603050405020304" pitchFamily="18" charset="0"/>
                <a:ea typeface="宋体" panose="02010600030101010101" pitchFamily="2" charset="-122"/>
                <a:cs typeface="Times New Roman" panose="02020603050405020304" pitchFamily="18" charset="0"/>
              </a:rPr>
              <a:t>page </a:t>
            </a:r>
            <a:r>
              <a:rPr lang="zh-CN" altLang="en-US">
                <a:latin typeface="Times New Roman" panose="02020603050405020304" pitchFamily="18" charset="0"/>
                <a:ea typeface="宋体" panose="02010600030101010101" pitchFamily="2" charset="-122"/>
                <a:cs typeface="Times New Roman" panose="02020603050405020304" pitchFamily="18" charset="0"/>
              </a:rPr>
              <a:t>在生成的时候合理地预留空间，从而有效地控制写放大。</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        使用一个等深直方图记录 </a:t>
            </a:r>
            <a:r>
              <a:rPr lang="en-US" altLang="zh-CN">
                <a:latin typeface="Times New Roman" panose="02020603050405020304" pitchFamily="18" charset="0"/>
                <a:ea typeface="宋体" panose="02010600030101010101" pitchFamily="2" charset="-122"/>
                <a:cs typeface="Times New Roman" panose="02020603050405020304" pitchFamily="18" charset="0"/>
              </a:rPr>
              <a:t>insert key </a:t>
            </a:r>
            <a:r>
              <a:rPr lang="zh-CN" altLang="en-US">
                <a:latin typeface="Times New Roman" panose="02020603050405020304" pitchFamily="18" charset="0"/>
                <a:ea typeface="宋体" panose="02010600030101010101" pitchFamily="2" charset="-122"/>
                <a:cs typeface="Times New Roman" panose="02020603050405020304" pitchFamily="18" charset="0"/>
              </a:rPr>
              <a:t>的分布，直方图分成 </a:t>
            </a:r>
            <a:r>
              <a:rPr lang="en-US" altLang="zh-CN">
                <a:latin typeface="Times New Roman" panose="02020603050405020304" pitchFamily="18" charset="0"/>
                <a:ea typeface="宋体" panose="02010600030101010101" pitchFamily="2" charset="-122"/>
                <a:cs typeface="Times New Roman" panose="02020603050405020304" pitchFamily="18" charset="0"/>
              </a:rPr>
              <a:t>b </a:t>
            </a:r>
            <a:r>
              <a:rPr lang="zh-CN" altLang="en-US">
                <a:latin typeface="Times New Roman" panose="02020603050405020304" pitchFamily="18" charset="0"/>
                <a:ea typeface="宋体" panose="02010600030101010101" pitchFamily="2" charset="-122"/>
                <a:cs typeface="Times New Roman" panose="02020603050405020304" pitchFamily="18" charset="0"/>
              </a:rPr>
              <a:t>个柱（</a:t>
            </a:r>
            <a:r>
              <a:rPr lang="en-US" altLang="zh-CN">
                <a:latin typeface="Times New Roman" panose="02020603050405020304" pitchFamily="18" charset="0"/>
                <a:ea typeface="宋体" panose="02010600030101010101" pitchFamily="2" charset="-122"/>
                <a:cs typeface="Times New Roman" panose="02020603050405020304" pitchFamily="18" charset="0"/>
              </a:rPr>
              <a:t>b</a:t>
            </a:r>
            <a:r>
              <a:rPr lang="zh-CN" altLang="en-US">
                <a:latin typeface="Times New Roman" panose="02020603050405020304" pitchFamily="18" charset="0"/>
                <a:ea typeface="宋体" panose="02010600030101010101" pitchFamily="2" charset="-122"/>
                <a:cs typeface="Times New Roman" panose="02020603050405020304" pitchFamily="18" charset="0"/>
              </a:rPr>
              <a:t>需要选择合适的大小，实验发现粗粒度的更合适），构建和使用直方图的方法叫做 </a:t>
            </a:r>
            <a:r>
              <a:rPr lang="en-US" altLang="zh-CN">
                <a:latin typeface="Times New Roman" panose="02020603050405020304" pitchFamily="18" charset="0"/>
                <a:ea typeface="宋体" panose="02010600030101010101" pitchFamily="2" charset="-122"/>
                <a:cs typeface="Times New Roman" panose="02020603050405020304" pitchFamily="18" charset="0"/>
              </a:rPr>
              <a:t>epoch based capture</a:t>
            </a:r>
            <a:r>
              <a:rPr lang="zh-CN" altLang="en-US">
                <a:latin typeface="Times New Roman" panose="02020603050405020304" pitchFamily="18" charset="0"/>
                <a:ea typeface="宋体" panose="02010600030101010101" pitchFamily="2" charset="-122"/>
                <a:cs typeface="Times New Roman" panose="02020603050405020304" pitchFamily="18" charset="0"/>
              </a:rPr>
              <a:t>：</a:t>
            </a:r>
          </a:p>
          <a:p>
            <a:r>
              <a:rPr lang="zh-CN" altLang="en-US">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1.</a:t>
            </a:r>
            <a:r>
              <a:rPr lang="zh-CN" altLang="en-US">
                <a:latin typeface="Times New Roman" panose="02020603050405020304" pitchFamily="18" charset="0"/>
                <a:ea typeface="宋体" panose="02010600030101010101" pitchFamily="2" charset="-122"/>
                <a:cs typeface="Times New Roman" panose="02020603050405020304" pitchFamily="18" charset="0"/>
              </a:rPr>
              <a:t>在 </a:t>
            </a:r>
            <a:r>
              <a:rPr lang="en-US" altLang="zh-CN">
                <a:latin typeface="Times New Roman" panose="02020603050405020304" pitchFamily="18" charset="0"/>
                <a:ea typeface="宋体" panose="02010600030101010101" pitchFamily="2" charset="-122"/>
                <a:cs typeface="Times New Roman" panose="02020603050405020304" pitchFamily="18" charset="0"/>
              </a:rPr>
              <a:t>epoch </a:t>
            </a:r>
            <a:r>
              <a:rPr lang="zh-CN" altLang="en-US">
                <a:latin typeface="Times New Roman" panose="02020603050405020304" pitchFamily="18" charset="0"/>
                <a:ea typeface="宋体" panose="02010600030101010101" pitchFamily="2" charset="-122"/>
                <a:cs typeface="Times New Roman" panose="02020603050405020304" pitchFamily="18" charset="0"/>
              </a:rPr>
              <a:t>开始时，统计这个 </a:t>
            </a:r>
            <a:r>
              <a:rPr lang="en-US" altLang="zh-CN">
                <a:latin typeface="Times New Roman" panose="02020603050405020304" pitchFamily="18" charset="0"/>
                <a:ea typeface="宋体" panose="02010600030101010101" pitchFamily="2" charset="-122"/>
                <a:cs typeface="Times New Roman" panose="02020603050405020304" pitchFamily="18" charset="0"/>
              </a:rPr>
              <a:t>epoch </a:t>
            </a:r>
            <a:r>
              <a:rPr lang="zh-CN" altLang="en-US">
                <a:latin typeface="Times New Roman" panose="02020603050405020304" pitchFamily="18" charset="0"/>
                <a:ea typeface="宋体" panose="02010600030101010101" pitchFamily="2" charset="-122"/>
                <a:cs typeface="Times New Roman" panose="02020603050405020304" pitchFamily="18" charset="0"/>
              </a:rPr>
              <a:t>的 </a:t>
            </a:r>
            <a:r>
              <a:rPr lang="en-US" altLang="zh-CN">
                <a:latin typeface="Times New Roman" panose="02020603050405020304" pitchFamily="18" charset="0"/>
                <a:ea typeface="宋体" panose="02010600030101010101" pitchFamily="2" charset="-122"/>
                <a:cs typeface="Times New Roman" panose="02020603050405020304" pitchFamily="18" charset="0"/>
              </a:rPr>
              <a:t>insert key </a:t>
            </a:r>
            <a:r>
              <a:rPr lang="zh-CN" altLang="en-US">
                <a:latin typeface="Times New Roman" panose="02020603050405020304" pitchFamily="18" charset="0"/>
                <a:ea typeface="宋体" panose="02010600030101010101" pitchFamily="2" charset="-122"/>
                <a:cs typeface="Times New Roman" panose="02020603050405020304" pitchFamily="18" charset="0"/>
              </a:rPr>
              <a:t>直方图。</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2.</a:t>
            </a:r>
            <a:r>
              <a:rPr lang="zh-CN" altLang="en-US">
                <a:latin typeface="Times New Roman" panose="02020603050405020304" pitchFamily="18" charset="0"/>
                <a:ea typeface="宋体" panose="02010600030101010101" pitchFamily="2" charset="-122"/>
                <a:cs typeface="Times New Roman" panose="02020603050405020304" pitchFamily="18" charset="0"/>
              </a:rPr>
              <a:t>在 </a:t>
            </a:r>
            <a:r>
              <a:rPr lang="en-US" altLang="zh-CN">
                <a:latin typeface="Times New Roman" panose="02020603050405020304" pitchFamily="18" charset="0"/>
                <a:ea typeface="宋体" panose="02010600030101010101" pitchFamily="2" charset="-122"/>
                <a:cs typeface="Times New Roman" panose="02020603050405020304" pitchFamily="18" charset="0"/>
              </a:rPr>
              <a:t>epoch </a:t>
            </a:r>
            <a:r>
              <a:rPr lang="zh-CN" altLang="en-US">
                <a:latin typeface="Times New Roman" panose="02020603050405020304" pitchFamily="18" charset="0"/>
                <a:ea typeface="宋体" panose="02010600030101010101" pitchFamily="2" charset="-122"/>
                <a:cs typeface="Times New Roman" panose="02020603050405020304" pitchFamily="18" charset="0"/>
              </a:rPr>
              <a:t>结束时，使用这个直方图预测下一个 </a:t>
            </a:r>
            <a:r>
              <a:rPr lang="en-US" altLang="zh-CN">
                <a:latin typeface="Times New Roman" panose="02020603050405020304" pitchFamily="18" charset="0"/>
                <a:ea typeface="宋体" panose="02010600030101010101" pitchFamily="2" charset="-122"/>
                <a:cs typeface="Times New Roman" panose="02020603050405020304" pitchFamily="18" charset="0"/>
              </a:rPr>
              <a:t>epoch </a:t>
            </a:r>
            <a:r>
              <a:rPr lang="zh-CN" altLang="en-US">
                <a:latin typeface="Times New Roman" panose="02020603050405020304" pitchFamily="18" charset="0"/>
                <a:ea typeface="宋体" panose="02010600030101010101" pitchFamily="2" charset="-122"/>
                <a:cs typeface="Times New Roman" panose="02020603050405020304" pitchFamily="18" charset="0"/>
              </a:rPr>
              <a:t>的插入，并开始记录新的直方图。所以同一时间会有一个直方图用于预测，还有一个构造中的直方图。</a:t>
            </a:r>
          </a:p>
          <a:p>
            <a:r>
              <a:rPr lang="zh-CN" altLang="en-US">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TreeLine </a:t>
            </a:r>
            <a:r>
              <a:rPr lang="zh-CN" altLang="en-US">
                <a:latin typeface="Times New Roman" panose="02020603050405020304" pitchFamily="18" charset="0"/>
                <a:ea typeface="宋体" panose="02010600030101010101" pitchFamily="2" charset="-122"/>
                <a:cs typeface="Times New Roman" panose="02020603050405020304" pitchFamily="18" charset="0"/>
              </a:rPr>
              <a:t>维护一个 采样池保存了一些插入记录的 </a:t>
            </a:r>
            <a:r>
              <a:rPr lang="en-US" altLang="zh-CN">
                <a:latin typeface="Times New Roman" panose="02020603050405020304" pitchFamily="18" charset="0"/>
                <a:ea typeface="宋体" panose="02010600030101010101" pitchFamily="2" charset="-122"/>
                <a:cs typeface="Times New Roman" panose="02020603050405020304" pitchFamily="18" charset="0"/>
              </a:rPr>
              <a:t>key </a:t>
            </a:r>
            <a:r>
              <a:rPr lang="zh-CN" altLang="en-US">
                <a:latin typeface="Times New Roman" panose="02020603050405020304" pitchFamily="18" charset="0"/>
                <a:ea typeface="宋体" panose="02010600030101010101" pitchFamily="2" charset="-122"/>
                <a:cs typeface="Times New Roman" panose="02020603050405020304" pitchFamily="18" charset="0"/>
              </a:rPr>
              <a:t>值，采样的大小是 </a:t>
            </a:r>
            <a:r>
              <a:rPr lang="en-US" altLang="zh-CN">
                <a:latin typeface="Times New Roman" panose="02020603050405020304" pitchFamily="18" charset="0"/>
                <a:ea typeface="宋体" panose="02010600030101010101" pitchFamily="2" charset="-122"/>
                <a:cs typeface="Times New Roman" panose="02020603050405020304" pitchFamily="18" charset="0"/>
              </a:rPr>
              <a:t>10*b</a:t>
            </a:r>
            <a:r>
              <a:rPr lang="zh-CN" altLang="en-US">
                <a:latin typeface="Times New Roman" panose="02020603050405020304" pitchFamily="18" charset="0"/>
                <a:ea typeface="宋体" panose="02010600030101010101" pitchFamily="2" charset="-122"/>
                <a:cs typeface="Times New Roman" panose="02020603050405020304" pitchFamily="18" charset="0"/>
              </a:rPr>
              <a:t>，每次直方图构建时，根据里面 </a:t>
            </a:r>
            <a:r>
              <a:rPr lang="en-US" altLang="zh-CN">
                <a:latin typeface="Times New Roman" panose="02020603050405020304" pitchFamily="18" charset="0"/>
                <a:ea typeface="宋体" panose="02010600030101010101" pitchFamily="2" charset="-122"/>
                <a:cs typeface="Times New Roman" panose="02020603050405020304" pitchFamily="18" charset="0"/>
              </a:rPr>
              <a:t>key </a:t>
            </a:r>
            <a:r>
              <a:rPr lang="zh-CN" altLang="en-US">
                <a:latin typeface="Times New Roman" panose="02020603050405020304" pitchFamily="18" charset="0"/>
                <a:ea typeface="宋体" panose="02010600030101010101" pitchFamily="2" charset="-122"/>
                <a:cs typeface="Times New Roman" panose="02020603050405020304" pitchFamily="18" charset="0"/>
              </a:rPr>
              <a:t>值的分布来确定边界。</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050" name="Picture 2">
            <a:extLst>
              <a:ext uri="{FF2B5EF4-FFF2-40B4-BE49-F238E27FC236}">
                <a16:creationId xmlns:a16="http://schemas.microsoft.com/office/drawing/2014/main" id="{37BF9F4D-6A69-E894-27F8-A78DA78A1D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3434" y="1238193"/>
            <a:ext cx="5041995" cy="3777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298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F600140-DE5B-6AD0-92C8-87CC5273CFA3}"/>
              </a:ext>
            </a:extLst>
          </p:cNvPr>
          <p:cNvPicPr>
            <a:picLocks noChangeAspect="1"/>
          </p:cNvPicPr>
          <p:nvPr/>
        </p:nvPicPr>
        <p:blipFill>
          <a:blip r:embed="rId2"/>
          <a:stretch>
            <a:fillRect/>
          </a:stretch>
        </p:blipFill>
        <p:spPr>
          <a:xfrm>
            <a:off x="284939" y="1081453"/>
            <a:ext cx="5811061" cy="4515480"/>
          </a:xfrm>
          <a:prstGeom prst="rect">
            <a:avLst/>
          </a:prstGeom>
        </p:spPr>
      </p:pic>
      <p:pic>
        <p:nvPicPr>
          <p:cNvPr id="5" name="图片 4">
            <a:extLst>
              <a:ext uri="{FF2B5EF4-FFF2-40B4-BE49-F238E27FC236}">
                <a16:creationId xmlns:a16="http://schemas.microsoft.com/office/drawing/2014/main" id="{42B295C7-3B67-AE32-97A4-F358D7145A70}"/>
              </a:ext>
            </a:extLst>
          </p:cNvPr>
          <p:cNvPicPr>
            <a:picLocks noChangeAspect="1"/>
          </p:cNvPicPr>
          <p:nvPr/>
        </p:nvPicPr>
        <p:blipFill>
          <a:blip r:embed="rId3"/>
          <a:stretch>
            <a:fillRect/>
          </a:stretch>
        </p:blipFill>
        <p:spPr>
          <a:xfrm>
            <a:off x="6172211" y="1081453"/>
            <a:ext cx="5734850" cy="2610214"/>
          </a:xfrm>
          <a:prstGeom prst="rect">
            <a:avLst/>
          </a:prstGeom>
        </p:spPr>
      </p:pic>
    </p:spTree>
    <p:extLst>
      <p:ext uri="{BB962C8B-B14F-4D97-AF65-F5344CB8AC3E}">
        <p14:creationId xmlns:p14="http://schemas.microsoft.com/office/powerpoint/2010/main" val="502194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4474535-851B-91A6-39CC-EF0BBE489FCD}"/>
              </a:ext>
            </a:extLst>
          </p:cNvPr>
          <p:cNvPicPr>
            <a:picLocks noChangeAspect="1"/>
          </p:cNvPicPr>
          <p:nvPr/>
        </p:nvPicPr>
        <p:blipFill>
          <a:blip r:embed="rId2"/>
          <a:stretch>
            <a:fillRect/>
          </a:stretch>
        </p:blipFill>
        <p:spPr>
          <a:xfrm>
            <a:off x="137281" y="1147444"/>
            <a:ext cx="11917438" cy="4563112"/>
          </a:xfrm>
          <a:prstGeom prst="rect">
            <a:avLst/>
          </a:prstGeom>
        </p:spPr>
      </p:pic>
    </p:spTree>
    <p:extLst>
      <p:ext uri="{BB962C8B-B14F-4D97-AF65-F5344CB8AC3E}">
        <p14:creationId xmlns:p14="http://schemas.microsoft.com/office/powerpoint/2010/main" val="1684286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270E713-03A7-481C-E432-B9D16E048980}"/>
              </a:ext>
            </a:extLst>
          </p:cNvPr>
          <p:cNvPicPr>
            <a:picLocks noChangeAspect="1"/>
          </p:cNvPicPr>
          <p:nvPr/>
        </p:nvPicPr>
        <p:blipFill>
          <a:blip r:embed="rId2"/>
          <a:stretch>
            <a:fillRect/>
          </a:stretch>
        </p:blipFill>
        <p:spPr>
          <a:xfrm>
            <a:off x="137281" y="1042654"/>
            <a:ext cx="11917438" cy="4772691"/>
          </a:xfrm>
          <a:prstGeom prst="rect">
            <a:avLst/>
          </a:prstGeom>
        </p:spPr>
      </p:pic>
    </p:spTree>
    <p:extLst>
      <p:ext uri="{BB962C8B-B14F-4D97-AF65-F5344CB8AC3E}">
        <p14:creationId xmlns:p14="http://schemas.microsoft.com/office/powerpoint/2010/main" val="4217133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97389B3-B0BB-6D9F-603A-9A3A84B54759}"/>
              </a:ext>
            </a:extLst>
          </p:cNvPr>
          <p:cNvSpPr txBox="1"/>
          <p:nvPr/>
        </p:nvSpPr>
        <p:spPr>
          <a:xfrm>
            <a:off x="810637" y="1095983"/>
            <a:ext cx="10680971" cy="4616648"/>
          </a:xfrm>
          <a:prstGeom prst="rect">
            <a:avLst/>
          </a:prstGeom>
          <a:noFill/>
        </p:spPr>
        <p:txBody>
          <a:bodyPr wrap="square" rtlCol="0">
            <a:spAutoFit/>
          </a:bodyPr>
          <a:lstStyle/>
          <a:p>
            <a:r>
              <a:rPr lang="en-US" altLang="zh-CN" sz="2400">
                <a:latin typeface="Times New Roman" panose="02020603050405020304" pitchFamily="18" charset="0"/>
                <a:ea typeface="宋体" panose="02010600030101010101" pitchFamily="2" charset="-122"/>
                <a:cs typeface="Times New Roman" panose="02020603050405020304" pitchFamily="18" charset="0"/>
              </a:rPr>
              <a:t>Background</a:t>
            </a:r>
          </a:p>
          <a:p>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        现在很多的</a:t>
            </a:r>
            <a:r>
              <a:rPr lang="en-US" altLang="zh-CN">
                <a:latin typeface="Times New Roman" panose="02020603050405020304" pitchFamily="18" charset="0"/>
                <a:ea typeface="宋体" panose="02010600030101010101" pitchFamily="2" charset="-122"/>
                <a:cs typeface="Times New Roman" panose="02020603050405020304" pitchFamily="18" charset="0"/>
              </a:rPr>
              <a:t>key-value</a:t>
            </a:r>
            <a:r>
              <a:rPr lang="zh-CN" altLang="en-US">
                <a:latin typeface="Times New Roman" panose="02020603050405020304" pitchFamily="18" charset="0"/>
                <a:ea typeface="宋体" panose="02010600030101010101" pitchFamily="2" charset="-122"/>
                <a:cs typeface="Times New Roman" panose="02020603050405020304" pitchFamily="18" charset="0"/>
              </a:rPr>
              <a:t>存储都依赖于</a:t>
            </a:r>
            <a:r>
              <a:rPr lang="en-US" altLang="zh-CN">
                <a:latin typeface="Times New Roman" panose="02020603050405020304" pitchFamily="18" charset="0"/>
                <a:ea typeface="宋体" panose="02010600030101010101" pitchFamily="2" charset="-122"/>
                <a:cs typeface="Times New Roman" panose="02020603050405020304" pitchFamily="18" charset="0"/>
              </a:rPr>
              <a:t>Log-Structured-Merge-Tree(LSMs)</a:t>
            </a:r>
            <a:r>
              <a:rPr lang="zh-CN" altLang="en-US">
                <a:latin typeface="Times New Roman" panose="02020603050405020304" pitchFamily="18" charset="0"/>
                <a:ea typeface="宋体" panose="02010600030101010101" pitchFamily="2" charset="-122"/>
                <a:cs typeface="Times New Roman" panose="02020603050405020304" pitchFamily="18" charset="0"/>
              </a:rPr>
              <a:t>，通过牺牲部分读性能换来高性能写，由于传统硬盘高昂的随机</a:t>
            </a:r>
            <a:r>
              <a:rPr lang="en-US" altLang="zh-CN">
                <a:latin typeface="Times New Roman" panose="02020603050405020304" pitchFamily="18" charset="0"/>
                <a:ea typeface="宋体" panose="02010600030101010101" pitchFamily="2" charset="-122"/>
                <a:cs typeface="Times New Roman" panose="02020603050405020304" pitchFamily="18" charset="0"/>
              </a:rPr>
              <a:t>I/O</a:t>
            </a:r>
            <a:r>
              <a:rPr lang="zh-CN" altLang="en-US">
                <a:latin typeface="Times New Roman" panose="02020603050405020304" pitchFamily="18" charset="0"/>
                <a:ea typeface="宋体" panose="02010600030101010101" pitchFamily="2" charset="-122"/>
                <a:cs typeface="Times New Roman" panose="02020603050405020304" pitchFamily="18" charset="0"/>
              </a:rPr>
              <a:t>开销，所以</a:t>
            </a:r>
            <a:r>
              <a:rPr lang="en-US" altLang="zh-CN">
                <a:latin typeface="Times New Roman" panose="02020603050405020304" pitchFamily="18" charset="0"/>
                <a:ea typeface="宋体" panose="02010600030101010101" pitchFamily="2" charset="-122"/>
                <a:cs typeface="Times New Roman" panose="02020603050405020304" pitchFamily="18" charset="0"/>
              </a:rPr>
              <a:t>LSMs</a:t>
            </a:r>
            <a:r>
              <a:rPr lang="zh-CN" altLang="en-US">
                <a:latin typeface="Times New Roman" panose="02020603050405020304" pitchFamily="18" charset="0"/>
                <a:ea typeface="宋体" panose="02010600030101010101" pitchFamily="2" charset="-122"/>
                <a:cs typeface="Times New Roman" panose="02020603050405020304" pitchFamily="18" charset="0"/>
              </a:rPr>
              <a:t>一直是</a:t>
            </a:r>
            <a:r>
              <a:rPr lang="en-US" altLang="zh-CN">
                <a:latin typeface="Times New Roman" panose="02020603050405020304" pitchFamily="18" charset="0"/>
                <a:ea typeface="宋体" panose="02010600030101010101" pitchFamily="2" charset="-122"/>
                <a:cs typeface="Times New Roman" panose="02020603050405020304" pitchFamily="18" charset="0"/>
              </a:rPr>
              <a:t>HDDs</a:t>
            </a:r>
            <a:r>
              <a:rPr lang="zh-CN" altLang="en-US">
                <a:latin typeface="Times New Roman" panose="02020603050405020304" pitchFamily="18" charset="0"/>
                <a:ea typeface="宋体" panose="02010600030101010101" pitchFamily="2" charset="-122"/>
                <a:cs typeface="Times New Roman" panose="02020603050405020304" pitchFamily="18" charset="0"/>
              </a:rPr>
              <a:t>和</a:t>
            </a:r>
            <a:r>
              <a:rPr lang="en-US" altLang="zh-CN">
                <a:latin typeface="Times New Roman" panose="02020603050405020304" pitchFamily="18" charset="0"/>
                <a:ea typeface="宋体" panose="02010600030101010101" pitchFamily="2" charset="-122"/>
                <a:cs typeface="Times New Roman" panose="02020603050405020304" pitchFamily="18" charset="0"/>
              </a:rPr>
              <a:t>SATA SSDs</a:t>
            </a:r>
            <a:r>
              <a:rPr lang="zh-CN" altLang="en-US">
                <a:latin typeface="Times New Roman" panose="02020603050405020304" pitchFamily="18" charset="0"/>
                <a:ea typeface="宋体" panose="02010600030101010101" pitchFamily="2" charset="-122"/>
                <a:cs typeface="Times New Roman" panose="02020603050405020304" pitchFamily="18" charset="0"/>
              </a:rPr>
              <a:t>这些硬盘的首选。</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en-US" altLang="zh-CN">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Motivation</a:t>
            </a:r>
          </a:p>
          <a:p>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indent="457200"/>
            <a:r>
              <a:rPr lang="zh-CN" altLang="en-US">
                <a:latin typeface="Times New Roman" panose="02020603050405020304" pitchFamily="18" charset="0"/>
                <a:ea typeface="宋体" panose="02010600030101010101" pitchFamily="2" charset="-122"/>
                <a:cs typeface="Times New Roman" panose="02020603050405020304" pitchFamily="18" charset="0"/>
              </a:rPr>
              <a:t>现在的</a:t>
            </a:r>
            <a:r>
              <a:rPr lang="en-US" altLang="zh-CN">
                <a:latin typeface="Times New Roman" panose="02020603050405020304" pitchFamily="18" charset="0"/>
                <a:ea typeface="宋体" panose="02010600030101010101" pitchFamily="2" charset="-122"/>
                <a:cs typeface="Times New Roman" panose="02020603050405020304" pitchFamily="18" charset="0"/>
              </a:rPr>
              <a:t>NVMe SSDs</a:t>
            </a:r>
            <a:r>
              <a:rPr lang="zh-CN" altLang="en-US">
                <a:latin typeface="Times New Roman" panose="02020603050405020304" pitchFamily="18" charset="0"/>
                <a:ea typeface="宋体" panose="02010600030101010101" pitchFamily="2" charset="-122"/>
                <a:cs typeface="Times New Roman" panose="02020603050405020304" pitchFamily="18" charset="0"/>
              </a:rPr>
              <a:t>硬盘在足够的并行度下，随机写可以达到顺序写的峰值吞吐量，因此本文重新考虑使用就地更新的方式替代</a:t>
            </a:r>
            <a:r>
              <a:rPr lang="en-US" altLang="zh-CN">
                <a:latin typeface="Times New Roman" panose="02020603050405020304" pitchFamily="18" charset="0"/>
                <a:ea typeface="宋体" panose="02010600030101010101" pitchFamily="2" charset="-122"/>
                <a:cs typeface="Times New Roman" panose="02020603050405020304" pitchFamily="18" charset="0"/>
              </a:rPr>
              <a:t>LSMs</a:t>
            </a:r>
            <a:r>
              <a:rPr lang="zh-CN" altLang="en-US">
                <a:latin typeface="Times New Roman" panose="02020603050405020304" pitchFamily="18" charset="0"/>
                <a:ea typeface="宋体" panose="02010600030101010101" pitchFamily="2" charset="-122"/>
                <a:cs typeface="Times New Roman" panose="02020603050405020304" pitchFamily="18" charset="0"/>
              </a:rPr>
              <a:t>，从而充分利用</a:t>
            </a:r>
            <a:r>
              <a:rPr lang="en-US" altLang="zh-CN">
                <a:latin typeface="Times New Roman" panose="02020603050405020304" pitchFamily="18" charset="0"/>
                <a:ea typeface="宋体" panose="02010600030101010101" pitchFamily="2" charset="-122"/>
                <a:cs typeface="Times New Roman" panose="02020603050405020304" pitchFamily="18" charset="0"/>
              </a:rPr>
              <a:t>NVMe</a:t>
            </a:r>
            <a:r>
              <a:rPr lang="zh-CN" altLang="en-US">
                <a:latin typeface="Times New Roman" panose="02020603050405020304" pitchFamily="18" charset="0"/>
                <a:ea typeface="宋体" panose="02010600030101010101" pitchFamily="2" charset="-122"/>
                <a:cs typeface="Times New Roman" panose="02020603050405020304" pitchFamily="18" charset="0"/>
              </a:rPr>
              <a:t>固态硬盘的随机</a:t>
            </a:r>
            <a:r>
              <a:rPr lang="en-US" altLang="zh-CN">
                <a:latin typeface="Times New Roman" panose="02020603050405020304" pitchFamily="18" charset="0"/>
                <a:ea typeface="宋体" panose="02010600030101010101" pitchFamily="2" charset="-122"/>
                <a:cs typeface="Times New Roman" panose="02020603050405020304" pitchFamily="18" charset="0"/>
              </a:rPr>
              <a:t>I/O</a:t>
            </a:r>
            <a:r>
              <a:rPr lang="zh-CN" altLang="en-US">
                <a:latin typeface="Times New Roman" panose="02020603050405020304" pitchFamily="18" charset="0"/>
                <a:ea typeface="宋体" panose="02010600030101010101" pitchFamily="2" charset="-122"/>
                <a:cs typeface="Times New Roman" panose="02020603050405020304" pitchFamily="18" charset="0"/>
              </a:rPr>
              <a:t>性能。</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indent="457200"/>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a:latin typeface="Times New Roman" panose="02020603050405020304" pitchFamily="18" charset="0"/>
                <a:ea typeface="宋体" panose="02010600030101010101" pitchFamily="2" charset="-122"/>
                <a:cs typeface="Times New Roman" panose="02020603050405020304" pitchFamily="18" charset="0"/>
              </a:rPr>
              <a:t>Contribution</a:t>
            </a:r>
          </a:p>
          <a:p>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en-US" altLang="zh-CN">
                <a:latin typeface="Times New Roman" panose="02020603050405020304" pitchFamily="18" charset="0"/>
                <a:ea typeface="宋体" panose="02010600030101010101" pitchFamily="2" charset="-122"/>
                <a:cs typeface="Times New Roman" panose="02020603050405020304" pitchFamily="18" charset="0"/>
              </a:rPr>
              <a:t>1.</a:t>
            </a:r>
            <a:r>
              <a:rPr lang="zh-CN" altLang="en-US">
                <a:latin typeface="Times New Roman" panose="02020603050405020304" pitchFamily="18" charset="0"/>
                <a:ea typeface="宋体" panose="02010600030101010101" pitchFamily="2" charset="-122"/>
                <a:cs typeface="Times New Roman" panose="02020603050405020304" pitchFamily="18" charset="0"/>
              </a:rPr>
              <a:t>本文提出了页面分组：通过将逻辑上相邻的页面一起写入磁盘提高扫描性能。</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en-US" altLang="zh-CN">
                <a:latin typeface="Times New Roman" panose="02020603050405020304" pitchFamily="18" charset="0"/>
                <a:ea typeface="宋体" panose="02010600030101010101" pitchFamily="2" charset="-122"/>
                <a:cs typeface="Times New Roman" panose="02020603050405020304" pitchFamily="18" charset="0"/>
              </a:rPr>
              <a:t>2.</a:t>
            </a:r>
            <a:r>
              <a:rPr lang="zh-CN" altLang="en-US">
                <a:latin typeface="Times New Roman" panose="02020603050405020304" pitchFamily="18" charset="0"/>
                <a:ea typeface="宋体" panose="02010600030101010101" pitchFamily="2" charset="-122"/>
                <a:cs typeface="Times New Roman" panose="02020603050405020304" pitchFamily="18" charset="0"/>
              </a:rPr>
              <a:t>本文引入了插入预测：一种预测插入位置和数量的技术，以减少</a:t>
            </a:r>
            <a:r>
              <a:rPr lang="en-US" altLang="zh-CN">
                <a:latin typeface="Times New Roman" panose="02020603050405020304" pitchFamily="18" charset="0"/>
                <a:ea typeface="宋体" panose="02010600030101010101" pitchFamily="2" charset="-122"/>
                <a:cs typeface="Times New Roman" panose="02020603050405020304" pitchFamily="18" charset="0"/>
              </a:rPr>
              <a:t>I / O</a:t>
            </a:r>
            <a:r>
              <a:rPr lang="zh-CN" altLang="en-US">
                <a:latin typeface="Times New Roman" panose="02020603050405020304" pitchFamily="18" charset="0"/>
                <a:ea typeface="宋体" panose="02010600030101010101" pitchFamily="2" charset="-122"/>
                <a:cs typeface="Times New Roman" panose="02020603050405020304" pitchFamily="18" charset="0"/>
              </a:rPr>
              <a:t>开销。</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en-US" altLang="zh-CN">
                <a:latin typeface="Times New Roman" panose="02020603050405020304" pitchFamily="18" charset="0"/>
                <a:ea typeface="宋体" panose="02010600030101010101" pitchFamily="2" charset="-122"/>
                <a:cs typeface="Times New Roman" panose="02020603050405020304" pitchFamily="18" charset="0"/>
              </a:rPr>
              <a:t>3.</a:t>
            </a:r>
            <a:r>
              <a:rPr lang="zh-CN" altLang="en-US">
                <a:latin typeface="Times New Roman" panose="02020603050405020304" pitchFamily="18" charset="0"/>
                <a:ea typeface="宋体" panose="02010600030101010101" pitchFamily="2" charset="-122"/>
                <a:cs typeface="Times New Roman" panose="02020603050405020304" pitchFamily="18" charset="0"/>
              </a:rPr>
              <a:t>以记录为单位进行缓存，而不是以</a:t>
            </a:r>
            <a:r>
              <a:rPr lang="en-US" altLang="zh-CN">
                <a:latin typeface="Times New Roman" panose="02020603050405020304" pitchFamily="18" charset="0"/>
                <a:ea typeface="宋体" panose="02010600030101010101" pitchFamily="2" charset="-122"/>
                <a:cs typeface="Times New Roman" panose="02020603050405020304" pitchFamily="18" charset="0"/>
              </a:rPr>
              <a:t>page</a:t>
            </a:r>
            <a:r>
              <a:rPr lang="zh-CN" altLang="en-US">
                <a:latin typeface="Times New Roman" panose="02020603050405020304" pitchFamily="18" charset="0"/>
                <a:ea typeface="宋体" panose="02010600030101010101" pitchFamily="2" charset="-122"/>
                <a:cs typeface="Times New Roman" panose="02020603050405020304" pitchFamily="18" charset="0"/>
              </a:rPr>
              <a:t>为单位，从而提高缓存利用率。</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53415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668E9CF-A63A-5B1B-3B14-DBD17C30A8F1}"/>
              </a:ext>
            </a:extLst>
          </p:cNvPr>
          <p:cNvPicPr>
            <a:picLocks noChangeAspect="1"/>
          </p:cNvPicPr>
          <p:nvPr/>
        </p:nvPicPr>
        <p:blipFill>
          <a:blip r:embed="rId3"/>
          <a:stretch>
            <a:fillRect/>
          </a:stretch>
        </p:blipFill>
        <p:spPr>
          <a:xfrm>
            <a:off x="1602977" y="1657503"/>
            <a:ext cx="8488276" cy="4657875"/>
          </a:xfrm>
          <a:prstGeom prst="rect">
            <a:avLst/>
          </a:prstGeom>
        </p:spPr>
      </p:pic>
      <p:sp>
        <p:nvSpPr>
          <p:cNvPr id="5" name="文本框 4">
            <a:extLst>
              <a:ext uri="{FF2B5EF4-FFF2-40B4-BE49-F238E27FC236}">
                <a16:creationId xmlns:a16="http://schemas.microsoft.com/office/drawing/2014/main" id="{1918BC8A-5CAA-42BD-B71C-86E64118BCFC}"/>
              </a:ext>
            </a:extLst>
          </p:cNvPr>
          <p:cNvSpPr txBox="1"/>
          <p:nvPr/>
        </p:nvSpPr>
        <p:spPr>
          <a:xfrm>
            <a:off x="1602977" y="649328"/>
            <a:ext cx="6095276" cy="369332"/>
          </a:xfrm>
          <a:prstGeom prst="rect">
            <a:avLst/>
          </a:prstGeom>
          <a:noFill/>
        </p:spPr>
        <p:txBody>
          <a:bodyPr wrap="square">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RockDB</a:t>
            </a:r>
            <a:r>
              <a:rPr lang="zh-CN" altLang="en-US">
                <a:latin typeface="Times New Roman" panose="02020603050405020304" pitchFamily="18" charset="0"/>
                <a:ea typeface="宋体" panose="02010600030101010101" pitchFamily="2" charset="-122"/>
                <a:cs typeface="Times New Roman" panose="02020603050405020304" pitchFamily="18" charset="0"/>
              </a:rPr>
              <a:t>中的</a:t>
            </a:r>
            <a:r>
              <a:rPr lang="en-US" altLang="zh-CN">
                <a:latin typeface="Times New Roman" panose="02020603050405020304" pitchFamily="18" charset="0"/>
                <a:ea typeface="宋体" panose="02010600030101010101" pitchFamily="2" charset="-122"/>
                <a:cs typeface="Times New Roman" panose="02020603050405020304" pitchFamily="18" charset="0"/>
              </a:rPr>
              <a:t>LSMs</a:t>
            </a:r>
            <a:r>
              <a:rPr lang="zh-CN" altLang="en-US">
                <a:latin typeface="Times New Roman" panose="02020603050405020304" pitchFamily="18" charset="0"/>
                <a:ea typeface="宋体" panose="02010600030101010101" pitchFamily="2" charset="-122"/>
                <a:cs typeface="Times New Roman" panose="02020603050405020304" pitchFamily="18" charset="0"/>
              </a:rPr>
              <a:t>结构</a:t>
            </a:r>
            <a:endParaRPr lang="en-US" altLang="zh-CN" sz="180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02327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D9B450E-BDCD-5713-D534-614DC7CED75A}"/>
              </a:ext>
            </a:extLst>
          </p:cNvPr>
          <p:cNvSpPr txBox="1"/>
          <p:nvPr/>
        </p:nvSpPr>
        <p:spPr>
          <a:xfrm>
            <a:off x="877213" y="820079"/>
            <a:ext cx="10558036" cy="2308324"/>
          </a:xfrm>
          <a:prstGeom prst="rect">
            <a:avLst/>
          </a:prstGeom>
          <a:noFill/>
        </p:spPr>
        <p:txBody>
          <a:bodyPr wrap="square">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LSMs</a:t>
            </a:r>
            <a:r>
              <a:rPr lang="zh-CN" altLang="en-US">
                <a:latin typeface="Times New Roman" panose="02020603050405020304" pitchFamily="18" charset="0"/>
                <a:ea typeface="宋体" panose="02010600030101010101" pitchFamily="2" charset="-122"/>
                <a:cs typeface="Times New Roman" panose="02020603050405020304" pitchFamily="18" charset="0"/>
              </a:rPr>
              <a:t>的</a:t>
            </a:r>
            <a:r>
              <a:rPr lang="en-US" altLang="zh-CN">
                <a:latin typeface="Times New Roman" panose="02020603050405020304" pitchFamily="18" charset="0"/>
                <a:ea typeface="宋体" panose="02010600030101010101" pitchFamily="2" charset="-122"/>
                <a:cs typeface="Times New Roman" panose="02020603050405020304" pitchFamily="18" charset="0"/>
              </a:rPr>
              <a:t>compact</a:t>
            </a:r>
            <a:r>
              <a:rPr lang="zh-CN" altLang="en-US">
                <a:latin typeface="Times New Roman" panose="02020603050405020304" pitchFamily="18" charset="0"/>
                <a:ea typeface="宋体" panose="02010600030101010101" pitchFamily="2" charset="-122"/>
                <a:cs typeface="Times New Roman" panose="02020603050405020304" pitchFamily="18" charset="0"/>
              </a:rPr>
              <a:t>策略</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        为了防止</a:t>
            </a:r>
            <a:r>
              <a:rPr lang="en-US" altLang="zh-CN">
                <a:latin typeface="Times New Roman" panose="02020603050405020304" pitchFamily="18" charset="0"/>
                <a:ea typeface="宋体" panose="02010600030101010101" pitchFamily="2" charset="-122"/>
                <a:cs typeface="Times New Roman" panose="02020603050405020304" pitchFamily="18" charset="0"/>
              </a:rPr>
              <a:t>SSTable</a:t>
            </a:r>
            <a:r>
              <a:rPr lang="zh-CN" altLang="en-US">
                <a:latin typeface="Times New Roman" panose="02020603050405020304" pitchFamily="18" charset="0"/>
                <a:ea typeface="宋体" panose="02010600030101010101" pitchFamily="2" charset="-122"/>
                <a:cs typeface="Times New Roman" panose="02020603050405020304" pitchFamily="18" charset="0"/>
              </a:rPr>
              <a:t>不断膨胀，</a:t>
            </a:r>
            <a:r>
              <a:rPr lang="en-US" altLang="zh-CN">
                <a:latin typeface="Times New Roman" panose="02020603050405020304" pitchFamily="18" charset="0"/>
                <a:ea typeface="宋体" panose="02010600030101010101" pitchFamily="2" charset="-122"/>
                <a:cs typeface="Times New Roman" panose="02020603050405020304" pitchFamily="18" charset="0"/>
              </a:rPr>
              <a:t>LSMs</a:t>
            </a:r>
            <a:r>
              <a:rPr lang="zh-CN" altLang="en-US">
                <a:latin typeface="Times New Roman" panose="02020603050405020304" pitchFamily="18" charset="0"/>
                <a:ea typeface="宋体" panose="02010600030101010101" pitchFamily="2" charset="-122"/>
                <a:cs typeface="Times New Roman" panose="02020603050405020304" pitchFamily="18" charset="0"/>
              </a:rPr>
              <a:t>有两种</a:t>
            </a:r>
            <a:r>
              <a:rPr lang="en-US" altLang="zh-CN">
                <a:latin typeface="Times New Roman" panose="02020603050405020304" pitchFamily="18" charset="0"/>
                <a:ea typeface="宋体" panose="02010600030101010101" pitchFamily="2" charset="-122"/>
                <a:cs typeface="Times New Roman" panose="02020603050405020304" pitchFamily="18" charset="0"/>
              </a:rPr>
              <a:t>compact</a:t>
            </a:r>
            <a:r>
              <a:rPr lang="zh-CN" altLang="en-US">
                <a:latin typeface="Times New Roman" panose="02020603050405020304" pitchFamily="18" charset="0"/>
                <a:ea typeface="宋体" panose="02010600030101010101" pitchFamily="2" charset="-122"/>
                <a:cs typeface="Times New Roman" panose="02020603050405020304" pitchFamily="18" charset="0"/>
              </a:rPr>
              <a:t>策略，</a:t>
            </a:r>
            <a:r>
              <a:rPr lang="en-US" altLang="zh-CN">
                <a:latin typeface="Times New Roman" panose="02020603050405020304" pitchFamily="18" charset="0"/>
                <a:ea typeface="宋体" panose="02010600030101010101" pitchFamily="2" charset="-122"/>
                <a:cs typeface="Times New Roman" panose="02020603050405020304" pitchFamily="18" charset="0"/>
              </a:rPr>
              <a:t>size-tiered</a:t>
            </a:r>
            <a:r>
              <a:rPr lang="zh-CN" altLang="en-US">
                <a:latin typeface="Times New Roman" panose="02020603050405020304" pitchFamily="18" charset="0"/>
                <a:ea typeface="宋体" panose="02010600030101010101" pitchFamily="2" charset="-122"/>
                <a:cs typeface="Times New Roman" panose="02020603050405020304" pitchFamily="18" charset="0"/>
              </a:rPr>
              <a:t>和</a:t>
            </a:r>
            <a:r>
              <a:rPr lang="en-US" altLang="zh-CN">
                <a:latin typeface="Times New Roman" panose="02020603050405020304" pitchFamily="18" charset="0"/>
                <a:ea typeface="宋体" panose="02010600030101010101" pitchFamily="2" charset="-122"/>
                <a:cs typeface="Times New Roman" panose="02020603050405020304" pitchFamily="18" charset="0"/>
              </a:rPr>
              <a:t>leveled</a:t>
            </a:r>
          </a:p>
          <a:p>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两种策略的优缺点：</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en-US" altLang="zh-CN">
                <a:latin typeface="Times New Roman" panose="02020603050405020304" pitchFamily="18" charset="0"/>
                <a:ea typeface="宋体" panose="02010600030101010101" pitchFamily="2" charset="-122"/>
                <a:cs typeface="Times New Roman" panose="02020603050405020304" pitchFamily="18" charset="0"/>
              </a:rPr>
              <a:t>        1.size-tiered</a:t>
            </a:r>
            <a:r>
              <a:rPr lang="zh-CN" altLang="en-US">
                <a:latin typeface="Times New Roman" panose="02020603050405020304" pitchFamily="18" charset="0"/>
                <a:ea typeface="宋体" panose="02010600030101010101" pitchFamily="2" charset="-122"/>
                <a:cs typeface="Times New Roman" panose="02020603050405020304" pitchFamily="18" charset="0"/>
              </a:rPr>
              <a:t>实现简单，并且</a:t>
            </a:r>
            <a:r>
              <a:rPr lang="en-US" altLang="zh-CN">
                <a:latin typeface="Times New Roman" panose="02020603050405020304" pitchFamily="18" charset="0"/>
                <a:ea typeface="宋体" panose="02010600030101010101" pitchFamily="2" charset="-122"/>
                <a:cs typeface="Times New Roman" panose="02020603050405020304" pitchFamily="18" charset="0"/>
              </a:rPr>
              <a:t>SST</a:t>
            </a:r>
            <a:r>
              <a:rPr lang="zh-CN" altLang="en-US">
                <a:latin typeface="Times New Roman" panose="02020603050405020304" pitchFamily="18" charset="0"/>
                <a:ea typeface="宋体" panose="02010600030101010101" pitchFamily="2" charset="-122"/>
                <a:cs typeface="Times New Roman" panose="02020603050405020304" pitchFamily="18" charset="0"/>
              </a:rPr>
              <a:t>数目少，定位到文件的速度快。但空间放大比较严重，每个</a:t>
            </a:r>
            <a:r>
              <a:rPr lang="en-US" altLang="zh-CN">
                <a:latin typeface="Times New Roman" panose="02020603050405020304" pitchFamily="18" charset="0"/>
                <a:ea typeface="宋体" panose="02010600030101010101" pitchFamily="2" charset="-122"/>
                <a:cs typeface="Times New Roman" panose="02020603050405020304" pitchFamily="18" charset="0"/>
              </a:rPr>
              <a:t>SSTable</a:t>
            </a:r>
            <a:r>
              <a:rPr lang="zh-CN" altLang="en-US">
                <a:latin typeface="Times New Roman" panose="02020603050405020304" pitchFamily="18" charset="0"/>
                <a:ea typeface="宋体" panose="02010600030101010101" pitchFamily="2" charset="-122"/>
                <a:cs typeface="Times New Roman" panose="02020603050405020304" pitchFamily="18" charset="0"/>
              </a:rPr>
              <a:t>中可能有相同的</a:t>
            </a:r>
            <a:r>
              <a:rPr lang="en-US" altLang="zh-CN">
                <a:latin typeface="Times New Roman" panose="02020603050405020304" pitchFamily="18" charset="0"/>
                <a:ea typeface="宋体" panose="02010600030101010101" pitchFamily="2" charset="-122"/>
                <a:cs typeface="Times New Roman" panose="02020603050405020304" pitchFamily="18" charset="0"/>
              </a:rPr>
              <a:t>key</a:t>
            </a:r>
            <a:r>
              <a:rPr lang="zh-CN" altLang="en-US">
                <a:latin typeface="Times New Roman" panose="02020603050405020304" pitchFamily="18" charset="0"/>
                <a:ea typeface="宋体" panose="02010600030101010101" pitchFamily="2" charset="-122"/>
                <a:cs typeface="Times New Roman" panose="02020603050405020304" pitchFamily="18" charset="0"/>
              </a:rPr>
              <a:t>，存在许多冗余数据，同时下层的</a:t>
            </a:r>
            <a:r>
              <a:rPr lang="en-US" altLang="zh-CN">
                <a:latin typeface="Times New Roman" panose="02020603050405020304" pitchFamily="18" charset="0"/>
                <a:ea typeface="宋体" panose="02010600030101010101" pitchFamily="2" charset="-122"/>
                <a:cs typeface="Times New Roman" panose="02020603050405020304" pitchFamily="18" charset="0"/>
              </a:rPr>
              <a:t>SSTable</a:t>
            </a:r>
            <a:r>
              <a:rPr lang="zh-CN" altLang="en-US">
                <a:latin typeface="Times New Roman" panose="02020603050405020304" pitchFamily="18" charset="0"/>
                <a:ea typeface="宋体" panose="02010600030101010101" pitchFamily="2" charset="-122"/>
                <a:cs typeface="Times New Roman" panose="02020603050405020304" pitchFamily="18" charset="0"/>
              </a:rPr>
              <a:t>有时会非常大。</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en-US" altLang="zh-CN">
                <a:latin typeface="Times New Roman" panose="02020603050405020304" pitchFamily="18" charset="0"/>
                <a:ea typeface="宋体" panose="02010600030101010101" pitchFamily="2" charset="-122"/>
                <a:cs typeface="Times New Roman" panose="02020603050405020304" pitchFamily="18" charset="0"/>
              </a:rPr>
              <a:t>        2. Leveled</a:t>
            </a:r>
            <a:r>
              <a:rPr lang="zh-CN" altLang="en-US">
                <a:latin typeface="Times New Roman" panose="02020603050405020304" pitchFamily="18" charset="0"/>
                <a:ea typeface="宋体" panose="02010600030101010101" pitchFamily="2" charset="-122"/>
                <a:cs typeface="Times New Roman" panose="02020603050405020304" pitchFamily="18" charset="0"/>
              </a:rPr>
              <a:t>减少了冗余，但存在严重的写放大问题。</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5F77E112-F6EC-6D22-CC4F-D213C4372410}"/>
              </a:ext>
            </a:extLst>
          </p:cNvPr>
          <p:cNvPicPr>
            <a:picLocks noChangeAspect="1"/>
          </p:cNvPicPr>
          <p:nvPr/>
        </p:nvPicPr>
        <p:blipFill>
          <a:blip r:embed="rId3"/>
          <a:stretch>
            <a:fillRect/>
          </a:stretch>
        </p:blipFill>
        <p:spPr>
          <a:xfrm>
            <a:off x="714128" y="3443858"/>
            <a:ext cx="5223083" cy="2532595"/>
          </a:xfrm>
          <a:prstGeom prst="rect">
            <a:avLst/>
          </a:prstGeom>
        </p:spPr>
      </p:pic>
      <p:pic>
        <p:nvPicPr>
          <p:cNvPr id="7" name="图片 6">
            <a:extLst>
              <a:ext uri="{FF2B5EF4-FFF2-40B4-BE49-F238E27FC236}">
                <a16:creationId xmlns:a16="http://schemas.microsoft.com/office/drawing/2014/main" id="{89D8D79A-E829-256F-6811-060AF914E11A}"/>
              </a:ext>
            </a:extLst>
          </p:cNvPr>
          <p:cNvPicPr>
            <a:picLocks noChangeAspect="1"/>
          </p:cNvPicPr>
          <p:nvPr/>
        </p:nvPicPr>
        <p:blipFill>
          <a:blip r:embed="rId4"/>
          <a:stretch>
            <a:fillRect/>
          </a:stretch>
        </p:blipFill>
        <p:spPr>
          <a:xfrm>
            <a:off x="6352762" y="3402340"/>
            <a:ext cx="5533399" cy="2643302"/>
          </a:xfrm>
          <a:prstGeom prst="rect">
            <a:avLst/>
          </a:prstGeom>
        </p:spPr>
      </p:pic>
      <p:sp>
        <p:nvSpPr>
          <p:cNvPr id="9" name="文本框 8">
            <a:extLst>
              <a:ext uri="{FF2B5EF4-FFF2-40B4-BE49-F238E27FC236}">
                <a16:creationId xmlns:a16="http://schemas.microsoft.com/office/drawing/2014/main" id="{A50FEC69-4EA4-74F6-4C60-A4DE5867DB80}"/>
              </a:ext>
            </a:extLst>
          </p:cNvPr>
          <p:cNvSpPr txBox="1"/>
          <p:nvPr/>
        </p:nvSpPr>
        <p:spPr>
          <a:xfrm>
            <a:off x="2500911" y="6045642"/>
            <a:ext cx="1342854" cy="369332"/>
          </a:xfrm>
          <a:prstGeom prst="rect">
            <a:avLst/>
          </a:prstGeom>
          <a:noFill/>
        </p:spPr>
        <p:txBody>
          <a:bodyPr wrap="square">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size-tiered</a:t>
            </a:r>
            <a:endParaRPr lang="zh-CN" altLang="en-US"/>
          </a:p>
        </p:txBody>
      </p:sp>
      <p:sp>
        <p:nvSpPr>
          <p:cNvPr id="11" name="文本框 10">
            <a:extLst>
              <a:ext uri="{FF2B5EF4-FFF2-40B4-BE49-F238E27FC236}">
                <a16:creationId xmlns:a16="http://schemas.microsoft.com/office/drawing/2014/main" id="{BA0DA0FB-D7E3-1F82-76CD-07C202E593BC}"/>
              </a:ext>
            </a:extLst>
          </p:cNvPr>
          <p:cNvSpPr txBox="1"/>
          <p:nvPr/>
        </p:nvSpPr>
        <p:spPr>
          <a:xfrm>
            <a:off x="8796733" y="6045642"/>
            <a:ext cx="975999" cy="369332"/>
          </a:xfrm>
          <a:prstGeom prst="rect">
            <a:avLst/>
          </a:prstGeom>
          <a:noFill/>
        </p:spPr>
        <p:txBody>
          <a:bodyPr wrap="square">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leveled</a:t>
            </a:r>
            <a:endParaRPr lang="zh-CN" altLang="en-US"/>
          </a:p>
        </p:txBody>
      </p:sp>
    </p:spTree>
    <p:extLst>
      <p:ext uri="{BB962C8B-B14F-4D97-AF65-F5344CB8AC3E}">
        <p14:creationId xmlns:p14="http://schemas.microsoft.com/office/powerpoint/2010/main" val="526244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8E09E00-3C54-1BD4-7D00-629AE03A4A52}"/>
              </a:ext>
            </a:extLst>
          </p:cNvPr>
          <p:cNvSpPr txBox="1"/>
          <p:nvPr/>
        </p:nvSpPr>
        <p:spPr>
          <a:xfrm>
            <a:off x="1757703" y="551880"/>
            <a:ext cx="8676594" cy="3231654"/>
          </a:xfrm>
          <a:prstGeom prst="rect">
            <a:avLst/>
          </a:prstGeom>
          <a:noFill/>
        </p:spPr>
        <p:txBody>
          <a:bodyPr wrap="square">
            <a:spAutoFit/>
          </a:bodyPr>
          <a:lstStyle/>
          <a:p>
            <a:r>
              <a:rPr lang="en-US" altLang="zh-CN" sz="2400" i="0">
                <a:solidFill>
                  <a:srgbClr val="0A0A0A"/>
                </a:solidFill>
                <a:effectLst/>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i="0">
                <a:solidFill>
                  <a:srgbClr val="0A0A0A"/>
                </a:solidFill>
                <a:effectLst/>
                <a:latin typeface="Times New Roman" panose="02020603050405020304" pitchFamily="18" charset="0"/>
                <a:ea typeface="宋体" panose="02010600030101010101" pitchFamily="2" charset="-122"/>
                <a:cs typeface="Times New Roman" panose="02020603050405020304" pitchFamily="18" charset="0"/>
              </a:rPr>
              <a:t>树</a:t>
            </a:r>
            <a:endParaRPr lang="en-US" altLang="zh-CN" sz="2400" i="0">
              <a:solidFill>
                <a:srgbClr val="0A0A0A"/>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b="0" i="0">
              <a:solidFill>
                <a:srgbClr val="0A0A0A"/>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a:solidFill>
                  <a:srgbClr val="0A0A0A"/>
                </a:solidFill>
                <a:latin typeface="Times New Roman" panose="02020603050405020304" pitchFamily="18" charset="0"/>
                <a:ea typeface="宋体" panose="02010600030101010101" pitchFamily="2" charset="-122"/>
                <a:cs typeface="Times New Roman" panose="02020603050405020304" pitchFamily="18" charset="0"/>
              </a:rPr>
              <a:t>就地更新设计可以解决 （</a:t>
            </a:r>
            <a:r>
              <a:rPr lang="en-US" altLang="zh-CN">
                <a:solidFill>
                  <a:srgbClr val="0A0A0A"/>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a:solidFill>
                  <a:srgbClr val="0A0A0A"/>
                </a:solidFill>
                <a:latin typeface="Times New Roman" panose="02020603050405020304" pitchFamily="18" charset="0"/>
                <a:ea typeface="宋体" panose="02010600030101010101" pitchFamily="2" charset="-122"/>
                <a:cs typeface="Times New Roman" panose="02020603050405020304" pitchFamily="18" charset="0"/>
              </a:rPr>
              <a:t>） 读取密集型或 （</a:t>
            </a:r>
            <a:r>
              <a:rPr lang="en-US" altLang="zh-CN">
                <a:solidFill>
                  <a:srgbClr val="0A0A0A"/>
                </a:solidFill>
                <a:latin typeface="Times New Roman" panose="02020603050405020304" pitchFamily="18" charset="0"/>
                <a:ea typeface="宋体" panose="02010600030101010101" pitchFamily="2" charset="-122"/>
                <a:cs typeface="Times New Roman" panose="02020603050405020304" pitchFamily="18" charset="0"/>
              </a:rPr>
              <a:t>ii</a:t>
            </a:r>
            <a:r>
              <a:rPr lang="zh-CN" altLang="en-US">
                <a:solidFill>
                  <a:srgbClr val="0A0A0A"/>
                </a:solidFill>
                <a:latin typeface="Times New Roman" panose="02020603050405020304" pitchFamily="18" charset="0"/>
                <a:ea typeface="宋体" panose="02010600030101010101" pitchFamily="2" charset="-122"/>
                <a:cs typeface="Times New Roman" panose="02020603050405020304" pitchFamily="18" charset="0"/>
              </a:rPr>
              <a:t>） 写入量大于内存的工作负载。就地更新设计（如经典的基于磁盘的 </a:t>
            </a:r>
            <a:r>
              <a:rPr lang="en-US" altLang="zh-CN">
                <a:solidFill>
                  <a:srgbClr val="0A0A0A"/>
                </a:solidFill>
                <a:latin typeface="Times New Roman" panose="02020603050405020304" pitchFamily="18" charset="0"/>
                <a:ea typeface="宋体" panose="02010600030101010101" pitchFamily="2" charset="-122"/>
                <a:cs typeface="Times New Roman" panose="02020603050405020304" pitchFamily="18" charset="0"/>
              </a:rPr>
              <a:t>B+ </a:t>
            </a:r>
            <a:r>
              <a:rPr lang="zh-CN" altLang="en-US">
                <a:solidFill>
                  <a:srgbClr val="0A0A0A"/>
                </a:solidFill>
                <a:latin typeface="Times New Roman" panose="02020603050405020304" pitchFamily="18" charset="0"/>
                <a:ea typeface="宋体" panose="02010600030101010101" pitchFamily="2" charset="-122"/>
                <a:cs typeface="Times New Roman" panose="02020603050405020304" pitchFamily="18" charset="0"/>
              </a:rPr>
              <a:t>树）提供了出色的读取性能，因为每条记录都存储在磁盘上的单个位置，只需要一个 </a:t>
            </a:r>
            <a:r>
              <a:rPr lang="en-US" altLang="zh-CN">
                <a:solidFill>
                  <a:srgbClr val="0A0A0A"/>
                </a:solidFill>
                <a:latin typeface="Times New Roman" panose="02020603050405020304" pitchFamily="18" charset="0"/>
                <a:ea typeface="宋体" panose="02010600030101010101" pitchFamily="2" charset="-122"/>
                <a:cs typeface="Times New Roman" panose="02020603050405020304" pitchFamily="18" charset="0"/>
              </a:rPr>
              <a:t>I/O </a:t>
            </a:r>
            <a:r>
              <a:rPr lang="zh-CN" altLang="en-US">
                <a:solidFill>
                  <a:srgbClr val="0A0A0A"/>
                </a:solidFill>
                <a:latin typeface="Times New Roman" panose="02020603050405020304" pitchFamily="18" charset="0"/>
                <a:ea typeface="宋体" panose="02010600030101010101" pitchFamily="2" charset="-122"/>
                <a:cs typeface="Times New Roman" panose="02020603050405020304" pitchFamily="18" charset="0"/>
              </a:rPr>
              <a:t>即可读取（当内部节点缓存在内存中时）。</a:t>
            </a:r>
            <a:endParaRPr lang="en-US" altLang="zh-CN" b="0" i="0">
              <a:solidFill>
                <a:srgbClr val="0A0A0A"/>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a:solidFill>
                <a:srgbClr val="0A0A0A"/>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a:solidFill>
                  <a:srgbClr val="0A0A0A"/>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a:solidFill>
                  <a:srgbClr val="0A0A0A"/>
                </a:solidFill>
                <a:latin typeface="Times New Roman" panose="02020603050405020304" pitchFamily="18" charset="0"/>
                <a:ea typeface="宋体" panose="02010600030101010101" pitchFamily="2" charset="-122"/>
                <a:cs typeface="Times New Roman" panose="02020603050405020304" pitchFamily="18" charset="0"/>
              </a:rPr>
              <a:t>树的高读取性能是可取的。但</a:t>
            </a:r>
            <a:r>
              <a:rPr lang="zh-CN" altLang="en-US" b="0" i="0">
                <a:solidFill>
                  <a:srgbClr val="0A0A0A"/>
                </a:solidFill>
                <a:effectLst/>
                <a:latin typeface="Times New Roman" panose="02020603050405020304" pitchFamily="18" charset="0"/>
                <a:ea typeface="宋体" panose="02010600030101010101" pitchFamily="2" charset="-122"/>
                <a:cs typeface="Times New Roman" panose="02020603050405020304" pitchFamily="18" charset="0"/>
              </a:rPr>
              <a:t>基于磁盘的</a:t>
            </a:r>
            <a:r>
              <a:rPr lang="en-US" altLang="zh-CN" b="0" i="0">
                <a:solidFill>
                  <a:srgbClr val="0A0A0A"/>
                </a:solidFill>
                <a:effectLst/>
                <a:latin typeface="Times New Roman" panose="02020603050405020304" pitchFamily="18" charset="0"/>
                <a:ea typeface="宋体" panose="02010600030101010101" pitchFamily="2" charset="-122"/>
                <a:cs typeface="Times New Roman" panose="02020603050405020304" pitchFamily="18" charset="0"/>
              </a:rPr>
              <a:t>B+</a:t>
            </a:r>
            <a:r>
              <a:rPr lang="zh-CN" altLang="en-US" b="0" i="0">
                <a:solidFill>
                  <a:srgbClr val="0A0A0A"/>
                </a:solidFill>
                <a:effectLst/>
                <a:latin typeface="Times New Roman" panose="02020603050405020304" pitchFamily="18" charset="0"/>
                <a:ea typeface="宋体" panose="02010600030101010101" pitchFamily="2" charset="-122"/>
                <a:cs typeface="Times New Roman" panose="02020603050405020304" pitchFamily="18" charset="0"/>
              </a:rPr>
              <a:t>树也面临着自己的挑战。</a:t>
            </a:r>
            <a:endParaRPr lang="en-US" altLang="zh-CN" b="0" i="0">
              <a:solidFill>
                <a:srgbClr val="0A0A0A"/>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AutoNum type="arabicPeriod"/>
            </a:pPr>
            <a:r>
              <a:rPr lang="zh-CN" altLang="en-US" b="0" i="0">
                <a:solidFill>
                  <a:srgbClr val="0A0A0A"/>
                </a:solidFill>
                <a:effectLst/>
                <a:latin typeface="Times New Roman" panose="02020603050405020304" pitchFamily="18" charset="0"/>
                <a:ea typeface="宋体" panose="02010600030101010101" pitchFamily="2" charset="-122"/>
                <a:cs typeface="Times New Roman" panose="02020603050405020304" pitchFamily="18" charset="0"/>
              </a:rPr>
              <a:t>更新页面上的单个记录需要读取和写入整个页面，这会导致写入放大。</a:t>
            </a:r>
            <a:endParaRPr lang="en-US" altLang="zh-CN">
              <a:solidFill>
                <a:srgbClr val="0A0A0A"/>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AutoNum type="arabicPeriod"/>
            </a:pPr>
            <a:r>
              <a:rPr lang="zh-CN" altLang="en-US" b="0" i="0">
                <a:solidFill>
                  <a:srgbClr val="0A0A0A"/>
                </a:solidFill>
                <a:effectLst/>
                <a:latin typeface="Times New Roman" panose="02020603050405020304" pitchFamily="18" charset="0"/>
                <a:ea typeface="宋体" panose="02010600030101010101" pitchFamily="2" charset="-122"/>
                <a:cs typeface="Times New Roman" panose="02020603050405020304" pitchFamily="18" charset="0"/>
              </a:rPr>
              <a:t>扫描可能导致随机读取，因为逻辑上连续的叶页不一定按顺序存储在磁盘上</a:t>
            </a:r>
            <a:r>
              <a:rPr lang="en-US" altLang="zh-CN" b="0" i="0">
                <a:solidFill>
                  <a:srgbClr val="0A0A0A"/>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b="0" i="0">
                <a:solidFill>
                  <a:srgbClr val="0A0A0A"/>
                </a:solidFill>
                <a:effectLst/>
                <a:latin typeface="Times New Roman" panose="02020603050405020304" pitchFamily="18" charset="0"/>
                <a:ea typeface="宋体" panose="02010600030101010101" pitchFamily="2" charset="-122"/>
                <a:cs typeface="Times New Roman" panose="02020603050405020304" pitchFamily="18" charset="0"/>
              </a:rPr>
              <a:t>在 </a:t>
            </a:r>
            <a:r>
              <a:rPr lang="en-US" altLang="zh-CN" b="0" i="0">
                <a:solidFill>
                  <a:srgbClr val="0A0A0A"/>
                </a:solidFill>
                <a:effectLst/>
                <a:latin typeface="Times New Roman" panose="02020603050405020304" pitchFamily="18" charset="0"/>
                <a:ea typeface="宋体" panose="02010600030101010101" pitchFamily="2" charset="-122"/>
                <a:cs typeface="Times New Roman" panose="02020603050405020304" pitchFamily="18" charset="0"/>
              </a:rPr>
              <a:t>NVMe SSD </a:t>
            </a:r>
            <a:r>
              <a:rPr lang="zh-CN" altLang="en-US" b="0" i="0">
                <a:solidFill>
                  <a:srgbClr val="0A0A0A"/>
                </a:solidFill>
                <a:effectLst/>
                <a:latin typeface="Times New Roman" panose="02020603050405020304" pitchFamily="18" charset="0"/>
                <a:ea typeface="宋体" panose="02010600030101010101" pitchFamily="2" charset="-122"/>
                <a:cs typeface="Times New Roman" panose="02020603050405020304" pitchFamily="18" charset="0"/>
              </a:rPr>
              <a:t>上，我们观察到随机读取的表现仍然低于顺序读取。</a:t>
            </a:r>
            <a:endParaRPr lang="en-US" altLang="zh-CN">
              <a:solidFill>
                <a:srgbClr val="0A0A0A"/>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AutoNum type="arabicPeriod"/>
            </a:pPr>
            <a:r>
              <a:rPr lang="zh-CN" altLang="en-US" b="0" i="0">
                <a:solidFill>
                  <a:srgbClr val="0A0A0A"/>
                </a:solidFill>
                <a:effectLst/>
                <a:latin typeface="Times New Roman" panose="02020603050405020304" pitchFamily="18" charset="0"/>
                <a:ea typeface="宋体" panose="02010600030101010101" pitchFamily="2" charset="-122"/>
                <a:cs typeface="Times New Roman" panose="02020603050405020304" pitchFamily="18" charset="0"/>
              </a:rPr>
              <a:t>插入也会导致写入放大，因为需要在磁盘结构中“腾出空间”来保存新记录。</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26" name="Picture 2">
            <a:extLst>
              <a:ext uri="{FF2B5EF4-FFF2-40B4-BE49-F238E27FC236}">
                <a16:creationId xmlns:a16="http://schemas.microsoft.com/office/drawing/2014/main" id="{E621CE68-EE7B-D586-2BA4-AAE5B40A64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902" y="3783534"/>
            <a:ext cx="6238195" cy="2624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188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9DC987A-8524-244F-B958-5609F839218C}"/>
              </a:ext>
            </a:extLst>
          </p:cNvPr>
          <p:cNvSpPr txBox="1"/>
          <p:nvPr/>
        </p:nvSpPr>
        <p:spPr>
          <a:xfrm>
            <a:off x="906816" y="588890"/>
            <a:ext cx="10343337" cy="1846659"/>
          </a:xfrm>
          <a:prstGeom prst="rect">
            <a:avLst/>
          </a:prstGeom>
          <a:noFill/>
        </p:spPr>
        <p:txBody>
          <a:bodyPr wrap="square">
            <a:spAutoFit/>
          </a:bodyPr>
          <a:lstStyle/>
          <a:p>
            <a:r>
              <a:rPr lang="zh-CN" altLang="en-US" sz="2400">
                <a:latin typeface="宋体" panose="02010600030101010101" pitchFamily="2" charset="-122"/>
                <a:ea typeface="宋体" panose="02010600030101010101" pitchFamily="2" charset="-122"/>
                <a:cs typeface="Times New Roman" panose="02020603050405020304" pitchFamily="18" charset="0"/>
              </a:rPr>
              <a:t>性能对比</a:t>
            </a:r>
            <a:endParaRPr lang="en-US" altLang="zh-CN" sz="2400">
              <a:latin typeface="宋体" panose="02010600030101010101" pitchFamily="2" charset="-122"/>
              <a:ea typeface="宋体" panose="02010600030101010101" pitchFamily="2" charset="-122"/>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ea typeface="宋体" panose="02010600030101010101" pitchFamily="2" charset="-122"/>
                <a:cs typeface="Times New Roman" panose="02020603050405020304" pitchFamily="18" charset="0"/>
              </a:rPr>
              <a:t>        1.</a:t>
            </a:r>
            <a:r>
              <a:rPr lang="zh-CN" altLang="en-US">
                <a:latin typeface="Times New Roman" panose="02020603050405020304" pitchFamily="18" charset="0"/>
                <a:ea typeface="宋体" panose="02010600030101010101" pitchFamily="2" charset="-122"/>
                <a:cs typeface="Times New Roman" panose="02020603050405020304" pitchFamily="18" charset="0"/>
              </a:rPr>
              <a:t>在</a:t>
            </a:r>
            <a:r>
              <a:rPr lang="en-US" altLang="zh-CN">
                <a:latin typeface="Times New Roman" panose="02020603050405020304" pitchFamily="18" charset="0"/>
                <a:ea typeface="宋体" panose="02010600030101010101" pitchFamily="2" charset="-122"/>
                <a:cs typeface="Times New Roman" panose="02020603050405020304" pitchFamily="18" charset="0"/>
              </a:rPr>
              <a:t>NVMe</a:t>
            </a:r>
            <a:r>
              <a:rPr lang="zh-CN" altLang="en-US">
                <a:latin typeface="Times New Roman" panose="02020603050405020304" pitchFamily="18" charset="0"/>
                <a:ea typeface="宋体" panose="02010600030101010101" pitchFamily="2" charset="-122"/>
                <a:cs typeface="Times New Roman" panose="02020603050405020304" pitchFamily="18" charset="0"/>
              </a:rPr>
              <a:t>固态硬盘上，随机写的性能与顺序写差距不大。</a:t>
            </a:r>
            <a:r>
              <a:rPr lang="en-US" altLang="zh-CN">
                <a:latin typeface="Times New Roman" panose="02020603050405020304" pitchFamily="18" charset="0"/>
                <a:ea typeface="宋体" panose="02010600030101010101" pitchFamily="2" charset="-122"/>
                <a:cs typeface="Times New Roman" panose="02020603050405020304" pitchFamily="18" charset="0"/>
              </a:rPr>
              <a:t>NVMe</a:t>
            </a:r>
            <a:r>
              <a:rPr lang="zh-CN" altLang="en-US">
                <a:latin typeface="Times New Roman" panose="02020603050405020304" pitchFamily="18" charset="0"/>
                <a:ea typeface="宋体" panose="02010600030101010101" pitchFamily="2" charset="-122"/>
                <a:cs typeface="Times New Roman" panose="02020603050405020304" pitchFamily="18" charset="0"/>
              </a:rPr>
              <a:t>固态硬盘摆脱了传统的旋转磁盘和移动磁头，可以通过并行写来达到近乎于顺序写的性能。</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en-US" altLang="zh-CN">
                <a:latin typeface="Times New Roman" panose="02020603050405020304" pitchFamily="18" charset="0"/>
                <a:ea typeface="宋体" panose="02010600030101010101" pitchFamily="2" charset="-122"/>
                <a:cs typeface="Times New Roman" panose="02020603050405020304" pitchFamily="18" charset="0"/>
              </a:rPr>
              <a:t>        2.LSMs</a:t>
            </a:r>
            <a:r>
              <a:rPr lang="zh-CN" altLang="en-US">
                <a:latin typeface="Times New Roman" panose="02020603050405020304" pitchFamily="18" charset="0"/>
                <a:ea typeface="宋体" panose="02010600030101010101" pitchFamily="2" charset="-122"/>
                <a:cs typeface="Times New Roman" panose="02020603050405020304" pitchFamily="18" charset="0"/>
              </a:rPr>
              <a:t>牺牲了读性能来保证高性能的写，在有大量读操作的时候，</a:t>
            </a:r>
            <a:r>
              <a:rPr lang="en-US" altLang="zh-CN">
                <a:latin typeface="Times New Roman" panose="02020603050405020304" pitchFamily="18" charset="0"/>
                <a:ea typeface="宋体" panose="02010600030101010101" pitchFamily="2" charset="-122"/>
                <a:cs typeface="Times New Roman" panose="02020603050405020304" pitchFamily="18" charset="0"/>
              </a:rPr>
              <a:t>TreeLine</a:t>
            </a:r>
            <a:r>
              <a:rPr lang="zh-CN" altLang="en-US">
                <a:latin typeface="Times New Roman" panose="02020603050405020304" pitchFamily="18" charset="0"/>
                <a:ea typeface="宋体" panose="02010600030101010101" pitchFamily="2" charset="-122"/>
                <a:cs typeface="Times New Roman" panose="02020603050405020304" pitchFamily="18" charset="0"/>
              </a:rPr>
              <a:t>拥有比</a:t>
            </a:r>
            <a:r>
              <a:rPr lang="en-US" altLang="zh-CN">
                <a:latin typeface="Times New Roman" panose="02020603050405020304" pitchFamily="18" charset="0"/>
                <a:ea typeface="宋体" panose="02010600030101010101" pitchFamily="2" charset="-122"/>
                <a:cs typeface="Times New Roman" panose="02020603050405020304" pitchFamily="18" charset="0"/>
              </a:rPr>
              <a:t>LSMs</a:t>
            </a:r>
            <a:r>
              <a:rPr lang="zh-CN" altLang="en-US">
                <a:latin typeface="Times New Roman" panose="02020603050405020304" pitchFamily="18" charset="0"/>
                <a:ea typeface="宋体" panose="02010600030101010101" pitchFamily="2" charset="-122"/>
                <a:cs typeface="Times New Roman" panose="02020603050405020304" pitchFamily="18" charset="0"/>
              </a:rPr>
              <a:t>更好的读性能。</a:t>
            </a:r>
          </a:p>
        </p:txBody>
      </p:sp>
      <p:pic>
        <p:nvPicPr>
          <p:cNvPr id="5" name="图片 4">
            <a:extLst>
              <a:ext uri="{FF2B5EF4-FFF2-40B4-BE49-F238E27FC236}">
                <a16:creationId xmlns:a16="http://schemas.microsoft.com/office/drawing/2014/main" id="{7A6C39CC-FA01-9469-055D-FE98D00EBAB4}"/>
              </a:ext>
            </a:extLst>
          </p:cNvPr>
          <p:cNvPicPr>
            <a:picLocks noChangeAspect="1"/>
          </p:cNvPicPr>
          <p:nvPr/>
        </p:nvPicPr>
        <p:blipFill>
          <a:blip r:embed="rId3"/>
          <a:stretch>
            <a:fillRect/>
          </a:stretch>
        </p:blipFill>
        <p:spPr>
          <a:xfrm>
            <a:off x="1051173" y="2425586"/>
            <a:ext cx="4214448" cy="2973708"/>
          </a:xfrm>
          <a:prstGeom prst="rect">
            <a:avLst/>
          </a:prstGeom>
        </p:spPr>
      </p:pic>
      <p:pic>
        <p:nvPicPr>
          <p:cNvPr id="7" name="图片 6">
            <a:extLst>
              <a:ext uri="{FF2B5EF4-FFF2-40B4-BE49-F238E27FC236}">
                <a16:creationId xmlns:a16="http://schemas.microsoft.com/office/drawing/2014/main" id="{BE96D824-A33B-C1E2-25A9-6E5A64D63B1F}"/>
              </a:ext>
            </a:extLst>
          </p:cNvPr>
          <p:cNvPicPr>
            <a:picLocks noChangeAspect="1"/>
          </p:cNvPicPr>
          <p:nvPr/>
        </p:nvPicPr>
        <p:blipFill>
          <a:blip r:embed="rId4"/>
          <a:stretch>
            <a:fillRect/>
          </a:stretch>
        </p:blipFill>
        <p:spPr>
          <a:xfrm>
            <a:off x="6400800" y="2366522"/>
            <a:ext cx="4640108" cy="2909825"/>
          </a:xfrm>
          <a:prstGeom prst="rect">
            <a:avLst/>
          </a:prstGeom>
        </p:spPr>
      </p:pic>
    </p:spTree>
    <p:extLst>
      <p:ext uri="{BB962C8B-B14F-4D97-AF65-F5344CB8AC3E}">
        <p14:creationId xmlns:p14="http://schemas.microsoft.com/office/powerpoint/2010/main" val="2870679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51D5152-78A3-D677-8C5D-5A6CCFCA8AD6}"/>
              </a:ext>
            </a:extLst>
          </p:cNvPr>
          <p:cNvPicPr>
            <a:picLocks noChangeAspect="1"/>
          </p:cNvPicPr>
          <p:nvPr/>
        </p:nvPicPr>
        <p:blipFill>
          <a:blip r:embed="rId3"/>
          <a:stretch>
            <a:fillRect/>
          </a:stretch>
        </p:blipFill>
        <p:spPr>
          <a:xfrm>
            <a:off x="2099705" y="585390"/>
            <a:ext cx="7992590" cy="5687219"/>
          </a:xfrm>
          <a:prstGeom prst="rect">
            <a:avLst/>
          </a:prstGeom>
        </p:spPr>
      </p:pic>
    </p:spTree>
    <p:extLst>
      <p:ext uri="{BB962C8B-B14F-4D97-AF65-F5344CB8AC3E}">
        <p14:creationId xmlns:p14="http://schemas.microsoft.com/office/powerpoint/2010/main" val="1570421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8F3C774-2C15-4995-7961-3B1B43B6370E}"/>
              </a:ext>
            </a:extLst>
          </p:cNvPr>
          <p:cNvSpPr txBox="1"/>
          <p:nvPr/>
        </p:nvSpPr>
        <p:spPr>
          <a:xfrm>
            <a:off x="827933" y="874689"/>
            <a:ext cx="10536133" cy="3877985"/>
          </a:xfrm>
          <a:prstGeom prst="rect">
            <a:avLst/>
          </a:prstGeom>
          <a:noFill/>
        </p:spPr>
        <p:txBody>
          <a:bodyPr wrap="square">
            <a:spAutoFit/>
          </a:bodyPr>
          <a:lstStyle/>
          <a:p>
            <a:r>
              <a:rPr lang="en-US" altLang="zh-CN" sz="2400">
                <a:latin typeface="Times New Roman" panose="02020603050405020304" pitchFamily="18" charset="0"/>
                <a:ea typeface="宋体" panose="02010600030101010101" pitchFamily="2" charset="-122"/>
                <a:cs typeface="Times New Roman" panose="02020603050405020304" pitchFamily="18" charset="0"/>
              </a:rPr>
              <a:t>Treeline:Key Ideas</a:t>
            </a:r>
          </a:p>
          <a:p>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1.TreeLine </a:t>
            </a:r>
            <a:r>
              <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在其记录缓存中</a:t>
            </a:r>
            <a:r>
              <a:rPr lang="zh-CN" altLang="en-US">
                <a:solidFill>
                  <a:prstClr val="black"/>
                </a:solidFill>
                <a:latin typeface="Times New Roman" panose="02020603050405020304" pitchFamily="18" charset="0"/>
                <a:ea typeface="宋体" panose="02010600030101010101" pitchFamily="2" charset="-122"/>
                <a:cs typeface="Times New Roman" panose="02020603050405020304" pitchFamily="18" charset="0"/>
              </a:rPr>
              <a:t>保存</a:t>
            </a:r>
            <a:r>
              <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所有写入，允许它 （</a:t>
            </a: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尽可能长时间地将热记录保留在内存中，以及 （</a:t>
            </a: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ii</a:t>
            </a:r>
            <a:r>
              <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批量写入，这些写入放到同一磁盘页面上以摊销更新页面的 </a:t>
            </a: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I/O </a:t>
            </a:r>
            <a:r>
              <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成本。</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2.TreeLine </a:t>
            </a:r>
            <a:r>
              <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不是在磁盘上随机布置页面，而是使用线性模型对存储相邻键范围的页面进行分组，以便将它们连续存储在磁盘上。这样做可以让 </a:t>
            </a: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TreeLine </a:t>
            </a:r>
            <a:r>
              <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进行长时间的物理读取（有利于扫描），同时 （</a:t>
            </a: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ii</a:t>
            </a:r>
            <a:r>
              <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仍然允许它以页面粒度访问数据以进行点读取。线性模型可帮助 </a:t>
            </a: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TreeLine </a:t>
            </a:r>
            <a:r>
              <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通过较小的内存中索引实现这些优势，因为它只需要索引页面组边界（而不是每个页面边界）。</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3.</a:t>
            </a:r>
            <a:r>
              <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为了降低就地更新设计中的插入成本，</a:t>
            </a: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TreeLine </a:t>
            </a:r>
            <a:r>
              <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利用倾斜插入工作负载中的重复性来预测预期接收的插入的位置和数量。它使用预测在其磁盘页面上留出适当的空间，以减少重组磁盘页面容纳新记录的频率。</a:t>
            </a: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TreeLine </a:t>
            </a:r>
            <a:r>
              <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跟踪在关键空间的不同部分观察到的插入，并推断这些趋势。</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5828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2E6C0C0-F763-D044-0846-30E46ED05BB7}"/>
              </a:ext>
            </a:extLst>
          </p:cNvPr>
          <p:cNvSpPr txBox="1"/>
          <p:nvPr/>
        </p:nvSpPr>
        <p:spPr>
          <a:xfrm>
            <a:off x="851127" y="1060707"/>
            <a:ext cx="5051652" cy="3416320"/>
          </a:xfrm>
          <a:prstGeom prst="rect">
            <a:avLst/>
          </a:prstGeom>
          <a:noFill/>
        </p:spPr>
        <p:txBody>
          <a:bodyPr wrap="square">
            <a:spAutoFit/>
          </a:bodyPr>
          <a:lstStyle/>
          <a:p>
            <a:r>
              <a:rPr lang="en-US" altLang="zh-CN" b="1">
                <a:latin typeface="Times New Roman" panose="02020603050405020304" pitchFamily="18" charset="0"/>
                <a:ea typeface="宋体" panose="02010600030101010101" pitchFamily="2" charset="-122"/>
                <a:cs typeface="Times New Roman" panose="02020603050405020304" pitchFamily="18" charset="0"/>
              </a:rPr>
              <a:t>Page Grouping:</a:t>
            </a:r>
          </a:p>
          <a:p>
            <a:r>
              <a:rPr lang="zh-CN" altLang="en-US">
                <a:latin typeface="Times New Roman" panose="02020603050405020304" pitchFamily="18" charset="0"/>
                <a:ea typeface="宋体" panose="02010600030101010101" pitchFamily="2" charset="-122"/>
                <a:cs typeface="Times New Roman" panose="02020603050405020304" pitchFamily="18" charset="0"/>
              </a:rPr>
              <a:t>         一个 </a:t>
            </a:r>
            <a:r>
              <a:rPr lang="en-US" altLang="zh-CN">
                <a:latin typeface="Times New Roman" panose="02020603050405020304" pitchFamily="18" charset="0"/>
                <a:ea typeface="宋体" panose="02010600030101010101" pitchFamily="2" charset="-122"/>
                <a:cs typeface="Times New Roman" panose="02020603050405020304" pitchFamily="18" charset="0"/>
              </a:rPr>
              <a:t>segment </a:t>
            </a:r>
            <a:r>
              <a:rPr lang="zh-CN" altLang="en-US">
                <a:latin typeface="Times New Roman" panose="02020603050405020304" pitchFamily="18" charset="0"/>
                <a:ea typeface="宋体" panose="02010600030101010101" pitchFamily="2" charset="-122"/>
                <a:cs typeface="Times New Roman" panose="02020603050405020304" pitchFamily="18" charset="0"/>
              </a:rPr>
              <a:t>中的 </a:t>
            </a:r>
            <a:r>
              <a:rPr lang="en-US" altLang="zh-CN">
                <a:latin typeface="Times New Roman" panose="02020603050405020304" pitchFamily="18" charset="0"/>
                <a:ea typeface="宋体" panose="02010600030101010101" pitchFamily="2" charset="-122"/>
                <a:cs typeface="Times New Roman" panose="02020603050405020304" pitchFamily="18" charset="0"/>
              </a:rPr>
              <a:t>page </a:t>
            </a:r>
            <a:r>
              <a:rPr lang="zh-CN" altLang="en-US">
                <a:latin typeface="Times New Roman" panose="02020603050405020304" pitchFamily="18" charset="0"/>
                <a:ea typeface="宋体" panose="02010600030101010101" pitchFamily="2" charset="-122"/>
                <a:cs typeface="Times New Roman" panose="02020603050405020304" pitchFamily="18" charset="0"/>
              </a:rPr>
              <a:t>满了之后，会产生一个 </a:t>
            </a:r>
            <a:r>
              <a:rPr lang="en-US" altLang="zh-CN">
                <a:latin typeface="Times New Roman" panose="02020603050405020304" pitchFamily="18" charset="0"/>
                <a:ea typeface="宋体" panose="02010600030101010101" pitchFamily="2" charset="-122"/>
                <a:cs typeface="Times New Roman" panose="02020603050405020304" pitchFamily="18" charset="0"/>
              </a:rPr>
              <a:t>overflow page</a:t>
            </a:r>
            <a:r>
              <a:rPr lang="zh-CN" altLang="en-US">
                <a:latin typeface="Times New Roman" panose="02020603050405020304" pitchFamily="18" charset="0"/>
                <a:ea typeface="宋体" panose="02010600030101010101" pitchFamily="2" charset="-122"/>
                <a:cs typeface="Times New Roman" panose="02020603050405020304" pitchFamily="18" charset="0"/>
              </a:rPr>
              <a:t>，这个</a:t>
            </a:r>
            <a:r>
              <a:rPr lang="en-US" altLang="zh-CN">
                <a:latin typeface="Times New Roman" panose="02020603050405020304" pitchFamily="18" charset="0"/>
                <a:ea typeface="宋体" panose="02010600030101010101" pitchFamily="2" charset="-122"/>
                <a:cs typeface="Times New Roman" panose="02020603050405020304" pitchFamily="18" charset="0"/>
              </a:rPr>
              <a:t>page </a:t>
            </a:r>
            <a:r>
              <a:rPr lang="zh-CN" altLang="en-US">
                <a:latin typeface="Times New Roman" panose="02020603050405020304" pitchFamily="18" charset="0"/>
                <a:ea typeface="宋体" panose="02010600030101010101" pitchFamily="2" charset="-122"/>
                <a:cs typeface="Times New Roman" panose="02020603050405020304" pitchFamily="18" charset="0"/>
              </a:rPr>
              <a:t>和 </a:t>
            </a:r>
            <a:r>
              <a:rPr lang="en-US" altLang="zh-CN">
                <a:latin typeface="Times New Roman" panose="02020603050405020304" pitchFamily="18" charset="0"/>
                <a:ea typeface="宋体" panose="02010600030101010101" pitchFamily="2" charset="-122"/>
                <a:cs typeface="Times New Roman" panose="02020603050405020304" pitchFamily="18" charset="0"/>
              </a:rPr>
              <a:t>base page </a:t>
            </a:r>
            <a:r>
              <a:rPr lang="zh-CN" altLang="en-US">
                <a:latin typeface="Times New Roman" panose="02020603050405020304" pitchFamily="18" charset="0"/>
                <a:ea typeface="宋体" panose="02010600030101010101" pitchFamily="2" charset="-122"/>
                <a:cs typeface="Times New Roman" panose="02020603050405020304" pitchFamily="18" charset="0"/>
              </a:rPr>
              <a:t>的 </a:t>
            </a:r>
            <a:r>
              <a:rPr lang="en-US" altLang="zh-CN">
                <a:latin typeface="Times New Roman" panose="02020603050405020304" pitchFamily="18" charset="0"/>
                <a:ea typeface="宋体" panose="02010600030101010101" pitchFamily="2" charset="-122"/>
                <a:cs typeface="Times New Roman" panose="02020603050405020304" pitchFamily="18" charset="0"/>
              </a:rPr>
              <a:t>key </a:t>
            </a:r>
            <a:r>
              <a:rPr lang="zh-CN" altLang="en-US">
                <a:latin typeface="Times New Roman" panose="02020603050405020304" pitchFamily="18" charset="0"/>
                <a:ea typeface="宋体" panose="02010600030101010101" pitchFamily="2" charset="-122"/>
                <a:cs typeface="Times New Roman" panose="02020603050405020304" pitchFamily="18" charset="0"/>
              </a:rPr>
              <a:t>范围一致，并且内部都是有序的（但是不能保证两个 </a:t>
            </a:r>
            <a:r>
              <a:rPr lang="en-US" altLang="zh-CN">
                <a:latin typeface="Times New Roman" panose="02020603050405020304" pitchFamily="18" charset="0"/>
                <a:ea typeface="宋体" panose="02010600030101010101" pitchFamily="2" charset="-122"/>
                <a:cs typeface="Times New Roman" panose="02020603050405020304" pitchFamily="18" charset="0"/>
              </a:rPr>
              <a:t>page </a:t>
            </a:r>
            <a:r>
              <a:rPr lang="zh-CN" altLang="en-US">
                <a:latin typeface="Times New Roman" panose="02020603050405020304" pitchFamily="18" charset="0"/>
                <a:ea typeface="宋体" panose="02010600030101010101" pitchFamily="2" charset="-122"/>
                <a:cs typeface="Times New Roman" panose="02020603050405020304" pitchFamily="18" charset="0"/>
              </a:rPr>
              <a:t>之间也有序）。如果 </a:t>
            </a:r>
            <a:r>
              <a:rPr lang="en-US" altLang="zh-CN">
                <a:latin typeface="Times New Roman" panose="02020603050405020304" pitchFamily="18" charset="0"/>
                <a:ea typeface="宋体" panose="02010600030101010101" pitchFamily="2" charset="-122"/>
                <a:cs typeface="Times New Roman" panose="02020603050405020304" pitchFamily="18" charset="0"/>
              </a:rPr>
              <a:t>overflow page </a:t>
            </a:r>
            <a:r>
              <a:rPr lang="zh-CN" altLang="en-US">
                <a:latin typeface="Times New Roman" panose="02020603050405020304" pitchFamily="18" charset="0"/>
                <a:ea typeface="宋体" panose="02010600030101010101" pitchFamily="2" charset="-122"/>
                <a:cs typeface="Times New Roman" panose="02020603050405020304" pitchFamily="18" charset="0"/>
              </a:rPr>
              <a:t>也装不下了，就会将 </a:t>
            </a:r>
            <a:r>
              <a:rPr lang="en-US" altLang="zh-CN">
                <a:latin typeface="Times New Roman" panose="02020603050405020304" pitchFamily="18" charset="0"/>
                <a:ea typeface="宋体" panose="02010600030101010101" pitchFamily="2" charset="-122"/>
                <a:cs typeface="Times New Roman" panose="02020603050405020304" pitchFamily="18" charset="0"/>
              </a:rPr>
              <a:t>segment </a:t>
            </a:r>
            <a:r>
              <a:rPr lang="zh-CN" altLang="en-US">
                <a:latin typeface="Times New Roman" panose="02020603050405020304" pitchFamily="18" charset="0"/>
                <a:ea typeface="宋体" panose="02010600030101010101" pitchFamily="2" charset="-122"/>
                <a:cs typeface="Times New Roman" panose="02020603050405020304" pitchFamily="18" charset="0"/>
              </a:rPr>
              <a:t>重新布局，叫做 </a:t>
            </a:r>
            <a:r>
              <a:rPr lang="en-US" altLang="zh-CN">
                <a:latin typeface="Times New Roman" panose="02020603050405020304" pitchFamily="18" charset="0"/>
                <a:ea typeface="宋体" panose="02010600030101010101" pitchFamily="2" charset="-122"/>
                <a:cs typeface="Times New Roman" panose="02020603050405020304" pitchFamily="18" charset="0"/>
              </a:rPr>
              <a:t>reorgnization</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        每个</a:t>
            </a:r>
            <a:r>
              <a:rPr lang="en-US" altLang="zh-CN">
                <a:latin typeface="Times New Roman" panose="02020603050405020304" pitchFamily="18" charset="0"/>
                <a:ea typeface="宋体" panose="02010600030101010101" pitchFamily="2" charset="-122"/>
                <a:cs typeface="Times New Roman" panose="02020603050405020304" pitchFamily="18" charset="0"/>
              </a:rPr>
              <a:t>page </a:t>
            </a:r>
            <a:r>
              <a:rPr lang="zh-CN" altLang="en-US">
                <a:latin typeface="Times New Roman" panose="02020603050405020304" pitchFamily="18" charset="0"/>
                <a:ea typeface="宋体" panose="02010600030101010101" pitchFamily="2" charset="-122"/>
                <a:cs typeface="Times New Roman" panose="02020603050405020304" pitchFamily="18" charset="0"/>
              </a:rPr>
              <a:t>有 </a:t>
            </a:r>
            <a:r>
              <a:rPr lang="en-US" altLang="zh-CN">
                <a:latin typeface="Times New Roman" panose="02020603050405020304" pitchFamily="18" charset="0"/>
                <a:ea typeface="宋体" panose="02010600030101010101" pitchFamily="2" charset="-122"/>
                <a:cs typeface="Times New Roman" panose="02020603050405020304" pitchFamily="18" charset="0"/>
              </a:rPr>
              <a:t>key </a:t>
            </a:r>
            <a:r>
              <a:rPr lang="zh-CN" altLang="en-US">
                <a:latin typeface="Times New Roman" panose="02020603050405020304" pitchFamily="18" charset="0"/>
                <a:ea typeface="宋体" panose="02010600030101010101" pitchFamily="2" charset="-122"/>
                <a:cs typeface="Times New Roman" panose="02020603050405020304" pitchFamily="18" charset="0"/>
              </a:rPr>
              <a:t>的上下界，只需要通过 </a:t>
            </a:r>
            <a:r>
              <a:rPr lang="en-US" altLang="zh-CN">
                <a:latin typeface="Times New Roman" panose="02020603050405020304" pitchFamily="18" charset="0"/>
                <a:ea typeface="宋体" panose="02010600030101010101" pitchFamily="2" charset="-122"/>
                <a:cs typeface="Times New Roman" panose="02020603050405020304" pitchFamily="18" charset="0"/>
              </a:rPr>
              <a:t>key </a:t>
            </a:r>
            <a:r>
              <a:rPr lang="zh-CN" altLang="en-US">
                <a:latin typeface="Times New Roman" panose="02020603050405020304" pitchFamily="18" charset="0"/>
                <a:ea typeface="宋体" panose="02010600030101010101" pitchFamily="2" charset="-122"/>
                <a:cs typeface="Times New Roman" panose="02020603050405020304" pitchFamily="18" charset="0"/>
              </a:rPr>
              <a:t>的下界便可以推断出 </a:t>
            </a:r>
            <a:r>
              <a:rPr lang="en-US" altLang="zh-CN">
                <a:latin typeface="Times New Roman" panose="02020603050405020304" pitchFamily="18" charset="0"/>
                <a:ea typeface="宋体" panose="02010600030101010101" pitchFamily="2" charset="-122"/>
                <a:cs typeface="Times New Roman" panose="02020603050405020304" pitchFamily="18" charset="0"/>
              </a:rPr>
              <a:t>page </a:t>
            </a:r>
            <a:r>
              <a:rPr lang="zh-CN" altLang="en-US">
                <a:latin typeface="Times New Roman" panose="02020603050405020304" pitchFamily="18" charset="0"/>
                <a:ea typeface="宋体" panose="02010600030101010101" pitchFamily="2" charset="-122"/>
                <a:cs typeface="Times New Roman" panose="02020603050405020304" pitchFamily="18" charset="0"/>
              </a:rPr>
              <a:t>的顺序，页面在 </a:t>
            </a:r>
            <a:r>
              <a:rPr lang="en-US" altLang="zh-CN">
                <a:latin typeface="Times New Roman" panose="02020603050405020304" pitchFamily="18" charset="0"/>
                <a:ea typeface="宋体" panose="02010600030101010101" pitchFamily="2" charset="-122"/>
                <a:cs typeface="Times New Roman" panose="02020603050405020304" pitchFamily="18" charset="0"/>
              </a:rPr>
              <a:t>TreeLine </a:t>
            </a:r>
            <a:r>
              <a:rPr lang="zh-CN" altLang="en-US">
                <a:latin typeface="Times New Roman" panose="02020603050405020304" pitchFamily="18" charset="0"/>
                <a:ea typeface="宋体" panose="02010600030101010101" pitchFamily="2" charset="-122"/>
                <a:cs typeface="Times New Roman" panose="02020603050405020304" pitchFamily="18" charset="0"/>
              </a:rPr>
              <a:t>和 </a:t>
            </a:r>
            <a:r>
              <a:rPr lang="en-US" altLang="zh-CN">
                <a:latin typeface="Times New Roman" panose="02020603050405020304" pitchFamily="18" charset="0"/>
                <a:ea typeface="宋体" panose="02010600030101010101" pitchFamily="2" charset="-122"/>
                <a:cs typeface="Times New Roman" panose="02020603050405020304" pitchFamily="18" charset="0"/>
              </a:rPr>
              <a:t>SSD </a:t>
            </a:r>
            <a:r>
              <a:rPr lang="zh-CN" altLang="en-US">
                <a:latin typeface="Times New Roman" panose="02020603050405020304" pitchFamily="18" charset="0"/>
                <a:ea typeface="宋体" panose="02010600030101010101" pitchFamily="2" charset="-122"/>
                <a:cs typeface="Times New Roman" panose="02020603050405020304" pitchFamily="18" charset="0"/>
              </a:rPr>
              <a:t>中的逻辑分布是一致的。</a:t>
            </a:r>
            <a:r>
              <a:rPr lang="en-US" altLang="zh-CN">
                <a:latin typeface="Times New Roman" panose="02020603050405020304" pitchFamily="18" charset="0"/>
                <a:ea typeface="宋体" panose="02010600030101010101" pitchFamily="2" charset="-122"/>
                <a:cs typeface="Times New Roman" panose="02020603050405020304" pitchFamily="18" charset="0"/>
              </a:rPr>
              <a:t>         </a:t>
            </a:r>
          </a:p>
          <a:p>
            <a:r>
              <a:rPr lang="en-US" altLang="zh-CN">
                <a:latin typeface="Times New Roman" panose="02020603050405020304" pitchFamily="18" charset="0"/>
                <a:ea typeface="宋体" panose="02010600030101010101" pitchFamily="2" charset="-122"/>
                <a:cs typeface="Times New Roman" panose="02020603050405020304" pitchFamily="18" charset="0"/>
              </a:rPr>
              <a:t>        Reorgnization</a:t>
            </a:r>
            <a:r>
              <a:rPr lang="zh-CN" altLang="en-US">
                <a:latin typeface="Times New Roman" panose="02020603050405020304" pitchFamily="18" charset="0"/>
                <a:ea typeface="宋体" panose="02010600030101010101" pitchFamily="2" charset="-122"/>
                <a:cs typeface="Times New Roman" panose="02020603050405020304" pitchFamily="18" charset="0"/>
              </a:rPr>
              <a:t>会在 </a:t>
            </a:r>
            <a:r>
              <a:rPr lang="en-US" altLang="zh-CN">
                <a:latin typeface="Times New Roman" panose="02020603050405020304" pitchFamily="18" charset="0"/>
                <a:ea typeface="宋体" panose="02010600030101010101" pitchFamily="2" charset="-122"/>
                <a:cs typeface="Times New Roman" panose="02020603050405020304" pitchFamily="18" charset="0"/>
              </a:rPr>
              <a:t>overflow page </a:t>
            </a:r>
            <a:r>
              <a:rPr lang="zh-CN" altLang="en-US">
                <a:latin typeface="Times New Roman" panose="02020603050405020304" pitchFamily="18" charset="0"/>
                <a:ea typeface="宋体" panose="02010600030101010101" pitchFamily="2" charset="-122"/>
                <a:cs typeface="Times New Roman" panose="02020603050405020304" pitchFamily="18" charset="0"/>
              </a:rPr>
              <a:t>满了的时候被触发，是产生 </a:t>
            </a:r>
            <a:r>
              <a:rPr lang="en-US" altLang="zh-CN">
                <a:latin typeface="Times New Roman" panose="02020603050405020304" pitchFamily="18" charset="0"/>
                <a:ea typeface="宋体" panose="02010600030101010101" pitchFamily="2" charset="-122"/>
                <a:cs typeface="Times New Roman" panose="02020603050405020304" pitchFamily="18" charset="0"/>
              </a:rPr>
              <a:t>segment </a:t>
            </a:r>
            <a:r>
              <a:rPr lang="zh-CN" altLang="en-US">
                <a:latin typeface="Times New Roman" panose="02020603050405020304" pitchFamily="18" charset="0"/>
                <a:ea typeface="宋体" panose="02010600030101010101" pitchFamily="2" charset="-122"/>
                <a:cs typeface="Times New Roman" panose="02020603050405020304" pitchFamily="18" charset="0"/>
              </a:rPr>
              <a:t>和线性模型的关键所在。</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2A1880C5-E627-5BD4-5EC3-1D3A2582B042}"/>
              </a:ext>
            </a:extLst>
          </p:cNvPr>
          <p:cNvPicPr>
            <a:picLocks noChangeAspect="1"/>
          </p:cNvPicPr>
          <p:nvPr/>
        </p:nvPicPr>
        <p:blipFill>
          <a:blip r:embed="rId3"/>
          <a:stretch>
            <a:fillRect/>
          </a:stretch>
        </p:blipFill>
        <p:spPr>
          <a:xfrm>
            <a:off x="5973830" y="390101"/>
            <a:ext cx="5534797" cy="6077798"/>
          </a:xfrm>
          <a:prstGeom prst="rect">
            <a:avLst/>
          </a:prstGeom>
        </p:spPr>
      </p:pic>
    </p:spTree>
    <p:extLst>
      <p:ext uri="{BB962C8B-B14F-4D97-AF65-F5344CB8AC3E}">
        <p14:creationId xmlns:p14="http://schemas.microsoft.com/office/powerpoint/2010/main" val="12473368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848</TotalTime>
  <Words>2937</Words>
  <Application>Microsoft Office PowerPoint</Application>
  <PresentationFormat>宽屏</PresentationFormat>
  <Paragraphs>111</Paragraphs>
  <Slides>13</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-apple-system</vt:lpstr>
      <vt:lpstr>等线</vt:lpstr>
      <vt:lpstr>等线 Light</vt:lpstr>
      <vt:lpstr>宋体</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Shuang Tao</dc:creator>
  <cp:lastModifiedBy>Shuang Tao</cp:lastModifiedBy>
  <cp:revision>187</cp:revision>
  <dcterms:created xsi:type="dcterms:W3CDTF">2023-09-21T02:25:36Z</dcterms:created>
  <dcterms:modified xsi:type="dcterms:W3CDTF">2023-10-08T01:54:56Z</dcterms:modified>
</cp:coreProperties>
</file>