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5AA2-3475-4564-ACBD-17C95C66D8C3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8F76-21FD-4405-B888-9DC156111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 </a:t>
            </a:r>
            <a:r>
              <a:rPr lang="zh-CN" altLang="en-US"/>
              <a:t>：边缘采样比例；</a:t>
            </a:r>
            <a:r>
              <a:rPr lang="en-US" altLang="zh-CN"/>
              <a:t>g</a:t>
            </a:r>
            <a:r>
              <a:rPr lang="zh-CN" altLang="en-US"/>
              <a:t>：核心数；</a:t>
            </a:r>
            <a:r>
              <a:rPr lang="en-US" altLang="zh-CN"/>
              <a:t>h</a:t>
            </a:r>
            <a:r>
              <a:rPr lang="zh-CN" altLang="en-US"/>
              <a:t>：线程数；</a:t>
            </a:r>
            <a:r>
              <a:rPr lang="en-US" altLang="zh-CN"/>
              <a:t>i</a:t>
            </a:r>
            <a:r>
              <a:rPr lang="zh-CN" altLang="en-US"/>
              <a:t>：分区数；</a:t>
            </a:r>
            <a:r>
              <a:rPr lang="en-US" altLang="zh-CN"/>
              <a:t>j</a:t>
            </a:r>
            <a:r>
              <a:rPr lang="zh-CN" altLang="en-US"/>
              <a:t>：不同分区方法；</a:t>
            </a:r>
            <a:r>
              <a:rPr lang="en-US" altLang="zh-CN"/>
              <a:t>k</a:t>
            </a:r>
            <a:r>
              <a:rPr lang="zh-CN" altLang="en-US"/>
              <a:t>：结点数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8F76-21FD-4405-B888-9DC156111F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F980-0305-89E9-1F0D-6486A5500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B7650-F8F6-6A8D-7AB2-427DBB7E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42FE8-19A3-C29B-061B-50996D3E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68A6F-5FF0-80BA-D0BD-EA52702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9AA3D-D688-31E1-74EC-FE957F89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AEC7-D7A3-9154-FB04-D3C00571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B826B-B89B-7E9B-4CF7-00A2EB13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12AB7-B0AA-03A7-D94D-BF2878B2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5A7F7-CF30-B683-A92B-D10AAB6F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68989-6C66-32D6-0582-1890C17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7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40FDC-F741-7522-43CD-34AA6813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D4AAB-61A2-0875-EBE3-A4BB62F64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D0517-5D54-6966-C018-D95EBD80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288A4-E882-E0DC-576E-AAA63B8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A0827-7BCF-B01F-7608-7EE5DE0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7DCA-943E-A3FC-D235-32966A92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0B5EA-F0E3-BA55-3DCD-99B5548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D98A4-100F-0B30-22EE-7DDA16F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0E299-D25F-D78B-2F28-3209C07A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0CC02-98B4-73D6-C802-AF777D7E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5C6E-A6D2-493F-D17C-7C53538B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90D30-4855-A4C3-3E23-F91DE409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434CC-8B08-5950-752B-B6BA56CF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6056-D4AF-C595-CE07-FAFB75D3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3A910-19A7-529A-37D3-D406811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2E85-5C11-E430-7108-275F0616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8CB35-EC3F-AA5A-0153-59856429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6FAE3-E229-88F0-F8A5-21A3937C5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2376F-1E25-E79C-99F1-2A07A33A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7A7E9-6212-9013-2987-58D22736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E95EB-4254-54F4-5267-15D47E23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AB5-6271-750D-7BEC-3CCA92CD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EAB3E-AC86-F9CC-4914-0757FDCE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42183-76C1-6095-BD0E-0D082AD2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476E7-C864-6684-FD80-2DFECDE2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96F3A5-932D-6392-786F-FC303978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BAECA7-B8AC-BA8F-419F-687DD805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120D57-4C6A-E397-CA38-9FE6FEC5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E835A-366C-5672-DA69-D7587CFB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1D24-3F00-8622-7F8D-48A59E3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3361A-2600-5953-3168-3845F07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84AB5-3222-0B3C-BC99-C0F0279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4CBF7-667F-0A7F-D87F-406B74BD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5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F474A-74EA-35CB-33BC-0972165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F4588-BE87-7131-91E4-A343FDB9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4A47E-A102-B624-6D39-CD2B1A2D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E184-9CFA-95BF-61B0-71C8786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7B99C-66D0-B6E5-1185-AFBE1D87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366AF-E6CA-4F76-CAA7-086832FD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6C718-EF05-CD15-7094-FC481A7F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192D6-AC66-46EF-C554-47B208F7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EFFB9-0C5D-0079-77F9-32C2343A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761A-708F-03AB-94C0-BF0815D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90879-3C36-F2F0-E0D0-937026EC7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55C1C-498B-4F98-1A79-C72929FA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D78EF-1F28-9719-C5E1-84FBD397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33626-1792-37F9-2554-847A31F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86ABB-6534-F1DD-2AC7-1918A3EB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15A515-0731-DB34-46D2-F7001899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AC005-13CF-D730-911C-CB5370A6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1179E-B7BD-8CB8-01BA-B03493FD6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2D04-F097-4C00-9895-2B167F8AA338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21EE7-FE0F-276E-0071-EB088F89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AEF66-5DFE-3185-CD2F-47F43EE7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B5A3-8DBA-4674-A004-2B41A5AF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2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C9951A-6CC2-1053-68DD-22633029FB87}"/>
              </a:ext>
            </a:extLst>
          </p:cNvPr>
          <p:cNvSpPr txBox="1"/>
          <p:nvPr/>
        </p:nvSpPr>
        <p:spPr>
          <a:xfrm>
            <a:off x="888886" y="2399330"/>
            <a:ext cx="10723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MiniGraph: Querying Big Graphs with a Single Machine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F7F633-43D2-2FE9-CC12-617FB957F50A}"/>
              </a:ext>
            </a:extLst>
          </p:cNvPr>
          <p:cNvSpPr txBox="1"/>
          <p:nvPr/>
        </p:nvSpPr>
        <p:spPr>
          <a:xfrm>
            <a:off x="2135300" y="3504564"/>
            <a:ext cx="8230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Xiaoke Zhu, Yang Liu, Shuhao Liu, and Wenfei Fan.</a:t>
            </a:r>
            <a:r>
              <a:rPr lang="da-DK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PVLDB, 16(9): 2172 - 2185, 2023.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048089" y="1202621"/>
            <a:ext cx="835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pipelined architecture.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92F4C9-3DFA-B4B7-CAF1-FD638374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0" y="2083399"/>
            <a:ext cx="4885167" cy="28353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297CEE-0916-A520-CDF6-D90D613A1414}"/>
              </a:ext>
            </a:extLst>
          </p:cNvPr>
          <p:cNvSpPr txBox="1"/>
          <p:nvPr/>
        </p:nvSpPr>
        <p:spPr>
          <a:xfrm>
            <a:off x="6096000" y="1931436"/>
            <a:ext cx="58711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MessageStore.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中可能会产生更新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,messagestore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存储这些更新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用来同步不同的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APIs for a hybrid parallel model. MiniGraph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公开了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，一个集成了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编程的统一接口。用户不仅可以并行化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下的顺序图算法来简化并行编程，还可以通过新的接口进一步探索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下的子图内并行性。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StateManager.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状态管理器维护一个状态机来建模它们的状态。它是一种低成本的收敛性检测方法，它有助于跳过冗余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或计算。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PIE+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6AE95-E55D-1A46-8B28-898B43EE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8" y="2176064"/>
            <a:ext cx="4124355" cy="32004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5D3B04-46AB-CD2C-1B1D-5B091EB0423B}"/>
              </a:ext>
            </a:extLst>
          </p:cNvPr>
          <p:cNvSpPr txBox="1"/>
          <p:nvPr/>
        </p:nvSpPr>
        <p:spPr>
          <a:xfrm>
            <a:off x="5562941" y="2817176"/>
            <a:ext cx="6096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EMap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函数沿着每个活跃顶点的出边进行更新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并并行执行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VMap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函数操作每个顶点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返回新的活动顶点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2C77A2-247D-7900-49F2-FE850C24673F}"/>
              </a:ext>
            </a:extLst>
          </p:cNvPr>
          <p:cNvSpPr txBox="1"/>
          <p:nvPr/>
        </p:nvSpPr>
        <p:spPr>
          <a:xfrm>
            <a:off x="1227823" y="1354751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EMap and 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575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PIE+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2C77A2-247D-7900-49F2-FE850C24673F}"/>
              </a:ext>
            </a:extLst>
          </p:cNvPr>
          <p:cNvSpPr txBox="1"/>
          <p:nvPr/>
        </p:nvSpPr>
        <p:spPr>
          <a:xfrm>
            <a:off x="1521737" y="968174"/>
            <a:ext cx="206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9996C-4089-4CBF-8FF7-906B1628E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0"/>
          <a:stretch/>
        </p:blipFill>
        <p:spPr>
          <a:xfrm>
            <a:off x="1278038" y="1491394"/>
            <a:ext cx="3738918" cy="3205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BE8283-ECA9-92C4-0E23-4AC43B8E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88" y="1491394"/>
            <a:ext cx="4038630" cy="23526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71E4B2-C7C0-698A-5980-2859CAF33847}"/>
              </a:ext>
            </a:extLst>
          </p:cNvPr>
          <p:cNvSpPr txBox="1"/>
          <p:nvPr/>
        </p:nvSpPr>
        <p:spPr>
          <a:xfrm>
            <a:off x="477936" y="5007904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对于工作顶点𝑢的每个未访问的邻居𝑣（第9行），BFSRecur用𝑢的CRoot覆盖𝑣.root，并通过返回{𝑣}（第10行）将𝑣添加到递归队列中。在此过程中，EMap会对相邻的顶点进行并行访问。</a:t>
            </a:r>
          </a:p>
        </p:txBody>
      </p:sp>
    </p:spTree>
    <p:extLst>
      <p:ext uri="{BB962C8B-B14F-4D97-AF65-F5344CB8AC3E}">
        <p14:creationId xmlns:p14="http://schemas.microsoft.com/office/powerpoint/2010/main" val="168998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Two-level parallelism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61F5B-62B7-D21F-C954-91696445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9" y="2498475"/>
            <a:ext cx="4714909" cy="3524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E48AE9-E086-B73F-346A-A15702AA1466}"/>
              </a:ext>
            </a:extLst>
          </p:cNvPr>
          <p:cNvSpPr txBox="1"/>
          <p:nvPr/>
        </p:nvSpPr>
        <p:spPr>
          <a:xfrm>
            <a:off x="5844608" y="2690336"/>
            <a:ext cx="5532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在4核机器上通过𝐺（图1a）计算WCC。假设每个子图需要1个时间单位来</a:t>
            </a:r>
            <a:r>
              <a:rPr lang="en-US" altLang="zh-CN"/>
              <a:t>load/write</a:t>
            </a:r>
            <a:r>
              <a:rPr lang="zh-CN" altLang="en-US"/>
              <a:t>，每个消息传递需要1个时间单位。暂定分配为每个</a:t>
            </a:r>
            <a:r>
              <a:rPr lang="en-US" altLang="zh-CN"/>
              <a:t>worker</a:t>
            </a:r>
            <a:r>
              <a:rPr lang="zh-CN" altLang="en-US"/>
              <a:t>分配2个线程。如图3所示，WCC在19个时间单元中传递了所有32条消息，同时利用了流水线处理和两级并行性。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971AE-5775-C4E0-7CF1-1B9DD2E51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75" y="1379279"/>
            <a:ext cx="1766900" cy="11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1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059F95-C65B-716B-41B2-F5D74B14D980}"/>
              </a:ext>
            </a:extLst>
          </p:cNvPr>
          <p:cNvSpPr txBox="1"/>
          <p:nvPr/>
        </p:nvSpPr>
        <p:spPr>
          <a:xfrm>
            <a:off x="1227822" y="1612650"/>
            <a:ext cx="8467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Message tracking. StateManager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构建一个M列表，每个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一个，以指示工作线程是否有任何消息。如果工作线程𝑊𝑖至少有一个待决的更新要从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MessageStore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中提取，则它将M[𝑖]设置为true。否则，𝑊𝑖不需要做任何增量工作，因此在下一轮中可以安全地跳过IncEval。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7846D-D011-EF69-E812-7E19C0EE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7" y="2943429"/>
            <a:ext cx="4714909" cy="35242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61D95D-B311-6050-1B0A-78A932D51C71}"/>
              </a:ext>
            </a:extLst>
          </p:cNvPr>
          <p:cNvSpPr txBox="1"/>
          <p:nvPr/>
        </p:nvSpPr>
        <p:spPr>
          <a:xfrm>
            <a:off x="5946662" y="3864992"/>
            <a:ext cx="6096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在开始步骤IncEval 1之前，子图𝐴、𝐵、𝐶和𝐷的标志分别为[F、T、T、T]，子图𝐴在这一轮中没有接收到任何消息，因此它的标志是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类似地，步骤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 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的标志是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12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9415F-B35D-E07C-F979-8B83AA6E1760}"/>
              </a:ext>
            </a:extLst>
          </p:cNvPr>
          <p:cNvSpPr txBox="1"/>
          <p:nvPr/>
        </p:nvSpPr>
        <p:spPr>
          <a:xfrm>
            <a:off x="1011350" y="1293069"/>
            <a:ext cx="9912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Worker states and state transitions.使用一个有限的状态机来建模每个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𝑊𝑖上的进程，并用标志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来触发𝑊𝑖的状态转换。如图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所示，在任何时候，一个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都处于以下五种状态之一</a:t>
            </a:r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Active, Converged, PendingEval, UnderEval, Discharging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。前两个表示对应的子图是磁盘上的，而其余的则是内存状态下的。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32F5C-4F00-A694-5963-75F7CD5C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51" y="2992542"/>
            <a:ext cx="6157823" cy="25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9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32F5C-4F00-A694-5963-75F7CD5C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1" y="2180196"/>
            <a:ext cx="5833025" cy="24367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1BEBB2-968B-1052-8FCF-6F2D1D86E71E}"/>
              </a:ext>
            </a:extLst>
          </p:cNvPr>
          <p:cNvSpPr txBox="1"/>
          <p:nvPr/>
        </p:nvSpPr>
        <p:spPr>
          <a:xfrm>
            <a:off x="6217066" y="1248459"/>
            <a:ext cx="58946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当子图𝐹𝑖被加载到内存后，𝑊𝑖变成了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eval，这意味着𝑊𝑖已经准备好运行并请求线程分配；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(2)Wi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转换至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UnderEval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，开始进行计算；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对子图的更改结束，进入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Discharging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一旦𝐹𝑖完全保存在磁盘上，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Discharger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释放其内存空间并将𝑊𝑖设置为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Converged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，表示已经完成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在所有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都通过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UnderEval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后，如果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MessageStore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中有缓存的消息，将𝑊𝑖重置为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，并开始新一轮的（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）计算。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否则，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MiniGraph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来生成最终结果。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5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32F5C-4F00-A694-5963-75F7CD5C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1" y="2180196"/>
            <a:ext cx="5833025" cy="24367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07F538-FAC7-5574-6F52-C6273E8E827F}"/>
              </a:ext>
            </a:extLst>
          </p:cNvPr>
          <p:cNvSpPr txBox="1"/>
          <p:nvPr/>
        </p:nvSpPr>
        <p:spPr>
          <a:xfrm>
            <a:off x="6217066" y="1635969"/>
            <a:ext cx="57681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Shortcut (A).如果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]=F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，我们可以保持𝑊𝑖在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Converged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，因为它不需要进一步的处理。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Shortcut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).一旦所有的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都完成了当前一轮的工作（即通过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UnderEval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就会开始新一轮的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。如果𝑊𝑖仍在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Discharging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中，即如果其更改的𝐹𝑖尚未完全持久化到磁盘上，则𝑊𝑖被设置为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PendingEval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，这样它就可以开始新一轮而不通过磁盘。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Shortcut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).当𝑊𝑖完成而不进行更改𝐹𝑖或其元数据的操作时，𝑊𝑖将跳过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Discharging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并直接设置为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Converged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，从而避免冗余磁盘写入。</a:t>
            </a:r>
          </a:p>
        </p:txBody>
      </p:sp>
    </p:spTree>
    <p:extLst>
      <p:ext uri="{BB962C8B-B14F-4D97-AF65-F5344CB8AC3E}">
        <p14:creationId xmlns:p14="http://schemas.microsoft.com/office/powerpoint/2010/main" val="55175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31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AC777-CEB6-37C8-F911-69D92461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1" y="1655976"/>
            <a:ext cx="5548353" cy="3619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A40FA-1337-D8D8-D477-B28C04D1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35" y="1609712"/>
            <a:ext cx="4714909" cy="3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ED5920-C94F-096C-E27E-2F52B5A5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62" y="2658998"/>
            <a:ext cx="4667284" cy="1714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66615B-E7CD-9E9B-CBBF-8FCC9B74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27" y="1396422"/>
            <a:ext cx="5624554" cy="2995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427411-E262-7456-DB69-DC3CF4EB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37" y="4461445"/>
            <a:ext cx="11958725" cy="2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5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47A590-5D0C-C1AC-A72B-E0A124ED47B3}"/>
              </a:ext>
            </a:extLst>
          </p:cNvPr>
          <p:cNvSpPr txBox="1"/>
          <p:nvPr/>
        </p:nvSpPr>
        <p:spPr>
          <a:xfrm>
            <a:off x="1582851" y="1419617"/>
            <a:ext cx="9789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通过使用机器集群，大图分析大多是大公司的特权。然而，通过多台机器进行的大图分析往往超出了小公司的能力范围，因为它们负担不起这样的企业集群。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此外，许多并行图系统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have either a surprisingly large COST, or simply underperform one thread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/>
              <a:t>。这是由于多机系统通常采用无共享架构，使用的机器越多，它们的通信成本就越重。此外，由于工作量不平衡，这种系统中的机器经常没有得到充分利用。（</a:t>
            </a:r>
            <a:r>
              <a:rPr lang="zh-CN" altLang="en-US">
                <a:solidFill>
                  <a:srgbClr val="FF0000"/>
                </a:solidFill>
              </a:rPr>
              <a:t>多机通信成本高，负载不均衡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为了纠正多机系统的局限性，已经对单机系统进行了研究，以探索多核并行性。单机系统的缺陷在于数据太大而无法一次性全部放入内存。瓶颈在于磁盘</a:t>
            </a:r>
            <a:r>
              <a:rPr lang="en-US" altLang="zh-CN"/>
              <a:t>I/O</a:t>
            </a:r>
            <a:r>
              <a:rPr lang="zh-CN" altLang="en-US"/>
              <a:t>。（</a:t>
            </a:r>
            <a:r>
              <a:rPr lang="zh-CN" altLang="en-US">
                <a:solidFill>
                  <a:srgbClr val="FF0000"/>
                </a:solidFill>
              </a:rPr>
              <a:t>单机磁盘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开销大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F5FC38-E538-5C7E-D309-34FAD5CB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32" y="4456383"/>
            <a:ext cx="4636136" cy="13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547DE-5077-3B60-25EF-1246C292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00" y="1043656"/>
            <a:ext cx="7690732" cy="54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4A0F69-01C3-688C-ED87-965B24685BAD}"/>
              </a:ext>
            </a:extLst>
          </p:cNvPr>
          <p:cNvSpPr txBox="1"/>
          <p:nvPr/>
        </p:nvSpPr>
        <p:spPr>
          <a:xfrm>
            <a:off x="2138021" y="1902482"/>
            <a:ext cx="8467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vertex-centric(VC)</a:t>
            </a:r>
            <a:r>
              <a:rPr lang="zh-CN" altLang="en-US"/>
              <a:t>模型下，算法使用用户定义的函数来处理每个顶点（或边）的邻居，并通过消息传递在顶点之间交换信息。要将消息从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内存常驻顶点发送到不在内存的顶点，不可避免地需要交换内存内外的数据；因此，当𝐺的直径更大时，VC通常会产生更多的磁盘I/O</a:t>
            </a:r>
            <a:r>
              <a:rPr lang="zh-CN" altLang="en-US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061CD-B506-A106-84AA-15599F657952}"/>
              </a:ext>
            </a:extLst>
          </p:cNvPr>
          <p:cNvSpPr txBox="1"/>
          <p:nvPr/>
        </p:nvSpPr>
        <p:spPr>
          <a:xfrm>
            <a:off x="3432060" y="3934421"/>
            <a:ext cx="9108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能否系统地降低外存图系统的I/O成本，提高多核并行性？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给定一个算法，其他并行模型是否比VC更合适？</a:t>
            </a:r>
          </a:p>
        </p:txBody>
      </p:sp>
    </p:spTree>
    <p:extLst>
      <p:ext uri="{BB962C8B-B14F-4D97-AF65-F5344CB8AC3E}">
        <p14:creationId xmlns:p14="http://schemas.microsoft.com/office/powerpoint/2010/main" val="17864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786957" y="1280823"/>
            <a:ext cx="835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第一个将以图为中心的模型</a:t>
            </a:r>
            <a:r>
              <a:rPr lang="en-US" altLang="zh-CN" sz="180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graph-centric(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从多台机器扩展到多个核心的单机系统。从表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可以看出，它的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Supersteps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更少，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开销更小，对图的分布不敏感。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FE4D03-E24A-5EDF-D841-C98F49ED8705}"/>
              </a:ext>
            </a:extLst>
          </p:cNvPr>
          <p:cNvSpPr txBox="1"/>
          <p:nvPr/>
        </p:nvSpPr>
        <p:spPr>
          <a:xfrm>
            <a:off x="1786957" y="2852568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hallenge. 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内外存计算和同步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2)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多核并行性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3)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资源调度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CC381-0D62-CF11-C194-C6D50F9E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32" y="4701312"/>
            <a:ext cx="4636136" cy="13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868600" y="1795173"/>
            <a:ext cx="8353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nique Features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pipelined architecture.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，以减少开销。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hybrid parallel model.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的数据分区并行性和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的操作级并行性。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Two-level parallelism. GC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实现的子图间并行和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实现的子图内并行。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optimizations.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跟踪不同工作线程的消息，建立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，避免冗余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I/O.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574685" y="1440970"/>
            <a:ext cx="8855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vertex-centric model (VC).</a:t>
            </a:r>
          </a:p>
          <a:p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用户像顶点一样思考：一个顶点程序在一个顶点上“旋转”；它只能直接访问当前顶点及其相邻边处的信息；信息通过消息传递在“远程”顶点之间进行交换。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FEF4E-F1C7-6A3B-0E97-6BB1BBBF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57" y="3114096"/>
            <a:ext cx="6121654" cy="20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574685" y="1440970"/>
            <a:ext cx="8855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graph-centric model (GC).</a:t>
            </a:r>
          </a:p>
          <a:p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它使用现有的图划分器，并将子图片段分配给不同的工作线程。它并行化了顺序图算法。更具体地说，对于一个图计算问题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，用户可以提供三种顺序算法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程序：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F1E3B-1F56-2475-58FD-E30F52AD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4091" r="6711" b="2154"/>
          <a:stretch/>
        </p:blipFill>
        <p:spPr>
          <a:xfrm>
            <a:off x="3196318" y="2874604"/>
            <a:ext cx="4625068" cy="37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7218EE-8B5B-AD87-8FF2-4C835C505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4091" r="6711" b="2154"/>
          <a:stretch/>
        </p:blipFill>
        <p:spPr>
          <a:xfrm>
            <a:off x="759279" y="1707111"/>
            <a:ext cx="4625068" cy="37570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870ED9-F887-4CA3-8294-EB2CF43F9B6F}"/>
              </a:ext>
            </a:extLst>
          </p:cNvPr>
          <p:cNvSpPr txBox="1"/>
          <p:nvPr/>
        </p:nvSpPr>
        <p:spPr>
          <a:xfrm>
            <a:off x="5938496" y="2660721"/>
            <a:ext cx="6096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val：</a:t>
            </a:r>
            <a:r>
              <a:rPr lang="zh-CN" altLang="en-US"/>
              <a:t>每个子图先各自在内存中进行迭代；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IncEval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：每个子图的边界点接收来自其他子图的消息，并在各自的子图上进行迭代。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：汇集所有结果并统计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wcc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总数。</a:t>
            </a:r>
          </a:p>
        </p:txBody>
      </p:sp>
    </p:spTree>
    <p:extLst>
      <p:ext uri="{BB962C8B-B14F-4D97-AF65-F5344CB8AC3E}">
        <p14:creationId xmlns:p14="http://schemas.microsoft.com/office/powerpoint/2010/main" val="1523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B887E1-B8A8-6C2F-F0F7-58BFC3411766}"/>
              </a:ext>
            </a:extLst>
          </p:cNvPr>
          <p:cNvSpPr txBox="1"/>
          <p:nvPr/>
        </p:nvSpPr>
        <p:spPr>
          <a:xfrm>
            <a:off x="1227823" y="444954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9723-1DF8-153C-A31E-A632D2E2B690}"/>
              </a:ext>
            </a:extLst>
          </p:cNvPr>
          <p:cNvSpPr txBox="1"/>
          <p:nvPr/>
        </p:nvSpPr>
        <p:spPr>
          <a:xfrm>
            <a:off x="1048089" y="1202621"/>
            <a:ext cx="835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pipelined architecture.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92F4C9-3DFA-B4B7-CAF1-FD638374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0" y="2083399"/>
            <a:ext cx="4885167" cy="28353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297CEE-0916-A520-CDF6-D90D613A1414}"/>
              </a:ext>
            </a:extLst>
          </p:cNvPr>
          <p:cNvSpPr txBox="1"/>
          <p:nvPr/>
        </p:nvSpPr>
        <p:spPr>
          <a:xfrm>
            <a:off x="6096000" y="1678466"/>
            <a:ext cx="5871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从磁盘中加载读取子图。并将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 Ti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InboundQueue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包括了子图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的元数据，如指向数据和当前状态的指针；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Evaluator.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InboundQueue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，定位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在内存中的位置，为子图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分配工作线程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中执行程序，用来更新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并且产生对其它子图的更新。这些更新消息缓存在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MessageStore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中。一旦工作完成，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回收线程并将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OutboundQueue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进行释放。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Discharger.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将弹出的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写入磁盘中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并且维护最新的状态到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statemanager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489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1586</Words>
  <Application>Microsoft Office PowerPoint</Application>
  <PresentationFormat>宽屏</PresentationFormat>
  <Paragraphs>99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LinLibertineT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嘉宁</dc:creator>
  <cp:lastModifiedBy>唐 嘉宁</cp:lastModifiedBy>
  <cp:revision>13</cp:revision>
  <dcterms:created xsi:type="dcterms:W3CDTF">2023-06-25T09:51:29Z</dcterms:created>
  <dcterms:modified xsi:type="dcterms:W3CDTF">2023-06-25T14:05:18Z</dcterms:modified>
</cp:coreProperties>
</file>