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74320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7" d="100"/>
          <a:sy n="27" d="100"/>
        </p:scale>
        <p:origin x="900" y="-17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2556B-975A-4DA8-B54F-CE4F6D19FE31}" type="datetimeFigureOut">
              <a:rPr lang="en-US" smtClean="0"/>
              <a:t>9/9/2025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32F5CA-D39F-42E2-B524-A5B223331EB0}" type="slidenum">
              <a:rPr lang="en-US" smtClean="0"/>
              <a:t>‹#›</a:t>
            </a:fld>
            <a:endParaRPr lang="en-US"/>
          </a:p>
        </p:txBody>
      </p:sp>
    </p:spTree>
    <p:extLst>
      <p:ext uri="{BB962C8B-B14F-4D97-AF65-F5344CB8AC3E}">
        <p14:creationId xmlns:p14="http://schemas.microsoft.com/office/powerpoint/2010/main" val="1422015804"/>
      </p:ext>
    </p:extLst>
  </p:cSld>
  <p:clrMap bg1="lt1" tx1="dk1" bg2="lt2" tx2="dk2" accent1="accent1" accent2="accent2" accent3="accent3" accent4="accent4" accent5="accent5" accent6="accent6" hlink="hlink" folHlink="folHlink"/>
  <p:notesStyle>
    <a:lvl1pPr marL="0" algn="l" defTabSz="3072384" rtl="0" eaLnBrk="1" latinLnBrk="0" hangingPunct="1">
      <a:defRPr sz="4032" kern="1200">
        <a:solidFill>
          <a:schemeClr val="tx1"/>
        </a:solidFill>
        <a:latin typeface="+mn-lt"/>
        <a:ea typeface="+mn-ea"/>
        <a:cs typeface="+mn-cs"/>
      </a:defRPr>
    </a:lvl1pPr>
    <a:lvl2pPr marL="1536192" algn="l" defTabSz="3072384" rtl="0" eaLnBrk="1" latinLnBrk="0" hangingPunct="1">
      <a:defRPr sz="4032" kern="1200">
        <a:solidFill>
          <a:schemeClr val="tx1"/>
        </a:solidFill>
        <a:latin typeface="+mn-lt"/>
        <a:ea typeface="+mn-ea"/>
        <a:cs typeface="+mn-cs"/>
      </a:defRPr>
    </a:lvl2pPr>
    <a:lvl3pPr marL="3072384" algn="l" defTabSz="3072384" rtl="0" eaLnBrk="1" latinLnBrk="0" hangingPunct="1">
      <a:defRPr sz="4032" kern="1200">
        <a:solidFill>
          <a:schemeClr val="tx1"/>
        </a:solidFill>
        <a:latin typeface="+mn-lt"/>
        <a:ea typeface="+mn-ea"/>
        <a:cs typeface="+mn-cs"/>
      </a:defRPr>
    </a:lvl3pPr>
    <a:lvl4pPr marL="4608576" algn="l" defTabSz="3072384" rtl="0" eaLnBrk="1" latinLnBrk="0" hangingPunct="1">
      <a:defRPr sz="4032" kern="1200">
        <a:solidFill>
          <a:schemeClr val="tx1"/>
        </a:solidFill>
        <a:latin typeface="+mn-lt"/>
        <a:ea typeface="+mn-ea"/>
        <a:cs typeface="+mn-cs"/>
      </a:defRPr>
    </a:lvl4pPr>
    <a:lvl5pPr marL="6144768" algn="l" defTabSz="3072384" rtl="0" eaLnBrk="1" latinLnBrk="0" hangingPunct="1">
      <a:defRPr sz="4032" kern="1200">
        <a:solidFill>
          <a:schemeClr val="tx1"/>
        </a:solidFill>
        <a:latin typeface="+mn-lt"/>
        <a:ea typeface="+mn-ea"/>
        <a:cs typeface="+mn-cs"/>
      </a:defRPr>
    </a:lvl5pPr>
    <a:lvl6pPr marL="7680960" algn="l" defTabSz="3072384" rtl="0" eaLnBrk="1" latinLnBrk="0" hangingPunct="1">
      <a:defRPr sz="4032" kern="1200">
        <a:solidFill>
          <a:schemeClr val="tx1"/>
        </a:solidFill>
        <a:latin typeface="+mn-lt"/>
        <a:ea typeface="+mn-ea"/>
        <a:cs typeface="+mn-cs"/>
      </a:defRPr>
    </a:lvl6pPr>
    <a:lvl7pPr marL="9217152" algn="l" defTabSz="3072384" rtl="0" eaLnBrk="1" latinLnBrk="0" hangingPunct="1">
      <a:defRPr sz="4032" kern="1200">
        <a:solidFill>
          <a:schemeClr val="tx1"/>
        </a:solidFill>
        <a:latin typeface="+mn-lt"/>
        <a:ea typeface="+mn-ea"/>
        <a:cs typeface="+mn-cs"/>
      </a:defRPr>
    </a:lvl7pPr>
    <a:lvl8pPr marL="10753344" algn="l" defTabSz="3072384" rtl="0" eaLnBrk="1" latinLnBrk="0" hangingPunct="1">
      <a:defRPr sz="4032" kern="1200">
        <a:solidFill>
          <a:schemeClr val="tx1"/>
        </a:solidFill>
        <a:latin typeface="+mn-lt"/>
        <a:ea typeface="+mn-ea"/>
        <a:cs typeface="+mn-cs"/>
      </a:defRPr>
    </a:lvl8pPr>
    <a:lvl9pPr marL="12289536" algn="l" defTabSz="3072384" rtl="0" eaLnBrk="1" latinLnBrk="0" hangingPunct="1">
      <a:defRPr sz="403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3FDB2C-DE21-49C5-A62C-EDAD0E98811A}"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162576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FDB2C-DE21-49C5-A62C-EDAD0E98811A}"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3662263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FDB2C-DE21-49C5-A62C-EDAD0E98811A}"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3132234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3FDB2C-DE21-49C5-A62C-EDAD0E98811A}"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1635914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tint val="82000"/>
                  </a:schemeClr>
                </a:solidFill>
              </a:defRPr>
            </a:lvl1pPr>
            <a:lvl2pPr marL="1371600" indent="0">
              <a:buNone/>
              <a:defRPr sz="6000">
                <a:solidFill>
                  <a:schemeClr val="tx1">
                    <a:tint val="82000"/>
                  </a:schemeClr>
                </a:solidFill>
              </a:defRPr>
            </a:lvl2pPr>
            <a:lvl3pPr marL="2743200" indent="0">
              <a:buNone/>
              <a:defRPr sz="5400">
                <a:solidFill>
                  <a:schemeClr val="tx1">
                    <a:tint val="82000"/>
                  </a:schemeClr>
                </a:solidFill>
              </a:defRPr>
            </a:lvl3pPr>
            <a:lvl4pPr marL="4114800" indent="0">
              <a:buNone/>
              <a:defRPr sz="4800">
                <a:solidFill>
                  <a:schemeClr val="tx1">
                    <a:tint val="82000"/>
                  </a:schemeClr>
                </a:solidFill>
              </a:defRPr>
            </a:lvl4pPr>
            <a:lvl5pPr marL="5486400" indent="0">
              <a:buNone/>
              <a:defRPr sz="4800">
                <a:solidFill>
                  <a:schemeClr val="tx1">
                    <a:tint val="82000"/>
                  </a:schemeClr>
                </a:solidFill>
              </a:defRPr>
            </a:lvl5pPr>
            <a:lvl6pPr marL="6858000" indent="0">
              <a:buNone/>
              <a:defRPr sz="4800">
                <a:solidFill>
                  <a:schemeClr val="tx1">
                    <a:tint val="82000"/>
                  </a:schemeClr>
                </a:solidFill>
              </a:defRPr>
            </a:lvl6pPr>
            <a:lvl7pPr marL="8229600" indent="0">
              <a:buNone/>
              <a:defRPr sz="4800">
                <a:solidFill>
                  <a:schemeClr val="tx1">
                    <a:tint val="82000"/>
                  </a:schemeClr>
                </a:solidFill>
              </a:defRPr>
            </a:lvl7pPr>
            <a:lvl8pPr marL="9601200" indent="0">
              <a:buNone/>
              <a:defRPr sz="4800">
                <a:solidFill>
                  <a:schemeClr val="tx1">
                    <a:tint val="82000"/>
                  </a:schemeClr>
                </a:solidFill>
              </a:defRPr>
            </a:lvl8pPr>
            <a:lvl9pPr marL="10972800" indent="0">
              <a:buNone/>
              <a:defRPr sz="4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3FDB2C-DE21-49C5-A62C-EDAD0E98811A}"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981054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FDB2C-DE21-49C5-A62C-EDAD0E98811A}"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3727766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3FDB2C-DE21-49C5-A62C-EDAD0E98811A}"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137438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3FDB2C-DE21-49C5-A62C-EDAD0E98811A}"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365743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3FDB2C-DE21-49C5-A62C-EDAD0E98811A}"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58814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03FDB2C-DE21-49C5-A62C-EDAD0E98811A}"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282628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03FDB2C-DE21-49C5-A62C-EDAD0E98811A}"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F100B0-4E21-4794-AFA2-B29191C47F89}" type="slidenum">
              <a:rPr lang="en-US" smtClean="0"/>
              <a:t>‹#›</a:t>
            </a:fld>
            <a:endParaRPr lang="en-US"/>
          </a:p>
        </p:txBody>
      </p:sp>
    </p:spTree>
    <p:extLst>
      <p:ext uri="{BB962C8B-B14F-4D97-AF65-F5344CB8AC3E}">
        <p14:creationId xmlns:p14="http://schemas.microsoft.com/office/powerpoint/2010/main" val="2243208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82000"/>
                  </a:schemeClr>
                </a:solidFill>
              </a:defRPr>
            </a:lvl1pPr>
          </a:lstStyle>
          <a:p>
            <a:fld id="{003FDB2C-DE21-49C5-A62C-EDAD0E98811A}" type="datetimeFigureOut">
              <a:rPr lang="en-US" smtClean="0"/>
              <a:t>9/9/2025</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82000"/>
                  </a:schemeClr>
                </a:solidFill>
              </a:defRPr>
            </a:lvl1pPr>
          </a:lstStyle>
          <a:p>
            <a:fld id="{5FF100B0-4E21-4794-AFA2-B29191C47F89}" type="slidenum">
              <a:rPr lang="en-US" smtClean="0"/>
              <a:t>‹#›</a:t>
            </a:fld>
            <a:endParaRPr lang="en-US"/>
          </a:p>
        </p:txBody>
      </p:sp>
    </p:spTree>
    <p:extLst>
      <p:ext uri="{BB962C8B-B14F-4D97-AF65-F5344CB8AC3E}">
        <p14:creationId xmlns:p14="http://schemas.microsoft.com/office/powerpoint/2010/main" val="133745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circle with black text&#10;&#10;Description automatically generated">
            <a:extLst>
              <a:ext uri="{FF2B5EF4-FFF2-40B4-BE49-F238E27FC236}">
                <a16:creationId xmlns:a16="http://schemas.microsoft.com/office/drawing/2014/main" id="{2FC04EE4-9292-85DA-F5A6-3097C77CB976}"/>
              </a:ext>
            </a:extLst>
          </p:cNvPr>
          <p:cNvPicPr>
            <a:picLocks noChangeAspect="1"/>
          </p:cNvPicPr>
          <p:nvPr/>
        </p:nvPicPr>
        <p:blipFill>
          <a:blip r:embed="rId2"/>
          <a:stretch>
            <a:fillRect/>
          </a:stretch>
        </p:blipFill>
        <p:spPr>
          <a:xfrm>
            <a:off x="558368" y="1825251"/>
            <a:ext cx="2280555" cy="2280555"/>
          </a:xfrm>
          <a:prstGeom prst="rect">
            <a:avLst/>
          </a:prstGeom>
        </p:spPr>
      </p:pic>
      <p:pic>
        <p:nvPicPr>
          <p:cNvPr id="6" name="Picture 5" descr="A logo for a company&#10;&#10;AI-generated content may be incorrect.">
            <a:extLst>
              <a:ext uri="{FF2B5EF4-FFF2-40B4-BE49-F238E27FC236}">
                <a16:creationId xmlns:a16="http://schemas.microsoft.com/office/drawing/2014/main" id="{2A90A648-9845-877F-CFDE-A450790D6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16902" y="1999196"/>
            <a:ext cx="3810000" cy="3076575"/>
          </a:xfrm>
          <a:prstGeom prst="rect">
            <a:avLst/>
          </a:prstGeom>
        </p:spPr>
      </p:pic>
      <p:sp>
        <p:nvSpPr>
          <p:cNvPr id="7" name="TextBox 6">
            <a:extLst>
              <a:ext uri="{FF2B5EF4-FFF2-40B4-BE49-F238E27FC236}">
                <a16:creationId xmlns:a16="http://schemas.microsoft.com/office/drawing/2014/main" id="{4C56C444-9F26-ED4D-2AD1-3E416B9B0626}"/>
              </a:ext>
            </a:extLst>
          </p:cNvPr>
          <p:cNvSpPr txBox="1"/>
          <p:nvPr/>
        </p:nvSpPr>
        <p:spPr>
          <a:xfrm>
            <a:off x="1853777" y="577011"/>
            <a:ext cx="22956499" cy="2954655"/>
          </a:xfrm>
          <a:prstGeom prst="rect">
            <a:avLst/>
          </a:prstGeom>
          <a:noFill/>
        </p:spPr>
        <p:txBody>
          <a:bodyPr wrap="square" rtlCol="0">
            <a:spAutoFit/>
          </a:bodyPr>
          <a:lstStyle/>
          <a:p>
            <a:pPr algn="ctr">
              <a:spcAft>
                <a:spcPts val="1200"/>
              </a:spcAft>
            </a:pPr>
            <a:r>
              <a:rPr lang="en-US" sz="4800" b="1" dirty="0" err="1"/>
              <a:t>SunSift</a:t>
            </a:r>
            <a:r>
              <a:rPr lang="en-US" sz="4800" b="1" dirty="0"/>
              <a:t>: Solar-Powered Intelligent Sensing through Informative Sample Selection</a:t>
            </a:r>
          </a:p>
          <a:p>
            <a:pPr algn="ctr"/>
            <a:r>
              <a:rPr lang="en-US" sz="4400" b="1" u="sng" dirty="0"/>
              <a:t>Shayan Gerami</a:t>
            </a:r>
            <a:r>
              <a:rPr lang="en-US" sz="4400" dirty="0"/>
              <a:t>, Sepehr </a:t>
            </a:r>
            <a:r>
              <a:rPr lang="en-US" sz="4400" dirty="0" err="1"/>
              <a:t>Tabrizchi</a:t>
            </a:r>
            <a:r>
              <a:rPr lang="en-US" sz="4400" dirty="0"/>
              <a:t>, Omer </a:t>
            </a:r>
            <a:r>
              <a:rPr lang="en-US" sz="4400" dirty="0" err="1"/>
              <a:t>Kurkutlu</a:t>
            </a:r>
            <a:r>
              <a:rPr lang="en-US" sz="4400" dirty="0"/>
              <a:t>, </a:t>
            </a:r>
            <a:r>
              <a:rPr lang="en-US" sz="4400" dirty="0" err="1"/>
              <a:t>Rebati</a:t>
            </a:r>
            <a:r>
              <a:rPr lang="en-US" sz="4400" dirty="0"/>
              <a:t> Gaire, and Arman Roohi</a:t>
            </a:r>
          </a:p>
          <a:p>
            <a:pPr algn="ctr"/>
            <a:r>
              <a:rPr lang="en-US" sz="4000" dirty="0"/>
              <a:t>Department of Electrical and Computer Engineering</a:t>
            </a:r>
          </a:p>
          <a:p>
            <a:pPr algn="ctr"/>
            <a:r>
              <a:rPr lang="en-US" sz="4000" dirty="0"/>
              <a:t>University of Illinois Chicago, Chicago, IL</a:t>
            </a:r>
            <a:endParaRPr lang="en-US" sz="4000" dirty="0">
              <a:latin typeface="+mj-lt"/>
              <a:cs typeface="Times New Roman" panose="02020603050405020304" pitchFamily="18" charset="0"/>
            </a:endParaRPr>
          </a:p>
        </p:txBody>
      </p:sp>
      <p:pic>
        <p:nvPicPr>
          <p:cNvPr id="8" name="Picture 7">
            <a:extLst>
              <a:ext uri="{FF2B5EF4-FFF2-40B4-BE49-F238E27FC236}">
                <a16:creationId xmlns:a16="http://schemas.microsoft.com/office/drawing/2014/main" id="{1D0AB94C-0A07-A74F-A5C5-2E05C4348220}"/>
              </a:ext>
            </a:extLst>
          </p:cNvPr>
          <p:cNvPicPr>
            <a:picLocks noChangeAspect="1"/>
          </p:cNvPicPr>
          <p:nvPr/>
        </p:nvPicPr>
        <p:blipFill>
          <a:blip r:embed="rId4"/>
          <a:stretch>
            <a:fillRect/>
          </a:stretch>
        </p:blipFill>
        <p:spPr>
          <a:xfrm>
            <a:off x="558367" y="33783366"/>
            <a:ext cx="2007851" cy="1992163"/>
          </a:xfrm>
          <a:prstGeom prst="rect">
            <a:avLst/>
          </a:prstGeom>
        </p:spPr>
      </p:pic>
      <p:sp>
        <p:nvSpPr>
          <p:cNvPr id="22" name="Rectangle 21">
            <a:extLst>
              <a:ext uri="{FF2B5EF4-FFF2-40B4-BE49-F238E27FC236}">
                <a16:creationId xmlns:a16="http://schemas.microsoft.com/office/drawing/2014/main" id="{48CC2FE8-C04B-947C-8557-0D1B3AC21F9E}"/>
              </a:ext>
            </a:extLst>
          </p:cNvPr>
          <p:cNvSpPr/>
          <p:nvPr/>
        </p:nvSpPr>
        <p:spPr>
          <a:xfrm>
            <a:off x="558369" y="4445384"/>
            <a:ext cx="25968535" cy="764056"/>
          </a:xfrm>
          <a:prstGeom prst="rect">
            <a:avLst/>
          </a:prstGeom>
          <a:solidFill>
            <a:srgbClr val="FF0000"/>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mj-lt"/>
              </a:rPr>
              <a:t>Motivations</a:t>
            </a:r>
            <a:endParaRPr lang="en-US" sz="1050" b="1" dirty="0">
              <a:solidFill>
                <a:schemeClr val="bg1"/>
              </a:solidFill>
              <a:latin typeface="+mj-lt"/>
            </a:endParaRPr>
          </a:p>
        </p:txBody>
      </p:sp>
      <p:sp>
        <p:nvSpPr>
          <p:cNvPr id="27" name="TextBox 26">
            <a:extLst>
              <a:ext uri="{FF2B5EF4-FFF2-40B4-BE49-F238E27FC236}">
                <a16:creationId xmlns:a16="http://schemas.microsoft.com/office/drawing/2014/main" id="{D53868BC-D811-E674-6D18-D6167361AB2D}"/>
              </a:ext>
            </a:extLst>
          </p:cNvPr>
          <p:cNvSpPr txBox="1"/>
          <p:nvPr/>
        </p:nvSpPr>
        <p:spPr>
          <a:xfrm>
            <a:off x="721451" y="5493351"/>
            <a:ext cx="21514435" cy="3477875"/>
          </a:xfrm>
          <a:prstGeom prst="rect">
            <a:avLst/>
          </a:prstGeom>
          <a:noFill/>
        </p:spPr>
        <p:txBody>
          <a:bodyPr wrap="square" rtlCol="0">
            <a:spAutoFit/>
          </a:bodyPr>
          <a:lstStyle/>
          <a:p>
            <a:pPr algn="just"/>
            <a:r>
              <a:rPr lang="en-US" sz="4400" dirty="0">
                <a:latin typeface="Arial" panose="020B0604020202020204" pitchFamily="34" charset="0"/>
                <a:cs typeface="Arial" panose="020B0604020202020204" pitchFamily="34" charset="0"/>
              </a:rPr>
              <a:t>Billions of IoT devices are expected to shape future smart cities, healthcare, and agriculture systems. Yet, their dependence on batteries poses serious sustainability, cost, and scalability challenges. </a:t>
            </a:r>
            <a:r>
              <a:rPr lang="en-US" sz="4400" b="1" dirty="0" err="1">
                <a:latin typeface="Arial" panose="020B0604020202020204" pitchFamily="34" charset="0"/>
                <a:cs typeface="Arial" panose="020B0604020202020204" pitchFamily="34" charset="0"/>
              </a:rPr>
              <a:t>SunSift</a:t>
            </a:r>
            <a:r>
              <a:rPr lang="en-US" sz="4400" dirty="0">
                <a:latin typeface="Arial" panose="020B0604020202020204" pitchFamily="34" charset="0"/>
                <a:cs typeface="Arial" panose="020B0604020202020204" pitchFamily="34" charset="0"/>
              </a:rPr>
              <a:t> bridges this gap by enabling reliable, energy-aware inference on solar-powered, </a:t>
            </a:r>
            <a:r>
              <a:rPr lang="en-US" sz="4400" dirty="0" err="1">
                <a:latin typeface="Arial" panose="020B0604020202020204" pitchFamily="34" charset="0"/>
                <a:cs typeface="Arial" panose="020B0604020202020204" pitchFamily="34" charset="0"/>
              </a:rPr>
              <a:t>batteryless</a:t>
            </a:r>
            <a:r>
              <a:rPr lang="en-US" sz="4400" dirty="0">
                <a:latin typeface="Arial" panose="020B0604020202020204" pitchFamily="34" charset="0"/>
                <a:cs typeface="Arial" panose="020B0604020202020204" pitchFamily="34" charset="0"/>
              </a:rPr>
              <a:t> nodes, moving toward sustainable and autonomous edge intelligence.</a:t>
            </a:r>
          </a:p>
        </p:txBody>
      </p:sp>
      <p:sp>
        <p:nvSpPr>
          <p:cNvPr id="31" name="TextBox 30">
            <a:extLst>
              <a:ext uri="{FF2B5EF4-FFF2-40B4-BE49-F238E27FC236}">
                <a16:creationId xmlns:a16="http://schemas.microsoft.com/office/drawing/2014/main" id="{0871F6DA-2CC1-FB7A-8E76-081524B79758}"/>
              </a:ext>
            </a:extLst>
          </p:cNvPr>
          <p:cNvSpPr txBox="1"/>
          <p:nvPr/>
        </p:nvSpPr>
        <p:spPr>
          <a:xfrm>
            <a:off x="921140" y="10650100"/>
            <a:ext cx="17102166" cy="7540526"/>
          </a:xfrm>
          <a:prstGeom prst="rect">
            <a:avLst/>
          </a:prstGeom>
          <a:noFill/>
        </p:spPr>
        <p:txBody>
          <a:bodyPr wrap="square" rtlCol="0">
            <a:spAutoFit/>
          </a:bodyPr>
          <a:lstStyle/>
          <a:p>
            <a:pPr algn="just"/>
            <a:r>
              <a:rPr lang="en-US" sz="4400" b="1" dirty="0" err="1">
                <a:latin typeface="Arial" panose="020B0604020202020204" pitchFamily="34" charset="0"/>
                <a:cs typeface="Arial" panose="020B0604020202020204" pitchFamily="34" charset="0"/>
              </a:rPr>
              <a:t>SunSift</a:t>
            </a:r>
            <a:r>
              <a:rPr lang="en-US" sz="4400" dirty="0">
                <a:latin typeface="Arial" panose="020B0604020202020204" pitchFamily="34" charset="0"/>
                <a:cs typeface="Arial" panose="020B0604020202020204" pitchFamily="34" charset="0"/>
              </a:rPr>
              <a:t> introduces a lightweight, voltage-driven finite state machine to manage intermittent execution on solar-powered IoT nodes. By monitoring three energy thresholds, the system dynamically transitions between sensing, computing, storing, and sleeping states to preserve progress across unpredictable power failures. Selective MRAM checkpointing ensures only critical data is saved at CNN layer boundaries, minimizing overhead while enabling reliable forward progress. Integrated with TensorFlow Lite for Microcontrollers, </a:t>
            </a:r>
            <a:r>
              <a:rPr lang="en-US" sz="4400" dirty="0" err="1">
                <a:latin typeface="Arial" panose="020B0604020202020204" pitchFamily="34" charset="0"/>
                <a:cs typeface="Arial" panose="020B0604020202020204" pitchFamily="34" charset="0"/>
              </a:rPr>
              <a:t>SunSift</a:t>
            </a:r>
            <a:r>
              <a:rPr lang="en-US" sz="4400" dirty="0">
                <a:latin typeface="Arial" panose="020B0604020202020204" pitchFamily="34" charset="0"/>
                <a:cs typeface="Arial" panose="020B0604020202020204" pitchFamily="34" charset="0"/>
              </a:rPr>
              <a:t> classifies informative vs. non-informative samples, supporting sustainable federated learning on resource-constrained, battery less devices.</a:t>
            </a:r>
          </a:p>
        </p:txBody>
      </p:sp>
      <p:sp>
        <p:nvSpPr>
          <p:cNvPr id="32" name="TextBox 31">
            <a:extLst>
              <a:ext uri="{FF2B5EF4-FFF2-40B4-BE49-F238E27FC236}">
                <a16:creationId xmlns:a16="http://schemas.microsoft.com/office/drawing/2014/main" id="{4F32EF67-FBD4-0D53-7256-38BC99DB79BB}"/>
              </a:ext>
            </a:extLst>
          </p:cNvPr>
          <p:cNvSpPr txBox="1"/>
          <p:nvPr/>
        </p:nvSpPr>
        <p:spPr>
          <a:xfrm>
            <a:off x="15810271" y="33838140"/>
            <a:ext cx="8089559" cy="1477328"/>
          </a:xfrm>
          <a:prstGeom prst="rect">
            <a:avLst/>
          </a:prstGeom>
          <a:noFill/>
        </p:spPr>
        <p:txBody>
          <a:bodyPr wrap="square" rtlCol="0">
            <a:spAutoFit/>
          </a:bodyPr>
          <a:lstStyle/>
          <a:p>
            <a:r>
              <a:rPr lang="en-US" sz="3000" b="1" dirty="0">
                <a:latin typeface="Arial" panose="020B0604020202020204" pitchFamily="34" charset="0"/>
                <a:cs typeface="Arial" panose="020B0604020202020204" pitchFamily="34" charset="0"/>
              </a:rPr>
              <a:t>For more information and publications list, Please visit the SIRIUS Lab website:</a:t>
            </a:r>
          </a:p>
          <a:p>
            <a:r>
              <a:rPr lang="en-US" sz="3000" b="1" dirty="0">
                <a:latin typeface="Arial" panose="020B0604020202020204" pitchFamily="34" charset="0"/>
                <a:cs typeface="Arial" panose="020B0604020202020204" pitchFamily="34" charset="0"/>
              </a:rPr>
              <a:t>Email: </a:t>
            </a:r>
            <a:r>
              <a:rPr lang="en-US" sz="3000" b="1" u="sng" dirty="0">
                <a:latin typeface="Arial" panose="020B0604020202020204" pitchFamily="34" charset="0"/>
                <a:cs typeface="Arial" panose="020B0604020202020204" pitchFamily="34" charset="0"/>
              </a:rPr>
              <a:t>sgera</a:t>
            </a:r>
            <a:r>
              <a:rPr lang="en-US" sz="3000" u="sng" dirty="0">
                <a:latin typeface="Arial" panose="020B0604020202020204" pitchFamily="34" charset="0"/>
                <a:cs typeface="Arial" panose="020B0604020202020204" pitchFamily="34" charset="0"/>
              </a:rPr>
              <a:t>@uic.edu</a:t>
            </a:r>
          </a:p>
        </p:txBody>
      </p:sp>
      <p:pic>
        <p:nvPicPr>
          <p:cNvPr id="34" name="Picture 33" descr="A qr code on a white background&#10;&#10;AI-generated content may be incorrect.">
            <a:extLst>
              <a:ext uri="{FF2B5EF4-FFF2-40B4-BE49-F238E27FC236}">
                <a16:creationId xmlns:a16="http://schemas.microsoft.com/office/drawing/2014/main" id="{9C98D74B-BDA2-2703-F0C1-BD02FEB649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45170" y="33311785"/>
            <a:ext cx="2463744" cy="2463744"/>
          </a:xfrm>
          <a:prstGeom prst="rect">
            <a:avLst/>
          </a:prstGeom>
        </p:spPr>
      </p:pic>
      <p:sp>
        <p:nvSpPr>
          <p:cNvPr id="37" name="TextBox 36">
            <a:extLst>
              <a:ext uri="{FF2B5EF4-FFF2-40B4-BE49-F238E27FC236}">
                <a16:creationId xmlns:a16="http://schemas.microsoft.com/office/drawing/2014/main" id="{62EEDBF0-9470-36DD-753C-509729545771}"/>
              </a:ext>
            </a:extLst>
          </p:cNvPr>
          <p:cNvSpPr txBox="1"/>
          <p:nvPr/>
        </p:nvSpPr>
        <p:spPr>
          <a:xfrm>
            <a:off x="752697" y="19641924"/>
            <a:ext cx="25926606" cy="2800767"/>
          </a:xfrm>
          <a:prstGeom prst="rect">
            <a:avLst/>
          </a:prstGeom>
          <a:noFill/>
        </p:spPr>
        <p:txBody>
          <a:bodyPr wrap="square" rtlCol="0">
            <a:spAutoFit/>
          </a:bodyPr>
          <a:lstStyle/>
          <a:p>
            <a:pPr marL="471488" indent="-471488" algn="just">
              <a:buFont typeface="Arial" panose="020B0604020202020204" pitchFamily="34" charset="0"/>
              <a:buChar char="•"/>
            </a:pPr>
            <a:r>
              <a:rPr lang="en-US" sz="4400" dirty="0">
                <a:latin typeface="Arial" panose="020B0604020202020204" pitchFamily="34" charset="0"/>
                <a:cs typeface="Arial" panose="020B0604020202020204" pitchFamily="34" charset="0"/>
              </a:rPr>
              <a:t>Develop a lightweight framework for CNN inference on </a:t>
            </a:r>
            <a:r>
              <a:rPr lang="en-US" sz="4400" b="1" dirty="0" err="1">
                <a:latin typeface="Arial" panose="020B0604020202020204" pitchFamily="34" charset="0"/>
                <a:cs typeface="Arial" panose="020B0604020202020204" pitchFamily="34" charset="0"/>
              </a:rPr>
              <a:t>batteryless</a:t>
            </a:r>
            <a:r>
              <a:rPr lang="en-US" sz="4400" b="1" dirty="0">
                <a:latin typeface="Arial" panose="020B0604020202020204" pitchFamily="34" charset="0"/>
                <a:cs typeface="Arial" panose="020B0604020202020204" pitchFamily="34" charset="0"/>
              </a:rPr>
              <a:t>, solar-powered IoT nodes</a:t>
            </a:r>
            <a:r>
              <a:rPr lang="en-US" sz="4400" dirty="0">
                <a:latin typeface="Arial" panose="020B0604020202020204" pitchFamily="34" charset="0"/>
                <a:cs typeface="Arial" panose="020B0604020202020204" pitchFamily="34" charset="0"/>
              </a:rPr>
              <a:t>.</a:t>
            </a:r>
          </a:p>
          <a:p>
            <a:pPr marL="471488" indent="-471488" algn="just">
              <a:buFont typeface="Arial" panose="020B0604020202020204" pitchFamily="34" charset="0"/>
              <a:buChar char="•"/>
            </a:pPr>
            <a:r>
              <a:rPr lang="en-US" sz="4400" dirty="0">
                <a:latin typeface="Arial" panose="020B0604020202020204" pitchFamily="34" charset="0"/>
                <a:cs typeface="Arial" panose="020B0604020202020204" pitchFamily="34" charset="0"/>
              </a:rPr>
              <a:t>Design a </a:t>
            </a:r>
            <a:r>
              <a:rPr lang="en-US" sz="4400" b="1" dirty="0">
                <a:latin typeface="Arial" panose="020B0604020202020204" pitchFamily="34" charset="0"/>
                <a:cs typeface="Arial" panose="020B0604020202020204" pitchFamily="34" charset="0"/>
              </a:rPr>
              <a:t>finite state machine</a:t>
            </a:r>
            <a:r>
              <a:rPr lang="en-US" sz="4400" dirty="0">
                <a:latin typeface="Arial" panose="020B0604020202020204" pitchFamily="34" charset="0"/>
                <a:cs typeface="Arial" panose="020B0604020202020204" pitchFamily="34" charset="0"/>
              </a:rPr>
              <a:t> to manage intermittent execution under fluctuating energy conditions.</a:t>
            </a:r>
          </a:p>
          <a:p>
            <a:pPr marL="471488" indent="-471488" algn="just">
              <a:buFont typeface="Arial" panose="020B0604020202020204" pitchFamily="34" charset="0"/>
              <a:buChar char="•"/>
            </a:pPr>
            <a:r>
              <a:rPr lang="en-US" sz="4400" dirty="0">
                <a:latin typeface="Arial" panose="020B0604020202020204" pitchFamily="34" charset="0"/>
                <a:cs typeface="Arial" panose="020B0604020202020204" pitchFamily="34" charset="0"/>
              </a:rPr>
              <a:t>Implement </a:t>
            </a:r>
            <a:r>
              <a:rPr lang="en-US" sz="4400" b="1" dirty="0">
                <a:latin typeface="Arial" panose="020B0604020202020204" pitchFamily="34" charset="0"/>
                <a:cs typeface="Arial" panose="020B0604020202020204" pitchFamily="34" charset="0"/>
              </a:rPr>
              <a:t>selective MRAM checkpointing</a:t>
            </a:r>
            <a:r>
              <a:rPr lang="en-US" sz="4400" dirty="0">
                <a:latin typeface="Arial" panose="020B0604020202020204" pitchFamily="34" charset="0"/>
                <a:cs typeface="Arial" panose="020B0604020202020204" pitchFamily="34" charset="0"/>
              </a:rPr>
              <a:t> to reduce storage overhead while preserving progress.</a:t>
            </a:r>
          </a:p>
          <a:p>
            <a:pPr marL="471488" indent="-471488" algn="just">
              <a:buFont typeface="Arial" panose="020B0604020202020204" pitchFamily="34" charset="0"/>
              <a:buChar char="•"/>
            </a:pPr>
            <a:r>
              <a:rPr lang="en-US" sz="4400" dirty="0">
                <a:latin typeface="Arial" panose="020B0604020202020204" pitchFamily="34" charset="0"/>
                <a:cs typeface="Arial" panose="020B0604020202020204" pitchFamily="34" charset="0"/>
              </a:rPr>
              <a:t>Distinguish between </a:t>
            </a:r>
            <a:r>
              <a:rPr lang="en-US" sz="4400" b="1" dirty="0">
                <a:latin typeface="Arial" panose="020B0604020202020204" pitchFamily="34" charset="0"/>
                <a:cs typeface="Arial" panose="020B0604020202020204" pitchFamily="34" charset="0"/>
              </a:rPr>
              <a:t>informative and non-informative samples</a:t>
            </a:r>
            <a:r>
              <a:rPr lang="en-US" sz="4400" dirty="0">
                <a:latin typeface="Arial" panose="020B0604020202020204" pitchFamily="34" charset="0"/>
                <a:cs typeface="Arial" panose="020B0604020202020204" pitchFamily="34" charset="0"/>
              </a:rPr>
              <a:t> to support federated learning.</a:t>
            </a:r>
          </a:p>
        </p:txBody>
      </p:sp>
      <p:sp>
        <p:nvSpPr>
          <p:cNvPr id="39" name="TextBox 38">
            <a:extLst>
              <a:ext uri="{FF2B5EF4-FFF2-40B4-BE49-F238E27FC236}">
                <a16:creationId xmlns:a16="http://schemas.microsoft.com/office/drawing/2014/main" id="{53CFF917-EB87-E850-C1AF-6F934D3DDF5C}"/>
              </a:ext>
            </a:extLst>
          </p:cNvPr>
          <p:cNvSpPr txBox="1"/>
          <p:nvPr/>
        </p:nvSpPr>
        <p:spPr>
          <a:xfrm>
            <a:off x="721451" y="24103515"/>
            <a:ext cx="18336571" cy="6186309"/>
          </a:xfrm>
          <a:prstGeom prst="rect">
            <a:avLst/>
          </a:prstGeom>
          <a:noFill/>
        </p:spPr>
        <p:txBody>
          <a:bodyPr wrap="square" rtlCol="0">
            <a:spAutoFit/>
          </a:bodyPr>
          <a:lstStyle/>
          <a:p>
            <a:pPr algn="just"/>
            <a:r>
              <a:rPr lang="en-US" sz="4400" dirty="0" err="1">
                <a:latin typeface="Arial" panose="020B0604020202020204" pitchFamily="34" charset="0"/>
                <a:cs typeface="Arial" panose="020B0604020202020204" pitchFamily="34" charset="0"/>
              </a:rPr>
              <a:t>SunSift</a:t>
            </a:r>
            <a:r>
              <a:rPr lang="en-US" sz="4400" dirty="0">
                <a:latin typeface="Arial" panose="020B0604020202020204" pitchFamily="34" charset="0"/>
                <a:cs typeface="Arial" panose="020B0604020202020204" pitchFamily="34" charset="0"/>
              </a:rPr>
              <a:t> achieves </a:t>
            </a:r>
            <a:r>
              <a:rPr lang="en-US" sz="4400" b="1" dirty="0">
                <a:latin typeface="Arial" panose="020B0604020202020204" pitchFamily="34" charset="0"/>
                <a:cs typeface="Arial" panose="020B0604020202020204" pitchFamily="34" charset="0"/>
              </a:rPr>
              <a:t>71.51% accuracy</a:t>
            </a:r>
            <a:r>
              <a:rPr lang="en-US" sz="4400" dirty="0">
                <a:latin typeface="Arial" panose="020B0604020202020204" pitchFamily="34" charset="0"/>
                <a:cs typeface="Arial" panose="020B0604020202020204" pitchFamily="34" charset="0"/>
              </a:rPr>
              <a:t> in identifying informative samples from CIFAR-10, effectively distinguishing underrepresented categories from well-represented ones. By leveraging selective MRAM checkpointing and a voltage-aware state machine, the system maintains reliable CNN inference despite frequent power interruptions. Deployment on Arduino Nano 33 BLE boards validates its </a:t>
            </a:r>
            <a:r>
              <a:rPr lang="en-US" sz="4400" b="1" dirty="0">
                <a:latin typeface="Arial" panose="020B0604020202020204" pitchFamily="34" charset="0"/>
                <a:cs typeface="Arial" panose="020B0604020202020204" pitchFamily="34" charset="0"/>
              </a:rPr>
              <a:t>practicality on real, resource-constrained hardware</a:t>
            </a:r>
            <a:r>
              <a:rPr lang="en-US" sz="4400" dirty="0">
                <a:latin typeface="Arial" panose="020B0604020202020204" pitchFamily="34" charset="0"/>
                <a:cs typeface="Arial" panose="020B0604020202020204" pitchFamily="34" charset="0"/>
              </a:rPr>
              <a:t>, demonstrating that </a:t>
            </a:r>
            <a:r>
              <a:rPr lang="en-US" sz="4400" dirty="0" err="1">
                <a:latin typeface="Arial" panose="020B0604020202020204" pitchFamily="34" charset="0"/>
                <a:cs typeface="Arial" panose="020B0604020202020204" pitchFamily="34" charset="0"/>
              </a:rPr>
              <a:t>batteryless</a:t>
            </a:r>
            <a:r>
              <a:rPr lang="en-US" sz="4400" dirty="0">
                <a:latin typeface="Arial" panose="020B0604020202020204" pitchFamily="34" charset="0"/>
                <a:cs typeface="Arial" panose="020B0604020202020204" pitchFamily="34" charset="0"/>
              </a:rPr>
              <a:t>, solar-powered IoT nodes can support sustainable federated learning and edge intelligence.</a:t>
            </a:r>
          </a:p>
        </p:txBody>
      </p:sp>
      <p:sp>
        <p:nvSpPr>
          <p:cNvPr id="41" name="Rectangle 40">
            <a:extLst>
              <a:ext uri="{FF2B5EF4-FFF2-40B4-BE49-F238E27FC236}">
                <a16:creationId xmlns:a16="http://schemas.microsoft.com/office/drawing/2014/main" id="{6FCAFB18-F3D1-3A32-54C2-B267A9120C3A}"/>
              </a:ext>
            </a:extLst>
          </p:cNvPr>
          <p:cNvSpPr/>
          <p:nvPr/>
        </p:nvSpPr>
        <p:spPr>
          <a:xfrm>
            <a:off x="558368" y="9493463"/>
            <a:ext cx="25968535" cy="798205"/>
          </a:xfrm>
          <a:prstGeom prst="rect">
            <a:avLst/>
          </a:prstGeom>
          <a:solidFill>
            <a:srgbClr val="FF0000"/>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err="1">
                <a:solidFill>
                  <a:schemeClr val="bg1"/>
                </a:solidFill>
                <a:latin typeface="+mj-lt"/>
              </a:rPr>
              <a:t>SunSift</a:t>
            </a:r>
            <a:r>
              <a:rPr lang="en-US" sz="4800" b="1" dirty="0">
                <a:solidFill>
                  <a:schemeClr val="bg1"/>
                </a:solidFill>
                <a:latin typeface="+mj-lt"/>
              </a:rPr>
              <a:t> Approach</a:t>
            </a:r>
            <a:endParaRPr lang="en-US" sz="1000" b="1" dirty="0">
              <a:solidFill>
                <a:schemeClr val="bg1"/>
              </a:solidFill>
              <a:latin typeface="+mj-lt"/>
            </a:endParaRPr>
          </a:p>
        </p:txBody>
      </p:sp>
      <p:sp>
        <p:nvSpPr>
          <p:cNvPr id="42" name="Rectangle 41">
            <a:extLst>
              <a:ext uri="{FF2B5EF4-FFF2-40B4-BE49-F238E27FC236}">
                <a16:creationId xmlns:a16="http://schemas.microsoft.com/office/drawing/2014/main" id="{6C6BE175-E504-2013-3D61-C764F2297A58}"/>
              </a:ext>
            </a:extLst>
          </p:cNvPr>
          <p:cNvSpPr/>
          <p:nvPr/>
        </p:nvSpPr>
        <p:spPr>
          <a:xfrm>
            <a:off x="581533" y="18362532"/>
            <a:ext cx="25968535" cy="798204"/>
          </a:xfrm>
          <a:prstGeom prst="rect">
            <a:avLst/>
          </a:prstGeom>
          <a:solidFill>
            <a:srgbClr val="FF0000"/>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mj-lt"/>
              </a:rPr>
              <a:t>Objectives</a:t>
            </a:r>
            <a:endParaRPr lang="en-US" sz="1050" b="1" dirty="0">
              <a:solidFill>
                <a:schemeClr val="bg1"/>
              </a:solidFill>
              <a:latin typeface="+mj-lt"/>
            </a:endParaRPr>
          </a:p>
        </p:txBody>
      </p:sp>
      <p:sp>
        <p:nvSpPr>
          <p:cNvPr id="43" name="Rectangle 42">
            <a:extLst>
              <a:ext uri="{FF2B5EF4-FFF2-40B4-BE49-F238E27FC236}">
                <a16:creationId xmlns:a16="http://schemas.microsoft.com/office/drawing/2014/main" id="{DECB9684-8203-6051-CA06-BD246CD24CE8}"/>
              </a:ext>
            </a:extLst>
          </p:cNvPr>
          <p:cNvSpPr/>
          <p:nvPr/>
        </p:nvSpPr>
        <p:spPr>
          <a:xfrm>
            <a:off x="558367" y="22861359"/>
            <a:ext cx="25968535" cy="773380"/>
          </a:xfrm>
          <a:prstGeom prst="rect">
            <a:avLst/>
          </a:prstGeom>
          <a:solidFill>
            <a:srgbClr val="FF0000"/>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mj-lt"/>
              </a:rPr>
              <a:t>Results</a:t>
            </a:r>
            <a:endParaRPr lang="en-US" sz="1050" b="1" dirty="0">
              <a:solidFill>
                <a:schemeClr val="bg1"/>
              </a:solidFill>
              <a:latin typeface="+mj-lt"/>
            </a:endParaRPr>
          </a:p>
        </p:txBody>
      </p:sp>
      <p:sp>
        <p:nvSpPr>
          <p:cNvPr id="44" name="Rectangle 43">
            <a:extLst>
              <a:ext uri="{FF2B5EF4-FFF2-40B4-BE49-F238E27FC236}">
                <a16:creationId xmlns:a16="http://schemas.microsoft.com/office/drawing/2014/main" id="{6A40C4C5-CAF8-9391-32B3-DC75851053D5}"/>
              </a:ext>
            </a:extLst>
          </p:cNvPr>
          <p:cNvSpPr/>
          <p:nvPr/>
        </p:nvSpPr>
        <p:spPr>
          <a:xfrm>
            <a:off x="581533" y="30718631"/>
            <a:ext cx="25968535" cy="773380"/>
          </a:xfrm>
          <a:prstGeom prst="rect">
            <a:avLst/>
          </a:prstGeom>
          <a:solidFill>
            <a:srgbClr val="FF0000"/>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b="1" dirty="0">
                <a:solidFill>
                  <a:schemeClr val="bg1"/>
                </a:solidFill>
                <a:latin typeface="+mj-lt"/>
              </a:rPr>
              <a:t>References</a:t>
            </a:r>
            <a:endParaRPr lang="en-US" sz="1050" b="1" dirty="0">
              <a:solidFill>
                <a:schemeClr val="bg1"/>
              </a:solidFill>
              <a:latin typeface="+mj-lt"/>
            </a:endParaRPr>
          </a:p>
        </p:txBody>
      </p:sp>
      <p:sp>
        <p:nvSpPr>
          <p:cNvPr id="46" name="TextBox 45">
            <a:extLst>
              <a:ext uri="{FF2B5EF4-FFF2-40B4-BE49-F238E27FC236}">
                <a16:creationId xmlns:a16="http://schemas.microsoft.com/office/drawing/2014/main" id="{D17AB948-2B08-73DF-45A3-A36225AA1175}"/>
              </a:ext>
            </a:extLst>
          </p:cNvPr>
          <p:cNvSpPr txBox="1"/>
          <p:nvPr/>
        </p:nvSpPr>
        <p:spPr>
          <a:xfrm>
            <a:off x="721451" y="31611864"/>
            <a:ext cx="25463462" cy="2062103"/>
          </a:xfrm>
          <a:prstGeom prst="rect">
            <a:avLst/>
          </a:prstGeom>
          <a:noFill/>
        </p:spPr>
        <p:txBody>
          <a:bodyPr wrap="square" rtlCol="0">
            <a:spAutoFit/>
          </a:bodyPr>
          <a:lstStyle/>
          <a:p>
            <a:r>
              <a:rPr lang="en-US" sz="3200" dirty="0"/>
              <a:t>[1] D. Balsamo et al., </a:t>
            </a:r>
            <a:r>
              <a:rPr lang="en-US" sz="3200" i="1" dirty="0" err="1"/>
              <a:t>Hibernus</a:t>
            </a:r>
            <a:r>
              <a:rPr lang="en-US" sz="3200" i="1" dirty="0"/>
              <a:t>: Sustaining computation during intermittent supply for energy-harvesting systems</a:t>
            </a:r>
            <a:r>
              <a:rPr lang="en-US" sz="3200" dirty="0"/>
              <a:t>, IEEE ESL, 2014.</a:t>
            </a:r>
            <a:br>
              <a:rPr lang="en-US" sz="3200" dirty="0"/>
            </a:br>
            <a:r>
              <a:rPr lang="en-US" sz="3200" dirty="0"/>
              <a:t>[2] K. Maeng et al., </a:t>
            </a:r>
            <a:r>
              <a:rPr lang="en-US" sz="3200" i="1" dirty="0"/>
              <a:t>Alpaca: Intermittent execution without checkpoints</a:t>
            </a:r>
            <a:r>
              <a:rPr lang="en-US" sz="3200" dirty="0"/>
              <a:t>, Proc. ACM OOPSLA, 2017.</a:t>
            </a:r>
            <a:br>
              <a:rPr lang="en-US" sz="3200" dirty="0"/>
            </a:br>
            <a:r>
              <a:rPr lang="en-US" sz="3200" dirty="0"/>
              <a:t>[3] S. </a:t>
            </a:r>
            <a:r>
              <a:rPr lang="en-US" sz="3200" dirty="0" err="1"/>
              <a:t>Tabrizchi</a:t>
            </a:r>
            <a:r>
              <a:rPr lang="en-US" sz="3200" dirty="0"/>
              <a:t> et al., </a:t>
            </a:r>
            <a:r>
              <a:rPr lang="en-US" sz="3200" i="1" dirty="0"/>
              <a:t>SRC: Sustainable reactive computing for battery-free edge intelligence</a:t>
            </a:r>
            <a:r>
              <a:rPr lang="en-US" sz="3200" dirty="0"/>
              <a:t>, IEEE IGSC, 2024.</a:t>
            </a:r>
            <a:br>
              <a:rPr lang="en-US" sz="3200" dirty="0"/>
            </a:br>
            <a:r>
              <a:rPr lang="en-US" sz="3200" dirty="0"/>
              <a:t>[4] R. Gaire et al., </a:t>
            </a:r>
            <a:r>
              <a:rPr lang="en-US" sz="3200" i="1" dirty="0"/>
              <a:t>Encode: Enhancing compressed deep learning models through informative sample selection</a:t>
            </a:r>
            <a:r>
              <a:rPr lang="en-US" sz="3200" dirty="0"/>
              <a:t>, IEEE ICMLA, 2023.</a:t>
            </a:r>
          </a:p>
        </p:txBody>
      </p:sp>
      <p:pic>
        <p:nvPicPr>
          <p:cNvPr id="30" name="Picture 29" descr="A diagram of a power supply system&#10;&#10;AI-generated content may be incorrect.">
            <a:extLst>
              <a:ext uri="{FF2B5EF4-FFF2-40B4-BE49-F238E27FC236}">
                <a16:creationId xmlns:a16="http://schemas.microsoft.com/office/drawing/2014/main" id="{45CDF218-8131-E4DF-9A3A-8AC2280904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66924" y="5349811"/>
            <a:ext cx="4373094" cy="4096316"/>
          </a:xfrm>
          <a:prstGeom prst="rect">
            <a:avLst/>
          </a:prstGeom>
        </p:spPr>
      </p:pic>
      <p:pic>
        <p:nvPicPr>
          <p:cNvPr id="1032" name="Picture 8">
            <a:extLst>
              <a:ext uri="{FF2B5EF4-FFF2-40B4-BE49-F238E27FC236}">
                <a16:creationId xmlns:a16="http://schemas.microsoft.com/office/drawing/2014/main" id="{277D7A99-B5E9-5DE1-DCA6-FAA78DAB29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70120" y="24155620"/>
            <a:ext cx="6456782" cy="64188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C4E9102-40C9-5F0F-A521-63AA835FBE37}"/>
              </a:ext>
            </a:extLst>
          </p:cNvPr>
          <p:cNvPicPr>
            <a:picLocks noChangeAspect="1"/>
          </p:cNvPicPr>
          <p:nvPr/>
        </p:nvPicPr>
        <p:blipFill>
          <a:blip r:embed="rId8"/>
          <a:stretch>
            <a:fillRect/>
          </a:stretch>
        </p:blipFill>
        <p:spPr>
          <a:xfrm>
            <a:off x="18421213" y="11013536"/>
            <a:ext cx="8105689" cy="6631926"/>
          </a:xfrm>
          <a:prstGeom prst="rect">
            <a:avLst/>
          </a:prstGeom>
        </p:spPr>
      </p:pic>
    </p:spTree>
    <p:extLst>
      <p:ext uri="{BB962C8B-B14F-4D97-AF65-F5344CB8AC3E}">
        <p14:creationId xmlns:p14="http://schemas.microsoft.com/office/powerpoint/2010/main" val="2660770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8714</TotalTime>
  <Words>443</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Shafiee Sarvestani, Ali</dc:creator>
  <cp:lastModifiedBy>Gerami, Shayan</cp:lastModifiedBy>
  <cp:revision>102</cp:revision>
  <cp:lastPrinted>2025-04-29T16:27:11Z</cp:lastPrinted>
  <dcterms:created xsi:type="dcterms:W3CDTF">2025-04-24T16:34:06Z</dcterms:created>
  <dcterms:modified xsi:type="dcterms:W3CDTF">2025-09-09T22:55:46Z</dcterms:modified>
</cp:coreProperties>
</file>