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8" r:id="rId4"/>
    <p:sldId id="267" r:id="rId5"/>
    <p:sldId id="259" r:id="rId6"/>
    <p:sldId id="260" r:id="rId8"/>
    <p:sldId id="261" r:id="rId9"/>
    <p:sldId id="262" r:id="rId10"/>
    <p:sldId id="263" r:id="rId11"/>
    <p:sldId id="264"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true"/>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true"/>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true"/>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5" name="Footer Placeholder 4"/>
          <p:cNvSpPr>
            <a:spLocks noGrp="true"/>
          </p:cNvSpPr>
          <p:nvPr>
            <p:ph type="ftr" sz="quarter" idx="11"/>
          </p:nvPr>
        </p:nvSpPr>
        <p:spPr/>
        <p:txBody>
          <a:bodyPr/>
          <a:lstStyle/>
          <a:p>
            <a:r>
              <a:rPr lang="zh-CN" altLang="en-US"/>
              <a:t>©om</a:t>
            </a:r>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8" name="Footer Placeholder 7"/>
          <p:cNvSpPr>
            <a:spLocks noGrp="true"/>
          </p:cNvSpPr>
          <p:nvPr>
            <p:ph type="ftr" sz="quarter" idx="11"/>
          </p:nvPr>
        </p:nvSpPr>
        <p:spPr/>
        <p:txBody>
          <a:bodyPr/>
          <a:lstStyle/>
          <a:p>
            <a:r>
              <a:rPr lang="zh-CN" altLang="en-US"/>
              <a:t>©om</a:t>
            </a:r>
            <a:endParaRPr lang="zh-CN" altLang="en-US"/>
          </a:p>
        </p:txBody>
      </p:sp>
      <p:sp>
        <p:nvSpPr>
          <p:cNvPr id="9" name="Slide Number Placeholder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4" name="Footer Placeholder 3"/>
          <p:cNvSpPr>
            <a:spLocks noGrp="true"/>
          </p:cNvSpPr>
          <p:nvPr>
            <p:ph type="ftr" sz="quarter" idx="11"/>
          </p:nvPr>
        </p:nvSpPr>
        <p:spPr/>
        <p:txBody>
          <a:bodyPr/>
          <a:lstStyle/>
          <a:p>
            <a:r>
              <a:rPr lang="zh-CN" altLang="en-US"/>
              <a:t>©om</a:t>
            </a:r>
            <a:endParaRPr lang="zh-CN" altLang="en-US"/>
          </a:p>
        </p:txBody>
      </p:sp>
      <p:sp>
        <p:nvSpPr>
          <p:cNvPr id="5" name="Slide Number Placeholder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3" name="Footer Placeholder 2"/>
          <p:cNvSpPr>
            <a:spLocks noGrp="true"/>
          </p:cNvSpPr>
          <p:nvPr>
            <p:ph type="ftr" sz="quarter" idx="11"/>
          </p:nvPr>
        </p:nvSpPr>
        <p:spPr/>
        <p:txBody>
          <a:bodyPr/>
          <a:lstStyle/>
          <a:p>
            <a:r>
              <a:rPr lang="zh-CN" altLang="en-US"/>
              <a:t>©om</a:t>
            </a:r>
            <a:endParaRPr lang="zh-CN" altLang="en-US"/>
          </a:p>
        </p:txBody>
      </p:sp>
      <p:sp>
        <p:nvSpPr>
          <p:cNvPr id="4" name="Slide Number Placeholder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true"/>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true"/>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true"/>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lstStyle/>
          <a:p>
            <a:fld id="{D997B5FA-0921-464F-AAE1-844C04324D75}" type="datetime1">
              <a:rPr lang="en-US" altLang="en-US" smtClean="0"/>
            </a:fld>
            <a:endParaRPr lang="zh-CN" altLang="en-US"/>
          </a:p>
        </p:txBody>
      </p:sp>
      <p:sp>
        <p:nvSpPr>
          <p:cNvPr id="6" name="Footer Placeholder 5"/>
          <p:cNvSpPr>
            <a:spLocks noGrp="true"/>
          </p:cNvSpPr>
          <p:nvPr>
            <p:ph type="ftr" sz="quarter" idx="11"/>
          </p:nvPr>
        </p:nvSpPr>
        <p:spPr/>
        <p:txBody>
          <a:bodyPr/>
          <a:lstStyle/>
          <a:p>
            <a:r>
              <a:rPr lang="zh-CN" altLang="en-US"/>
              <a:t>©om</a:t>
            </a:r>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transition>
    <p:fade/>
  </p:transition>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false"/>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1">
              <a:rPr lang="en-US" altLang="en-US" smtClean="0"/>
            </a:fld>
            <a:endParaRPr lang="zh-CN" alt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zh-CN" altLang="en-US"/>
              <a:t>©om</a:t>
            </a:r>
            <a:endParaRPr lang="zh-CN" alt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sz="quarter"/>
          </p:nvPr>
        </p:nvSpPr>
        <p:spPr/>
        <p:txBody>
          <a:bodyPr/>
          <a:p>
            <a:r>
              <a:rPr lang="" altLang="en-US" b="1">
                <a:latin typeface="Helvetica [pyrs]" charset="0"/>
                <a:cs typeface="Helvetica [pyrs]" charset="0"/>
              </a:rPr>
              <a:t>Iris Flowers</a:t>
            </a:r>
            <a:br>
              <a:rPr lang="" altLang="en-US" b="1">
                <a:latin typeface="Helvetica [pyrs]" charset="0"/>
                <a:cs typeface="Helvetica [pyrs]" charset="0"/>
              </a:rPr>
            </a:br>
            <a:r>
              <a:rPr lang="" altLang="en-US" b="1">
                <a:latin typeface="Helvetica [pyrs]" charset="0"/>
                <a:cs typeface="Helvetica [pyrs]" charset="0"/>
              </a:rPr>
              <a:t>Analysis and Prediction</a:t>
            </a:r>
            <a:endParaRPr lang="" altLang="en-US" b="1">
              <a:latin typeface="Helvetica [pyrs]" charset="0"/>
              <a:cs typeface="Helvetica [pyrs]" charset="0"/>
            </a:endParaRPr>
          </a:p>
        </p:txBody>
      </p:sp>
      <p:sp>
        <p:nvSpPr>
          <p:cNvPr id="3" name="Subtitle 2"/>
          <p:cNvSpPr>
            <a:spLocks noGrp="true"/>
          </p:cNvSpPr>
          <p:nvPr>
            <p:ph type="subTitle" sz="quarter" idx="1"/>
          </p:nvPr>
        </p:nvSpPr>
        <p:spPr/>
        <p:txBody>
          <a:bodyPr>
            <a:normAutofit/>
          </a:bodyPr>
          <a:p>
            <a:r>
              <a:rPr lang="" altLang="en-US">
                <a:latin typeface="Helvetica [pyrs]" charset="0"/>
                <a:cs typeface="Helvetica [pyrs]" charset="0"/>
              </a:rPr>
              <a:t> • EDA • Classification • Prediction</a:t>
            </a:r>
            <a:endParaRPr lang="" altLang="en-US">
              <a:latin typeface="Helvetica [pyrs]" charset="0"/>
              <a:cs typeface="Helvetica [pyrs]" charset="0"/>
            </a:endParaRPr>
          </a:p>
        </p:txBody>
      </p:sp>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latin typeface="Arial" panose="020B0604020202020204" pitchFamily="34" charset="0"/>
                <a:cs typeface="Arial" panose="020B0604020202020204" pitchFamily="34" charset="0"/>
              </a:rPr>
              <a:t>©</a:t>
            </a:r>
            <a:r>
              <a:rPr lang="zh-CN" altLang="en-US"/>
              <a:t>om</a:t>
            </a:r>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pic>
        <p:nvPicPr>
          <p:cNvPr id="4" name="Content Placeholder 3"/>
          <p:cNvPicPr>
            <a:picLocks noChangeAspect="true"/>
          </p:cNvPicPr>
          <p:nvPr>
            <p:ph idx="1"/>
          </p:nvPr>
        </p:nvPicPr>
        <p:blipFill>
          <a:blip r:embed="rId1"/>
          <a:stretch>
            <a:fillRect/>
          </a:stretch>
        </p:blipFill>
        <p:spPr>
          <a:xfrm>
            <a:off x="2423795" y="1275715"/>
            <a:ext cx="7345045" cy="4306570"/>
          </a:xfrm>
          <a:prstGeom prst="rect">
            <a:avLst/>
          </a:prstGeom>
        </p:spPr>
      </p:pic>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1285875" y="1280795"/>
            <a:ext cx="5074285" cy="4953000"/>
          </a:xfrm>
          <a:prstGeom prst="rect">
            <a:avLst/>
          </a:prstGeom>
        </p:spPr>
      </p:pic>
      <p:sp>
        <p:nvSpPr>
          <p:cNvPr id="5" name="Text Box 4"/>
          <p:cNvSpPr txBox="true"/>
          <p:nvPr/>
        </p:nvSpPr>
        <p:spPr>
          <a:xfrm>
            <a:off x="7171690" y="1607820"/>
            <a:ext cx="2910840" cy="2861310"/>
          </a:xfrm>
          <a:prstGeom prst="rect">
            <a:avLst/>
          </a:prstGeom>
          <a:noFill/>
        </p:spPr>
        <p:txBody>
          <a:bodyPr wrap="none" rtlCol="0">
            <a:spAutoFit/>
          </a:bodyPr>
          <a:p>
            <a:pPr algn="l"/>
            <a:r>
              <a:rPr lang="en-US" altLang="en-US"/>
              <a:t>Iris virginica</a:t>
            </a:r>
            <a:endParaRPr lang="en-US" altLang="en-US"/>
          </a:p>
          <a:p>
            <a:pPr algn="l"/>
            <a:r>
              <a:rPr lang="en-US" altLang="en-US"/>
              <a:t>0.8 </a:t>
            </a:r>
            <a:r>
              <a:rPr lang="en-US" altLang="en-US">
                <a:latin typeface="Droid Sans Fallback" panose="020B0502000000000001" charset="-122"/>
                <a:cs typeface="Droid Sans Fallback" panose="020B0502000000000001" charset="-122"/>
                <a:sym typeface="+mn-ea"/>
              </a:rPr>
              <a:t>≤</a:t>
            </a:r>
            <a:r>
              <a:rPr lang="en-US" altLang="en-US"/>
              <a:t> PetalWidthCm </a:t>
            </a:r>
            <a:r>
              <a:rPr lang="en-US" altLang="en-US">
                <a:latin typeface="Droid Sans Fallback" panose="020B0502000000000001" charset="-122"/>
                <a:cs typeface="Droid Sans Fallback" panose="020B0502000000000001" charset="-122"/>
                <a:sym typeface="+mn-ea"/>
              </a:rPr>
              <a:t>≤</a:t>
            </a:r>
            <a:r>
              <a:rPr lang="en-US" altLang="en-US"/>
              <a:t> 1.75</a:t>
            </a:r>
            <a:endParaRPr lang="en-US" altLang="en-US"/>
          </a:p>
          <a:p>
            <a:pPr algn="l"/>
            <a:endParaRPr lang="en-US" altLang="en-US"/>
          </a:p>
          <a:p>
            <a:pPr algn="l"/>
            <a:r>
              <a:rPr lang="en-US" altLang="en-US"/>
              <a:t>Iris setosa</a:t>
            </a:r>
            <a:endParaRPr lang="en-US" altLang="en-US"/>
          </a:p>
          <a:p>
            <a:pPr algn="l"/>
            <a:r>
              <a:rPr lang="en-US" altLang="en-US"/>
              <a:t>PetalWidthCm </a:t>
            </a:r>
            <a:r>
              <a:rPr lang="en-US" altLang="en-US">
                <a:latin typeface="Droid Sans Fallback" panose="020B0502000000000001" charset="-122"/>
                <a:cs typeface="Droid Sans Fallback" panose="020B0502000000000001" charset="-122"/>
              </a:rPr>
              <a:t>≤</a:t>
            </a:r>
            <a:r>
              <a:rPr lang="en-US" altLang="en-US"/>
              <a:t> 0.8</a:t>
            </a:r>
            <a:endParaRPr lang="en-US" altLang="en-US"/>
          </a:p>
          <a:p>
            <a:pPr algn="l"/>
            <a:endParaRPr lang="en-US" altLang="en-US"/>
          </a:p>
          <a:p>
            <a:pPr algn="l"/>
            <a:r>
              <a:rPr lang="en-US" altLang="en-US"/>
              <a:t>Iris versicolor</a:t>
            </a:r>
            <a:endParaRPr lang="en-US" altLang="en-US"/>
          </a:p>
          <a:p>
            <a:pPr algn="l"/>
            <a:r>
              <a:rPr lang="en-US" altLang="en-US">
                <a:latin typeface="Droid Sans Fallback" panose="020B0502000000000001" charset="-122"/>
                <a:cs typeface="Droid Sans Fallback" panose="020B0502000000000001" charset="-122"/>
                <a:sym typeface="+mn-ea"/>
              </a:rPr>
              <a:t>≤ </a:t>
            </a:r>
            <a:endParaRPr lang="en-US" altLang="en-US"/>
          </a:p>
          <a:p>
            <a:pPr algn="l"/>
            <a:endParaRPr lang="en-US" altLang="en-US"/>
          </a:p>
          <a:p>
            <a:endParaRPr lang="en-US" altLang="en-US"/>
          </a:p>
        </p:txBody>
      </p:sp>
      <p:sp>
        <p:nvSpPr>
          <p:cNvPr id="3" name="Slide Number Placeholder 2"/>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true"/>
          </p:cNvPicPr>
          <p:nvPr/>
        </p:nvPicPr>
        <p:blipFill>
          <a:blip r:embed="rId1"/>
          <a:stretch>
            <a:fillRect/>
          </a:stretch>
        </p:blipFill>
        <p:spPr>
          <a:xfrm>
            <a:off x="588645" y="1528445"/>
            <a:ext cx="11014710" cy="4106545"/>
          </a:xfrm>
          <a:prstGeom prst="rect">
            <a:avLst/>
          </a:prstGeom>
        </p:spPr>
      </p:pic>
      <p:sp>
        <p:nvSpPr>
          <p:cNvPr id="3" name="Slide Number Placeholder 2"/>
          <p:cNvSpPr>
            <a:spLocks noGrp="true"/>
          </p:cNvSpPr>
          <p:nvPr>
            <p:ph type="sldNum" sz="quarter" idx="12"/>
          </p:nvPr>
        </p:nvSpPr>
        <p:spPr/>
        <p:txBody>
          <a:bodyPr/>
          <a:p>
            <a:fld id="{565CE74E-AB26-4998-AD42-012C4C1AD076}" type="slidenum">
              <a:rPr lang="zh-CN" altLang="en-US" smtClean="0"/>
            </a:fld>
            <a:endParaRPr lang="zh-CN" altLang="en-US"/>
          </a:p>
        </p:txBody>
      </p:sp>
      <p:sp>
        <p:nvSpPr>
          <p:cNvPr id="5" name="Footer Placeholder 4"/>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endParaRPr lang="en-US"/>
          </a:p>
        </p:txBody>
      </p:sp>
      <p:sp>
        <p:nvSpPr>
          <p:cNvPr id="3" name="Content Placeholder 2"/>
          <p:cNvSpPr>
            <a:spLocks noGrp="true"/>
          </p:cNvSpPr>
          <p:nvPr>
            <p:ph idx="1"/>
          </p:nvPr>
        </p:nvSpPr>
        <p:spPr/>
        <p:txBody>
          <a:bodyPr/>
          <a:p>
            <a:endParaRPr lang="en-US"/>
          </a:p>
        </p:txBody>
      </p:sp>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sz="2800">
                <a:effectLst/>
                <a:latin typeface="Helvetica [pyrs]" charset="0"/>
                <a:cs typeface="Helvetica [pyrs]" charset="0"/>
                <a:sym typeface="+mn-ea"/>
              </a:rPr>
              <a:t>Dataset </a:t>
            </a:r>
            <a:r>
              <a:rPr lang="en-US" sz="2800">
                <a:effectLst/>
                <a:latin typeface="Helvetica [pyrs]" charset="0"/>
                <a:cs typeface="Helvetica [pyrs]" charset="0"/>
                <a:sym typeface="+mn-ea"/>
              </a:rPr>
              <a:t>Information</a:t>
            </a:r>
            <a:endParaRPr lang="en-US" sz="2800">
              <a:effectLst/>
              <a:latin typeface="Helvetica [pyrs]" charset="0"/>
              <a:cs typeface="Helvetica [pyrs]" charset="0"/>
              <a:sym typeface="+mn-ea"/>
            </a:endParaRPr>
          </a:p>
        </p:txBody>
      </p:sp>
      <p:pic>
        <p:nvPicPr>
          <p:cNvPr id="5" name="Content Placeholder 4"/>
          <p:cNvPicPr>
            <a:picLocks noChangeAspect="true"/>
          </p:cNvPicPr>
          <p:nvPr>
            <p:ph idx="1"/>
          </p:nvPr>
        </p:nvPicPr>
        <p:blipFill>
          <a:blip r:embed="rId1"/>
          <a:stretch>
            <a:fillRect/>
          </a:stretch>
        </p:blipFill>
        <p:spPr>
          <a:xfrm>
            <a:off x="647700" y="1754505"/>
            <a:ext cx="7372350" cy="2256155"/>
          </a:xfrm>
          <a:prstGeom prst="rect">
            <a:avLst/>
          </a:prstGeom>
        </p:spPr>
      </p:pic>
      <p:sp>
        <p:nvSpPr>
          <p:cNvPr id="6" name="Text Box 5"/>
          <p:cNvSpPr txBox="true"/>
          <p:nvPr/>
        </p:nvSpPr>
        <p:spPr>
          <a:xfrm>
            <a:off x="8414385" y="1754505"/>
            <a:ext cx="2540000" cy="2584450"/>
          </a:xfrm>
          <a:prstGeom prst="rect">
            <a:avLst/>
          </a:prstGeom>
          <a:noFill/>
        </p:spPr>
        <p:txBody>
          <a:bodyPr wrap="square" rtlCol="0" anchor="t">
            <a:spAutoFit/>
          </a:bodyPr>
          <a:p>
            <a:r>
              <a:rPr lang="en-US">
                <a:latin typeface="Helvetica [pyrs]" charset="0"/>
                <a:cs typeface="Helvetica [pyrs]" charset="0"/>
              </a:rPr>
              <a:t>Attribute Information:</a:t>
            </a:r>
            <a:endParaRPr lang="en-US">
              <a:latin typeface="Helvetica [pyrs]" charset="0"/>
              <a:cs typeface="Helvetica [pyrs]" charset="0"/>
            </a:endParaRPr>
          </a:p>
          <a:p>
            <a:r>
              <a:rPr lang="en-US">
                <a:latin typeface="Helvetica [pyrs]" charset="0"/>
                <a:cs typeface="Helvetica [pyrs]" charset="0"/>
              </a:rPr>
              <a:t>   1. sepal length in cm</a:t>
            </a:r>
            <a:endParaRPr lang="en-US">
              <a:latin typeface="Helvetica [pyrs]" charset="0"/>
              <a:cs typeface="Helvetica [pyrs]" charset="0"/>
            </a:endParaRPr>
          </a:p>
          <a:p>
            <a:r>
              <a:rPr lang="en-US">
                <a:latin typeface="Helvetica [pyrs]" charset="0"/>
                <a:cs typeface="Helvetica [pyrs]" charset="0"/>
              </a:rPr>
              <a:t>   2. sepal width in cm</a:t>
            </a:r>
            <a:endParaRPr lang="en-US">
              <a:latin typeface="Helvetica [pyrs]" charset="0"/>
              <a:cs typeface="Helvetica [pyrs]" charset="0"/>
            </a:endParaRPr>
          </a:p>
          <a:p>
            <a:r>
              <a:rPr lang="en-US">
                <a:latin typeface="Helvetica [pyrs]" charset="0"/>
                <a:cs typeface="Helvetica [pyrs]" charset="0"/>
              </a:rPr>
              <a:t>   3. petal length in cm</a:t>
            </a:r>
            <a:endParaRPr lang="en-US">
              <a:latin typeface="Helvetica [pyrs]" charset="0"/>
              <a:cs typeface="Helvetica [pyrs]" charset="0"/>
            </a:endParaRPr>
          </a:p>
          <a:p>
            <a:r>
              <a:rPr lang="en-US">
                <a:latin typeface="Helvetica [pyrs]" charset="0"/>
                <a:cs typeface="Helvetica [pyrs]" charset="0"/>
              </a:rPr>
              <a:t>   4. petal width in cm</a:t>
            </a:r>
            <a:endParaRPr lang="en-US">
              <a:latin typeface="Helvetica [pyrs]" charset="0"/>
              <a:cs typeface="Helvetica [pyrs]" charset="0"/>
            </a:endParaRPr>
          </a:p>
          <a:p>
            <a:r>
              <a:rPr lang="en-US">
                <a:latin typeface="Helvetica [pyrs]" charset="0"/>
                <a:cs typeface="Helvetica [pyrs]" charset="0"/>
              </a:rPr>
              <a:t>   5. class: </a:t>
            </a:r>
            <a:endParaRPr lang="en-US">
              <a:latin typeface="Helvetica [pyrs]" charset="0"/>
              <a:cs typeface="Helvetica [pyrs]" charset="0"/>
            </a:endParaRPr>
          </a:p>
          <a:p>
            <a:r>
              <a:rPr lang="en-US">
                <a:latin typeface="Helvetica [pyrs]" charset="0"/>
                <a:cs typeface="Helvetica [pyrs]" charset="0"/>
              </a:rPr>
              <a:t>      -- Iris Setosa</a:t>
            </a:r>
            <a:endParaRPr lang="en-US">
              <a:latin typeface="Helvetica [pyrs]" charset="0"/>
              <a:cs typeface="Helvetica [pyrs]" charset="0"/>
            </a:endParaRPr>
          </a:p>
          <a:p>
            <a:r>
              <a:rPr lang="en-US">
                <a:latin typeface="Helvetica [pyrs]" charset="0"/>
                <a:cs typeface="Helvetica [pyrs]" charset="0"/>
              </a:rPr>
              <a:t>      -- Iris Versicolour</a:t>
            </a:r>
            <a:endParaRPr lang="en-US">
              <a:latin typeface="Helvetica [pyrs]" charset="0"/>
              <a:cs typeface="Helvetica [pyrs]" charset="0"/>
            </a:endParaRPr>
          </a:p>
          <a:p>
            <a:r>
              <a:rPr lang="en-US">
                <a:latin typeface="Helvetica [pyrs]" charset="0"/>
                <a:cs typeface="Helvetica [pyrs]" charset="0"/>
              </a:rPr>
              <a:t>      -- Iris Virginica</a:t>
            </a:r>
            <a:endParaRPr lang="en-US">
              <a:latin typeface="Helvetica [pyrs]" charset="0"/>
              <a:cs typeface="Helvetica [pyrs]" charset="0"/>
            </a:endParaRPr>
          </a:p>
        </p:txBody>
      </p:sp>
      <p:sp>
        <p:nvSpPr>
          <p:cNvPr id="7" name="Text Box 6"/>
          <p:cNvSpPr txBox="true"/>
          <p:nvPr/>
        </p:nvSpPr>
        <p:spPr>
          <a:xfrm>
            <a:off x="647700" y="4338955"/>
            <a:ext cx="8758555" cy="1476375"/>
          </a:xfrm>
          <a:prstGeom prst="rect">
            <a:avLst/>
          </a:prstGeom>
          <a:noFill/>
        </p:spPr>
        <p:txBody>
          <a:bodyPr wrap="square" rtlCol="0" anchor="t">
            <a:spAutoFit/>
          </a:bodyPr>
          <a:p>
            <a:pPr indent="0">
              <a:buNone/>
            </a:pPr>
            <a:r>
              <a:rPr lang="en-US" altLang="en-US">
                <a:latin typeface="Helvetica [pyrs]" charset="0"/>
                <a:cs typeface="Helvetica [pyrs]" charset="0"/>
              </a:rPr>
              <a:t>Description :</a:t>
            </a:r>
            <a:endParaRPr lang="en-US">
              <a:latin typeface="Helvetica [pyrs]" charset="0"/>
              <a:cs typeface="Helvetica [pyrs]" charset="0"/>
            </a:endParaRPr>
          </a:p>
          <a:p>
            <a:pPr marL="342900" indent="-342900">
              <a:buAutoNum type="arabicPeriod"/>
            </a:pPr>
            <a:r>
              <a:rPr lang="en-US">
                <a:latin typeface="Helvetica [pyrs]" charset="0"/>
                <a:cs typeface="Helvetica [pyrs]" charset="0"/>
              </a:rPr>
              <a:t>The dataset provided has 135</a:t>
            </a:r>
            <a:r>
              <a:rPr lang="en-US" altLang="en-US">
                <a:latin typeface="Helvetica [pyrs]" charset="0"/>
                <a:cs typeface="Helvetica [pyrs]" charset="0"/>
              </a:rPr>
              <a:t> </a:t>
            </a:r>
            <a:r>
              <a:rPr lang="en-US">
                <a:latin typeface="Helvetica [pyrs]" charset="0"/>
                <a:cs typeface="Helvetica [pyrs]" charset="0"/>
              </a:rPr>
              <a:t>rows</a:t>
            </a:r>
            <a:endParaRPr lang="en-US">
              <a:latin typeface="Helvetica [pyrs]" charset="0"/>
              <a:cs typeface="Helvetica [pyrs]" charset="0"/>
            </a:endParaRPr>
          </a:p>
          <a:p>
            <a:pPr marL="342900" indent="-342900">
              <a:buAutoNum type="arabicPeriod"/>
            </a:pPr>
            <a:r>
              <a:rPr lang="en-US">
                <a:latin typeface="Helvetica [pyrs]" charset="0"/>
                <a:cs typeface="Helvetica [pyrs]" charset="0"/>
              </a:rPr>
              <a:t>Dependent Variables :</a:t>
            </a:r>
            <a:r>
              <a:rPr lang="en-US" altLang="en-US">
                <a:latin typeface="Helvetica [pyrs]" charset="0"/>
                <a:cs typeface="Helvetica [pyrs]" charset="0"/>
              </a:rPr>
              <a:t> </a:t>
            </a:r>
            <a:r>
              <a:rPr lang="en-US">
                <a:latin typeface="Helvetica [pyrs]" charset="0"/>
                <a:cs typeface="Helvetica [pyrs]" charset="0"/>
              </a:rPr>
              <a:t>Sepal </a:t>
            </a:r>
            <a:r>
              <a:rPr lang="en-US" altLang="en-US">
                <a:latin typeface="Helvetica [pyrs]" charset="0"/>
                <a:cs typeface="Helvetica [pyrs]" charset="0"/>
              </a:rPr>
              <a:t>L</a:t>
            </a:r>
            <a:r>
              <a:rPr lang="en-US">
                <a:latin typeface="Helvetica [pyrs]" charset="0"/>
                <a:cs typeface="Helvetica [pyrs]" charset="0"/>
              </a:rPr>
              <a:t>ength</a:t>
            </a:r>
            <a:r>
              <a:rPr lang="en-US" altLang="en-US">
                <a:latin typeface="Helvetica [pyrs]" charset="0"/>
                <a:cs typeface="Helvetica [pyrs]" charset="0"/>
              </a:rPr>
              <a:t>, </a:t>
            </a:r>
            <a:r>
              <a:rPr lang="en-US">
                <a:latin typeface="Helvetica [pyrs]" charset="0"/>
                <a:cs typeface="Helvetica [pyrs]" charset="0"/>
              </a:rPr>
              <a:t>Sepal Width,</a:t>
            </a:r>
            <a:r>
              <a:rPr lang="en-US" altLang="en-US">
                <a:latin typeface="Helvetica [pyrs]" charset="0"/>
                <a:cs typeface="Helvetica [pyrs]" charset="0"/>
              </a:rPr>
              <a:t> </a:t>
            </a:r>
            <a:r>
              <a:rPr lang="en-US">
                <a:latin typeface="Helvetica [pyrs]" charset="0"/>
                <a:cs typeface="Helvetica [pyrs]" charset="0"/>
              </a:rPr>
              <a:t>Petal </a:t>
            </a:r>
            <a:r>
              <a:rPr lang="en-US" altLang="en-US">
                <a:latin typeface="Helvetica [pyrs]" charset="0"/>
                <a:cs typeface="Helvetica [pyrs]" charset="0"/>
              </a:rPr>
              <a:t>L</a:t>
            </a:r>
            <a:r>
              <a:rPr lang="en-US">
                <a:latin typeface="Helvetica [pyrs]" charset="0"/>
                <a:cs typeface="Helvetica [pyrs]" charset="0"/>
              </a:rPr>
              <a:t>ength,</a:t>
            </a:r>
            <a:r>
              <a:rPr lang="en-US" altLang="en-US">
                <a:latin typeface="Helvetica [pyrs]" charset="0"/>
                <a:cs typeface="Helvetica [pyrs]" charset="0"/>
              </a:rPr>
              <a:t> </a:t>
            </a:r>
            <a:r>
              <a:rPr lang="en-US">
                <a:latin typeface="Helvetica [pyrs]" charset="0"/>
                <a:cs typeface="Helvetica [pyrs]" charset="0"/>
              </a:rPr>
              <a:t>Petal Width</a:t>
            </a:r>
            <a:endParaRPr lang="en-US">
              <a:latin typeface="Helvetica [pyrs]" charset="0"/>
              <a:cs typeface="Helvetica [pyrs]" charset="0"/>
            </a:endParaRPr>
          </a:p>
          <a:p>
            <a:pPr marL="342900" indent="-342900">
              <a:buAutoNum type="arabicPeriod"/>
            </a:pPr>
            <a:r>
              <a:rPr lang="en-US">
                <a:latin typeface="Helvetica [pyrs]" charset="0"/>
                <a:cs typeface="Helvetica [pyrs]" charset="0"/>
              </a:rPr>
              <a:t>Independent/Target Variable : Class</a:t>
            </a:r>
            <a:endParaRPr lang="en-US">
              <a:latin typeface="Helvetica [pyrs]" charset="0"/>
              <a:cs typeface="Helvetica [pyrs]" charset="0"/>
            </a:endParaRPr>
          </a:p>
          <a:p>
            <a:pPr marL="342900" indent="-342900">
              <a:buAutoNum type="arabicPeriod"/>
            </a:pPr>
            <a:r>
              <a:rPr lang="en-US">
                <a:latin typeface="Helvetica [pyrs]" charset="0"/>
                <a:cs typeface="Helvetica [pyrs]" charset="0"/>
              </a:rPr>
              <a:t>Missing </a:t>
            </a:r>
            <a:r>
              <a:rPr lang="en-US" altLang="en-US">
                <a:latin typeface="Helvetica [pyrs]" charset="0"/>
                <a:cs typeface="Helvetica [pyrs]" charset="0"/>
              </a:rPr>
              <a:t>V</a:t>
            </a:r>
            <a:r>
              <a:rPr lang="en-US">
                <a:latin typeface="Helvetica [pyrs]" charset="0"/>
                <a:cs typeface="Helvetica [pyrs]" charset="0"/>
              </a:rPr>
              <a:t>alues : </a:t>
            </a:r>
            <a:r>
              <a:rPr lang="en-US" altLang="en-US">
                <a:latin typeface="Helvetica [pyrs]" charset="0"/>
                <a:cs typeface="Helvetica [pyrs]" charset="0"/>
              </a:rPr>
              <a:t>13</a:t>
            </a:r>
            <a:endParaRPr lang="en-US" altLang="en-US">
              <a:latin typeface="Helvetica [pyrs]" charset="0"/>
              <a:cs typeface="Helvetica [pyrs]" charset="0"/>
            </a:endParaRPr>
          </a:p>
        </p:txBody>
      </p:sp>
      <p:sp>
        <p:nvSpPr>
          <p:cNvPr id="8" name="Text Box 7"/>
          <p:cNvSpPr txBox="true"/>
          <p:nvPr/>
        </p:nvSpPr>
        <p:spPr>
          <a:xfrm>
            <a:off x="647700" y="1386205"/>
            <a:ext cx="1565910" cy="368300"/>
          </a:xfrm>
          <a:prstGeom prst="rect">
            <a:avLst/>
          </a:prstGeom>
          <a:noFill/>
        </p:spPr>
        <p:txBody>
          <a:bodyPr wrap="none" rtlCol="0">
            <a:spAutoFit/>
          </a:bodyPr>
          <a:p>
            <a:r>
              <a:rPr lang="en-US" altLang="en-US">
                <a:latin typeface="Consolas" panose="020B0609020204030204" charset="0"/>
                <a:cs typeface="Consolas" panose="020B0609020204030204" charset="0"/>
              </a:rPr>
              <a:t>iris.head()</a:t>
            </a:r>
            <a:endParaRPr lang="en-US" altLang="en-US">
              <a:latin typeface="Consolas" panose="020B0609020204030204" charset="0"/>
              <a:cs typeface="Consolas" panose="020B0609020204030204" charset="0"/>
            </a:endParaRPr>
          </a:p>
        </p:txBody>
      </p:sp>
      <p:sp>
        <p:nvSpPr>
          <p:cNvPr id="4" name="Slide Number Placeholder 3"/>
          <p:cNvSpPr>
            <a:spLocks noGrp="true"/>
          </p:cNvSpPr>
          <p:nvPr>
            <p:ph type="sldNum" sz="quarter" idx="12"/>
          </p:nvPr>
        </p:nvSpPr>
        <p:spPr/>
        <p:txBody>
          <a:bodyPr/>
          <a:p>
            <a:fld id="{565CE74E-AB26-4998-AD42-012C4C1AD076}" type="slidenum">
              <a:rPr lang="zh-CN" altLang="en-US" smtClean="0"/>
            </a:fld>
            <a:endParaRPr lang="zh-CN" altLang="en-US"/>
          </a:p>
        </p:txBody>
      </p:sp>
      <p:sp>
        <p:nvSpPr>
          <p:cNvPr id="9" name="Footer Placeholder 8"/>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sz="2800">
                <a:effectLst/>
                <a:latin typeface="Helvetica [pyrs]" charset="0"/>
                <a:cs typeface="Helvetica [pyrs]" charset="0"/>
                <a:sym typeface="+mn-ea"/>
              </a:rPr>
              <a:t>Handling Missing Value</a:t>
            </a:r>
            <a:endParaRPr lang="en-US" altLang="en-US" sz="2800">
              <a:effectLst/>
              <a:latin typeface="Helvetica [pyrs]" charset="0"/>
              <a:cs typeface="Helvetica [pyrs]" charset="0"/>
              <a:sym typeface="+mn-ea"/>
            </a:endParaRPr>
          </a:p>
        </p:txBody>
      </p:sp>
      <p:sp>
        <p:nvSpPr>
          <p:cNvPr id="7" name="Text Box 6"/>
          <p:cNvSpPr txBox="true"/>
          <p:nvPr/>
        </p:nvSpPr>
        <p:spPr>
          <a:xfrm>
            <a:off x="647700" y="3640455"/>
            <a:ext cx="8758555" cy="1198880"/>
          </a:xfrm>
          <a:prstGeom prst="rect">
            <a:avLst/>
          </a:prstGeom>
          <a:noFill/>
        </p:spPr>
        <p:txBody>
          <a:bodyPr wrap="square" rtlCol="0" anchor="t">
            <a:spAutoFit/>
          </a:bodyPr>
          <a:p>
            <a:pPr indent="0">
              <a:buNone/>
            </a:pPr>
            <a:r>
              <a:rPr lang="en-US" altLang="en-US">
                <a:latin typeface="Helvetica [pyrs]" charset="0"/>
                <a:cs typeface="Helvetica [pyrs]" charset="0"/>
              </a:rPr>
              <a:t>if missing value &lt; 5 %, you can drop rows</a:t>
            </a:r>
            <a:endParaRPr lang="en-US" altLang="en-US">
              <a:latin typeface="Helvetica [pyrs]" charset="0"/>
              <a:cs typeface="Helvetica [pyrs]" charset="0"/>
            </a:endParaRPr>
          </a:p>
          <a:p>
            <a:pPr indent="0">
              <a:buNone/>
            </a:pPr>
            <a:r>
              <a:rPr lang="en-US" altLang="en-US">
                <a:latin typeface="Consolas" panose="020B0609020204030204" charset="0"/>
                <a:cs typeface="Consolas" panose="020B0609020204030204" charset="0"/>
              </a:rPr>
              <a:t>cleaniris = iris.dropna()</a:t>
            </a:r>
            <a:endParaRPr lang="en-US" altLang="en-US">
              <a:latin typeface="Helvetica [pyrs]" charset="0"/>
              <a:cs typeface="Helvetica [pyrs]" charset="0"/>
            </a:endParaRPr>
          </a:p>
          <a:p>
            <a:pPr indent="0">
              <a:buNone/>
            </a:pPr>
            <a:endParaRPr lang="en-US" altLang="en-US">
              <a:latin typeface="Helvetica [pyrs]" charset="0"/>
              <a:cs typeface="Helvetica [pyrs]" charset="0"/>
            </a:endParaRPr>
          </a:p>
          <a:p>
            <a:pPr indent="0">
              <a:buNone/>
            </a:pPr>
            <a:endParaRPr lang="en-US" altLang="en-US">
              <a:latin typeface="Helvetica [pyrs]" charset="0"/>
              <a:cs typeface="Helvetica [pyrs]" charset="0"/>
            </a:endParaRPr>
          </a:p>
        </p:txBody>
      </p:sp>
      <p:sp>
        <p:nvSpPr>
          <p:cNvPr id="8" name="Text Box 7"/>
          <p:cNvSpPr txBox="true"/>
          <p:nvPr/>
        </p:nvSpPr>
        <p:spPr>
          <a:xfrm>
            <a:off x="647700" y="1386205"/>
            <a:ext cx="5463540" cy="1198880"/>
          </a:xfrm>
          <a:prstGeom prst="rect">
            <a:avLst/>
          </a:prstGeom>
          <a:noFill/>
        </p:spPr>
        <p:txBody>
          <a:bodyPr wrap="none" rtlCol="0">
            <a:spAutoFit/>
          </a:bodyPr>
          <a:p>
            <a:pPr algn="l"/>
            <a:r>
              <a:rPr lang="en-US" altLang="en-US">
                <a:latin typeface="Consolas" panose="020B0609020204030204" charset="0"/>
                <a:cs typeface="Consolas" panose="020B0609020204030204" charset="0"/>
              </a:rPr>
              <a:t>missing_values_count = iris.isnull().sum()</a:t>
            </a:r>
            <a:endParaRPr lang="en-US" altLang="en-US">
              <a:latin typeface="Consolas" panose="020B0609020204030204" charset="0"/>
              <a:cs typeface="Consolas" panose="020B0609020204030204" charset="0"/>
            </a:endParaRPr>
          </a:p>
          <a:p>
            <a:pPr algn="l"/>
            <a:r>
              <a:rPr lang="en-US" altLang="en-US">
                <a:latin typeface="Consolas" panose="020B0609020204030204" charset="0"/>
                <a:cs typeface="Consolas" panose="020B0609020204030204" charset="0"/>
              </a:rPr>
              <a:t>total_missing = missing_values_count.sum()</a:t>
            </a:r>
            <a:endParaRPr lang="en-US" altLang="en-US">
              <a:latin typeface="Consolas" panose="020B0609020204030204" charset="0"/>
              <a:cs typeface="Consolas" panose="020B0609020204030204" charset="0"/>
            </a:endParaRPr>
          </a:p>
          <a:p>
            <a:pPr algn="l"/>
            <a:r>
              <a:rPr lang="en-US" altLang="en-US">
                <a:latin typeface="Consolas" panose="020B0609020204030204" charset="0"/>
                <a:cs typeface="Consolas" panose="020B0609020204030204" charset="0"/>
              </a:rPr>
              <a:t>total_cells = np.product(iris.shape)</a:t>
            </a:r>
            <a:endParaRPr lang="en-US" altLang="en-US">
              <a:latin typeface="Consolas" panose="020B0609020204030204" charset="0"/>
              <a:cs typeface="Consolas" panose="020B0609020204030204" charset="0"/>
            </a:endParaRPr>
          </a:p>
          <a:p>
            <a:pPr algn="l"/>
            <a:r>
              <a:rPr lang="en-US" altLang="en-US">
                <a:latin typeface="Consolas" panose="020B0609020204030204" charset="0"/>
                <a:cs typeface="Consolas" panose="020B0609020204030204" charset="0"/>
              </a:rPr>
              <a:t>total_missing/total_cells) * 100</a:t>
            </a:r>
            <a:endParaRPr lang="en-US" altLang="en-US">
              <a:latin typeface="Consolas" panose="020B0609020204030204" charset="0"/>
              <a:cs typeface="Consolas" panose="020B0609020204030204" charset="0"/>
            </a:endParaRPr>
          </a:p>
        </p:txBody>
      </p:sp>
      <p:sp>
        <p:nvSpPr>
          <p:cNvPr id="4" name="Text Box 3"/>
          <p:cNvSpPr txBox="true"/>
          <p:nvPr/>
        </p:nvSpPr>
        <p:spPr>
          <a:xfrm>
            <a:off x="647700" y="2783840"/>
            <a:ext cx="8758555" cy="368300"/>
          </a:xfrm>
          <a:prstGeom prst="rect">
            <a:avLst/>
          </a:prstGeom>
          <a:noFill/>
        </p:spPr>
        <p:txBody>
          <a:bodyPr wrap="square" rtlCol="0" anchor="t">
            <a:spAutoFit/>
          </a:bodyPr>
          <a:p>
            <a:pPr indent="0">
              <a:buNone/>
            </a:pPr>
            <a:r>
              <a:rPr lang="en-US" altLang="en-US">
                <a:latin typeface="Helvetica [pyrs]" charset="0"/>
                <a:cs typeface="Helvetica [pyrs]" charset="0"/>
              </a:rPr>
              <a:t>% missing value = 1.60 %</a:t>
            </a:r>
            <a:endParaRPr lang="en-US" altLang="en-US">
              <a:latin typeface="Helvetica [pyrs]" charset="0"/>
              <a:cs typeface="Helvetica [pyrs]" charset="0"/>
            </a:endParaRPr>
          </a:p>
        </p:txBody>
      </p:sp>
      <p:pic>
        <p:nvPicPr>
          <p:cNvPr id="9" name="Picture 8"/>
          <p:cNvPicPr>
            <a:picLocks noChangeAspect="true"/>
          </p:cNvPicPr>
          <p:nvPr/>
        </p:nvPicPr>
        <p:blipFill>
          <a:blip r:embed="rId1"/>
          <a:stretch>
            <a:fillRect/>
          </a:stretch>
        </p:blipFill>
        <p:spPr>
          <a:xfrm>
            <a:off x="647700" y="4453890"/>
            <a:ext cx="2428240" cy="692150"/>
          </a:xfrm>
          <a:prstGeom prst="rect">
            <a:avLst/>
          </a:prstGeom>
        </p:spPr>
      </p:pic>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Distribution of </a:t>
            </a:r>
            <a:r>
              <a:rPr lang="en-US">
                <a:latin typeface="Helvetica [pyrs]" charset="0"/>
                <a:cs typeface="Helvetica [pyrs]" charset="0"/>
                <a:sym typeface="+mn-ea"/>
              </a:rPr>
              <a:t>Dependent Variables</a:t>
            </a:r>
            <a:r>
              <a:rPr lang="en-US" altLang="en-US">
                <a:latin typeface="Helvetica [pyrs]" charset="0"/>
                <a:cs typeface="Helvetica [pyrs]" charset="0"/>
                <a:sym typeface="+mn-ea"/>
              </a:rPr>
              <a:t> (Histogram)</a:t>
            </a:r>
            <a:endParaRPr lang="en-US" altLang="en-US">
              <a:latin typeface="Helvetica [pyrs]" charset="0"/>
              <a:cs typeface="Helvetica [pyrs]" charset="0"/>
              <a:sym typeface="+mn-ea"/>
            </a:endParaRPr>
          </a:p>
        </p:txBody>
      </p:sp>
      <p:pic>
        <p:nvPicPr>
          <p:cNvPr id="4" name="Content Placeholder 3"/>
          <p:cNvPicPr>
            <a:picLocks noChangeAspect="true"/>
          </p:cNvPicPr>
          <p:nvPr>
            <p:ph idx="1"/>
          </p:nvPr>
        </p:nvPicPr>
        <p:blipFill>
          <a:blip r:embed="rId1"/>
          <a:stretch>
            <a:fillRect/>
          </a:stretch>
        </p:blipFill>
        <p:spPr>
          <a:xfrm>
            <a:off x="2256790" y="875030"/>
            <a:ext cx="7653020" cy="4010025"/>
          </a:xfrm>
          <a:prstGeom prst="rect">
            <a:avLst/>
          </a:prstGeom>
        </p:spPr>
      </p:pic>
      <p:sp>
        <p:nvSpPr>
          <p:cNvPr id="3" name="Content Placeholder 2"/>
          <p:cNvSpPr>
            <a:spLocks noGrp="true"/>
          </p:cNvSpPr>
          <p:nvPr/>
        </p:nvSpPr>
        <p:spPr>
          <a:xfrm>
            <a:off x="702945" y="5017770"/>
            <a:ext cx="10972800" cy="144462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Droid Sans Fallback" panose="020B0502000000000001" charset="-122"/>
                <a:cs typeface="+mn-cs"/>
              </a:defRPr>
            </a:lvl1pPr>
            <a:lvl2pPr marL="742950" indent="-285750" algn="l" rtl="0" fontAlgn="base">
              <a:spcBef>
                <a:spcPct val="20000"/>
              </a:spcBef>
              <a:spcAft>
                <a:spcPct val="0"/>
              </a:spcAft>
              <a:buChar char="–"/>
              <a:defRPr sz="2800" kern="1200">
                <a:solidFill>
                  <a:schemeClr val="tx1"/>
                </a:solidFill>
                <a:latin typeface="+mn-lt"/>
                <a:ea typeface="Droid Sans Fallback" panose="020B0502000000000001" charset="-122"/>
                <a:cs typeface="+mn-cs"/>
              </a:defRPr>
            </a:lvl2pPr>
            <a:lvl3pPr marL="1143000" indent="-228600" algn="l" rtl="0" fontAlgn="base">
              <a:spcBef>
                <a:spcPct val="20000"/>
              </a:spcBef>
              <a:spcAft>
                <a:spcPct val="0"/>
              </a:spcAft>
              <a:buChar char="•"/>
              <a:defRPr sz="2400" kern="1200">
                <a:solidFill>
                  <a:schemeClr val="tx1"/>
                </a:solidFill>
                <a:latin typeface="+mn-lt"/>
                <a:ea typeface="Droid Sans Fallback" panose="020B0502000000000001" charset="-122"/>
                <a:cs typeface="+mn-cs"/>
              </a:defRPr>
            </a:lvl3pPr>
            <a:lvl4pPr marL="16002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4pPr>
            <a:lvl5pPr marL="20574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1800">
                <a:latin typeface="Helvetica [pyrs]" charset="0"/>
                <a:cs typeface="Helvetica [pyrs]" charset="0"/>
                <a:sym typeface="+mn-ea"/>
              </a:rPr>
              <a:t>Histogram</a:t>
            </a:r>
            <a:r>
              <a:rPr lang="en-US" sz="1800">
                <a:latin typeface="Helvetica [pyrs]" charset="0"/>
                <a:cs typeface="Helvetica [pyrs]" charset="0"/>
                <a:sym typeface="+mn-ea"/>
              </a:rPr>
              <a:t> </a:t>
            </a:r>
            <a:r>
              <a:rPr sz="1800">
                <a:latin typeface="Helvetica [pyrs]" charset="0"/>
                <a:cs typeface="Helvetica [pyrs]" charset="0"/>
                <a:sym typeface="+mn-ea"/>
              </a:rPr>
              <a:t>representat</a:t>
            </a:r>
            <a:r>
              <a:rPr lang="en-US" sz="1800">
                <a:latin typeface="Helvetica [pyrs]" charset="0"/>
                <a:cs typeface="Helvetica [pyrs]" charset="0"/>
                <a:sym typeface="+mn-ea"/>
              </a:rPr>
              <a:t>e</a:t>
            </a:r>
            <a:r>
              <a:rPr sz="1800">
                <a:latin typeface="Helvetica [pyrs]" charset="0"/>
                <a:cs typeface="Helvetica [pyrs]" charset="0"/>
                <a:sym typeface="+mn-ea"/>
              </a:rPr>
              <a:t> how the data points are distributed with respect to the frequency.</a:t>
            </a:r>
            <a:endParaRPr sz="1800">
              <a:latin typeface="Helvetica [pyrs]" charset="0"/>
              <a:cs typeface="Helvetica [pyrs]" charset="0"/>
              <a:sym typeface="+mn-ea"/>
            </a:endParaRPr>
          </a:p>
          <a:p>
            <a:pPr marL="0" indent="0">
              <a:buNone/>
            </a:pPr>
            <a:endParaRPr sz="1800">
              <a:latin typeface="Helvetica [pyrs]" charset="0"/>
              <a:cs typeface="Helvetica [pyrs]" charset="0"/>
              <a:sym typeface="+mn-ea"/>
            </a:endParaRPr>
          </a:p>
          <a:p>
            <a:pPr marL="0" indent="0">
              <a:buNone/>
            </a:pPr>
            <a:r>
              <a:rPr lang="en-US" sz="1800">
                <a:latin typeface="Helvetica [pyrs]" charset="0"/>
                <a:cs typeface="Helvetica [pyrs]" charset="0"/>
                <a:sym typeface="+mn-ea"/>
              </a:rPr>
              <a:t>We know that</a:t>
            </a:r>
            <a:r>
              <a:rPr lang="en-US" altLang="en-US" sz="1800">
                <a:latin typeface="Helvetica [pyrs]" charset="0"/>
                <a:cs typeface="Helvetica [pyrs]" charset="0"/>
                <a:sym typeface="+mn-ea"/>
              </a:rPr>
              <a:t>,</a:t>
            </a:r>
            <a:r>
              <a:rPr lang="en-US" sz="1800">
                <a:latin typeface="Helvetica [pyrs]" charset="0"/>
                <a:cs typeface="Helvetica [pyrs]" charset="0"/>
                <a:sym typeface="+mn-ea"/>
              </a:rPr>
              <a:t> </a:t>
            </a:r>
            <a:r>
              <a:rPr sz="1800">
                <a:latin typeface="Helvetica [pyrs]" charset="0"/>
                <a:cs typeface="Helvetica [pyrs]" charset="0"/>
                <a:sym typeface="+mn-ea"/>
              </a:rPr>
              <a:t>at the overall distribution, petal length and petal width does not have a normal distribution, whereas sepal length and sepal width are uniformly distributed.</a:t>
            </a:r>
            <a:endParaRPr sz="1800">
              <a:latin typeface="Helvetica [pyrs]" charset="0"/>
              <a:cs typeface="Helvetica [pyrs]" charset="0"/>
              <a:sym typeface="+mn-ea"/>
            </a:endParaRPr>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sym typeface="+mn-ea"/>
              </a:rPr>
              <a:t>Distribution of </a:t>
            </a:r>
            <a:r>
              <a:rPr lang="en-US">
                <a:latin typeface="Helvetica [pyrs]" charset="0"/>
                <a:cs typeface="Helvetica [pyrs]" charset="0"/>
                <a:sym typeface="+mn-ea"/>
              </a:rPr>
              <a:t>Dependent Variables</a:t>
            </a:r>
            <a:r>
              <a:rPr lang="en-US" altLang="en-US">
                <a:latin typeface="Helvetica [pyrs]" charset="0"/>
                <a:cs typeface="Helvetica [pyrs]" charset="0"/>
                <a:sym typeface="+mn-ea"/>
              </a:rPr>
              <a:t> (Boxplot)</a:t>
            </a:r>
            <a:endParaRPr lang="en-US"/>
          </a:p>
        </p:txBody>
      </p:sp>
      <p:pic>
        <p:nvPicPr>
          <p:cNvPr id="4" name="Content Placeholder 3"/>
          <p:cNvPicPr>
            <a:picLocks noChangeAspect="true"/>
          </p:cNvPicPr>
          <p:nvPr>
            <p:ph idx="1"/>
          </p:nvPr>
        </p:nvPicPr>
        <p:blipFill>
          <a:blip r:embed="rId1"/>
          <a:stretch>
            <a:fillRect/>
          </a:stretch>
        </p:blipFill>
        <p:spPr>
          <a:xfrm>
            <a:off x="609600" y="1560195"/>
            <a:ext cx="7197090" cy="3996055"/>
          </a:xfrm>
          <a:prstGeom prst="rect">
            <a:avLst/>
          </a:prstGeom>
        </p:spPr>
      </p:pic>
      <p:sp>
        <p:nvSpPr>
          <p:cNvPr id="5" name="Text Box 4"/>
          <p:cNvSpPr txBox="true"/>
          <p:nvPr/>
        </p:nvSpPr>
        <p:spPr>
          <a:xfrm>
            <a:off x="8242300" y="1419225"/>
            <a:ext cx="3456940" cy="4246245"/>
          </a:xfrm>
          <a:prstGeom prst="rect">
            <a:avLst/>
          </a:prstGeom>
          <a:noFill/>
        </p:spPr>
        <p:txBody>
          <a:bodyPr wrap="square" rtlCol="0" anchor="t">
            <a:spAutoFit/>
          </a:bodyPr>
          <a:p>
            <a:pPr marL="285750" indent="-285750" algn="just">
              <a:buFont typeface="Arial" panose="020B0604020202020204" pitchFamily="34" charset="0"/>
              <a:buChar char="•"/>
            </a:pPr>
            <a:r>
              <a:rPr lang="en-US" altLang="en-US">
                <a:latin typeface="Helvetica [pyrs]" charset="0"/>
                <a:cs typeface="Helvetica [pyrs]" charset="0"/>
              </a:rPr>
              <a:t>Iris setosa has outliers in Sepal Length, Sepal Width, Petal Width</a:t>
            </a:r>
            <a:endParaRPr lang="en-US" altLang="en-US">
              <a:latin typeface="Helvetica [pyrs]" charset="0"/>
              <a:cs typeface="Helvetica [pyrs]" charset="0"/>
            </a:endParaRPr>
          </a:p>
          <a:p>
            <a:pPr marL="285750" indent="-285750" algn="just">
              <a:buFont typeface="Arial" panose="020B0604020202020204" pitchFamily="34" charset="0"/>
              <a:buChar char="•"/>
            </a:pPr>
            <a:r>
              <a:rPr lang="en-US" altLang="en-US">
                <a:latin typeface="Helvetica [pyrs]" charset="0"/>
                <a:cs typeface="Helvetica [pyrs]" charset="0"/>
              </a:rPr>
              <a:t>Iris versi color has outlier only in Petal Length</a:t>
            </a:r>
            <a:endParaRPr lang="en-US" altLang="en-US">
              <a:latin typeface="Helvetica [pyrs]" charset="0"/>
              <a:cs typeface="Helvetica [pyrs]" charset="0"/>
            </a:endParaRPr>
          </a:p>
          <a:p>
            <a:pPr marL="285750" indent="-285750" algn="just">
              <a:buFont typeface="Arial" panose="020B0604020202020204" pitchFamily="34" charset="0"/>
              <a:buChar char="•"/>
            </a:pPr>
            <a:r>
              <a:rPr lang="en-US" altLang="en-US">
                <a:latin typeface="Helvetica [pyrs]" charset="0"/>
                <a:cs typeface="Helvetica [pyrs]" charset="0"/>
              </a:rPr>
              <a:t>Iris virginica has </a:t>
            </a:r>
            <a:r>
              <a:rPr lang="en-US" altLang="en-US">
                <a:latin typeface="Helvetica [pyrs]" charset="0"/>
                <a:cs typeface="Helvetica [pyrs]" charset="0"/>
                <a:sym typeface="+mn-ea"/>
              </a:rPr>
              <a:t>outliers in Petal Length, and Sepal Length</a:t>
            </a:r>
            <a:endParaRPr lang="en-US" altLang="en-US">
              <a:latin typeface="Helvetica [pyrs]" charset="0"/>
              <a:cs typeface="Helvetica [pyrs]" charset="0"/>
            </a:endParaRPr>
          </a:p>
          <a:p>
            <a:pPr marL="285750" indent="-285750" algn="just">
              <a:buFont typeface="Arial" panose="020B0604020202020204" pitchFamily="34" charset="0"/>
              <a:buChar char="•"/>
            </a:pPr>
            <a:r>
              <a:rPr lang="en-US">
                <a:latin typeface="Helvetica [pyrs]" charset="0"/>
                <a:cs typeface="Helvetica [pyrs]" charset="0"/>
              </a:rPr>
              <a:t>While all the other boxplots looked perfectly balanced, we can see that that petal width for both setosa and versicolor are positively skewed as the median lie at the lower end of the boxplot.</a:t>
            </a:r>
            <a:endParaRPr lang="en-US">
              <a:latin typeface="Helvetica [pyrs]" charset="0"/>
              <a:cs typeface="Helvetica [pyrs]" charset="0"/>
            </a:endParaRPr>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true"/>
          </p:cNvPicPr>
          <p:nvPr>
            <p:ph idx="1"/>
          </p:nvPr>
        </p:nvPicPr>
        <p:blipFill>
          <a:blip r:embed="rId1"/>
          <a:stretch>
            <a:fillRect/>
          </a:stretch>
        </p:blipFill>
        <p:spPr>
          <a:xfrm>
            <a:off x="571500" y="372745"/>
            <a:ext cx="6796405" cy="6111875"/>
          </a:xfrm>
          <a:prstGeom prst="rect">
            <a:avLst/>
          </a:prstGeom>
        </p:spPr>
      </p:pic>
      <p:sp>
        <p:nvSpPr>
          <p:cNvPr id="3" name="Content Placeholder 2"/>
          <p:cNvSpPr>
            <a:spLocks noGrp="true"/>
          </p:cNvSpPr>
          <p:nvPr/>
        </p:nvSpPr>
        <p:spPr>
          <a:xfrm>
            <a:off x="7494905" y="372745"/>
            <a:ext cx="4129405" cy="549783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Droid Sans Fallback" panose="020B0502000000000001" charset="-122"/>
                <a:cs typeface="+mn-cs"/>
              </a:defRPr>
            </a:lvl1pPr>
            <a:lvl2pPr marL="742950" indent="-285750" algn="l" rtl="0" fontAlgn="base">
              <a:spcBef>
                <a:spcPct val="20000"/>
              </a:spcBef>
              <a:spcAft>
                <a:spcPct val="0"/>
              </a:spcAft>
              <a:buChar char="–"/>
              <a:defRPr sz="2800" kern="1200">
                <a:solidFill>
                  <a:schemeClr val="tx1"/>
                </a:solidFill>
                <a:latin typeface="+mn-lt"/>
                <a:ea typeface="Droid Sans Fallback" panose="020B0502000000000001" charset="-122"/>
                <a:cs typeface="+mn-cs"/>
              </a:defRPr>
            </a:lvl2pPr>
            <a:lvl3pPr marL="1143000" indent="-228600" algn="l" rtl="0" fontAlgn="base">
              <a:spcBef>
                <a:spcPct val="20000"/>
              </a:spcBef>
              <a:spcAft>
                <a:spcPct val="0"/>
              </a:spcAft>
              <a:buChar char="•"/>
              <a:defRPr sz="2400" kern="1200">
                <a:solidFill>
                  <a:schemeClr val="tx1"/>
                </a:solidFill>
                <a:latin typeface="+mn-lt"/>
                <a:ea typeface="Droid Sans Fallback" panose="020B0502000000000001" charset="-122"/>
                <a:cs typeface="+mn-cs"/>
              </a:defRPr>
            </a:lvl3pPr>
            <a:lvl4pPr marL="16002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4pPr>
            <a:lvl5pPr marL="2057400" indent="-228600" algn="l" rtl="0" fontAlgn="base">
              <a:spcBef>
                <a:spcPct val="20000"/>
              </a:spcBef>
              <a:spcAft>
                <a:spcPct val="0"/>
              </a:spcAft>
              <a:buChar char="»"/>
              <a:defRPr sz="2000" kern="1200">
                <a:solidFill>
                  <a:schemeClr val="tx1"/>
                </a:solidFill>
                <a:latin typeface="+mn-lt"/>
                <a:ea typeface="Droid Sans Fallback" panose="020B05020000000000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a:sym typeface="+mn-ea"/>
              </a:rPr>
              <a:t>Pair plot makes high-level scatter plots to capture relationships between multiple variables </a:t>
            </a:r>
            <a:r>
              <a:rPr lang="en-US" altLang="en-US" sz="1800">
                <a:sym typeface="+mn-ea"/>
              </a:rPr>
              <a:t>and </a:t>
            </a:r>
            <a:r>
              <a:rPr lang="en-US" sz="1800">
                <a:sym typeface="+mn-ea"/>
              </a:rPr>
              <a:t>understand</a:t>
            </a:r>
            <a:r>
              <a:rPr lang="en-US" altLang="en-US" sz="1800">
                <a:sym typeface="+mn-ea"/>
              </a:rPr>
              <a:t>ing</a:t>
            </a:r>
            <a:r>
              <a:rPr lang="en-US" sz="1800">
                <a:sym typeface="+mn-ea"/>
              </a:rPr>
              <a:t> the relationship between various independent features</a:t>
            </a:r>
            <a:r>
              <a:rPr lang="en-US" altLang="en-US" sz="1800">
                <a:sym typeface="+mn-ea"/>
              </a:rPr>
              <a:t>.</a:t>
            </a:r>
            <a:endParaRPr lang="en-US" altLang="en-US" sz="1800">
              <a:sym typeface="+mn-ea"/>
            </a:endParaRPr>
          </a:p>
          <a:p>
            <a:pPr marL="0" indent="0" algn="just">
              <a:buNone/>
            </a:pPr>
            <a:r>
              <a:rPr lang="en-US" altLang="en-US" sz="1800">
                <a:latin typeface="Helvetica [pyrs]" charset="0"/>
                <a:cs typeface="Helvetica [pyrs]" charset="0"/>
              </a:rPr>
              <a:t>We can conclude:</a:t>
            </a:r>
            <a:endParaRPr lang="en-US" sz="1800">
              <a:latin typeface="Helvetica [pyrs]" charset="0"/>
              <a:cs typeface="Helvetica [pyrs]" charset="0"/>
            </a:endParaRPr>
          </a:p>
          <a:p>
            <a:pPr algn="just">
              <a:buAutoNum type="arabicPeriod"/>
            </a:pPr>
            <a:r>
              <a:rPr lang="en-US" sz="1800">
                <a:latin typeface="Helvetica [pyrs]" charset="0"/>
                <a:cs typeface="Helvetica [pyrs]" charset="0"/>
              </a:rPr>
              <a:t>The distribution of Iris-Setosa petal is completely different from the other 2 species</a:t>
            </a:r>
            <a:endParaRPr lang="en-US" sz="1800">
              <a:latin typeface="Helvetica [pyrs]" charset="0"/>
              <a:cs typeface="Helvetica [pyrs]" charset="0"/>
            </a:endParaRPr>
          </a:p>
          <a:p>
            <a:pPr algn="just">
              <a:buAutoNum type="arabicPeriod"/>
            </a:pPr>
            <a:r>
              <a:rPr lang="en-US" sz="1800">
                <a:latin typeface="Helvetica [pyrs]" charset="0"/>
                <a:cs typeface="Helvetica [pyrs]" charset="0"/>
              </a:rPr>
              <a:t>Using sepal length and sepal width, we can’t separate one species from another as the distribution is overlapping</a:t>
            </a:r>
            <a:endParaRPr lang="en-US" sz="1800">
              <a:latin typeface="Helvetica [pyrs]" charset="0"/>
              <a:cs typeface="Helvetica [pyrs]" charset="0"/>
            </a:endParaRPr>
          </a:p>
          <a:p>
            <a:pPr algn="just">
              <a:buAutoNum type="arabicPeriod"/>
            </a:pPr>
            <a:r>
              <a:rPr lang="en-US" sz="1800">
                <a:latin typeface="Helvetica [pyrs]" charset="0"/>
                <a:cs typeface="Helvetica [pyrs]" charset="0"/>
              </a:rPr>
              <a:t>Iris-Setosa is not normally distributed by sepal length and petal width</a:t>
            </a:r>
            <a:endParaRPr lang="en-US" sz="1800">
              <a:latin typeface="Helvetica [pyrs]" charset="0"/>
              <a:cs typeface="Helvetica [pyrs]" charset="0"/>
            </a:endParaRPr>
          </a:p>
          <a:p>
            <a:pPr algn="just">
              <a:buAutoNum type="arabicPeriod"/>
            </a:pPr>
            <a:r>
              <a:rPr lang="en-US" sz="1800">
                <a:latin typeface="Helvetica [pyrs]" charset="0"/>
                <a:cs typeface="Helvetica [pyrs]" charset="0"/>
              </a:rPr>
              <a:t>Petal length can be used as a differentiating factor in terms of the distribution of the 3 flower species</a:t>
            </a:r>
            <a:endParaRPr lang="en-US" sz="1800">
              <a:latin typeface="Helvetica [pyrs]" charset="0"/>
              <a:cs typeface="Helvetica [pyrs]" charset="0"/>
            </a:endParaRPr>
          </a:p>
        </p:txBody>
      </p:sp>
      <p:sp>
        <p:nvSpPr>
          <p:cNvPr id="5" name="Slide Number Placeholder 4"/>
          <p:cNvSpPr>
            <a:spLocks noGrp="true"/>
          </p:cNvSpPr>
          <p:nvPr>
            <p:ph type="sldNum" sz="quarter" idx="12"/>
          </p:nvPr>
        </p:nvSpPr>
        <p:spPr/>
        <p:txBody>
          <a:bodyPr/>
          <a:p>
            <a:fld id="{565CE74E-AB26-4998-AD42-012C4C1AD076}" type="slidenum">
              <a:rPr lang="zh-CN" altLang="en-US" smtClean="0"/>
            </a:fld>
            <a:endParaRPr lang="zh-CN" altLang="en-US"/>
          </a:p>
        </p:txBody>
      </p:sp>
      <p:sp>
        <p:nvSpPr>
          <p:cNvPr id="6" name="Footer Placeholder 5"/>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p>
            <a:r>
              <a:rPr lang="en-US" altLang="en-US"/>
              <a:t>Correlation</a:t>
            </a:r>
            <a:endParaRPr lang="en-US" altLang="en-US"/>
          </a:p>
        </p:txBody>
      </p:sp>
      <p:pic>
        <p:nvPicPr>
          <p:cNvPr id="4" name="Content Placeholder 3"/>
          <p:cNvPicPr>
            <a:picLocks noChangeAspect="true"/>
          </p:cNvPicPr>
          <p:nvPr>
            <p:ph idx="1"/>
          </p:nvPr>
        </p:nvPicPr>
        <p:blipFill>
          <a:blip r:embed="rId1"/>
          <a:stretch>
            <a:fillRect/>
          </a:stretch>
        </p:blipFill>
        <p:spPr>
          <a:xfrm>
            <a:off x="3068955" y="1148080"/>
            <a:ext cx="5155565" cy="3884930"/>
          </a:xfrm>
          <a:prstGeom prst="rect">
            <a:avLst/>
          </a:prstGeom>
        </p:spPr>
      </p:pic>
      <p:sp>
        <p:nvSpPr>
          <p:cNvPr id="3" name="Text Box 2"/>
          <p:cNvSpPr txBox="true"/>
          <p:nvPr/>
        </p:nvSpPr>
        <p:spPr>
          <a:xfrm>
            <a:off x="1144905" y="5328920"/>
            <a:ext cx="10062845" cy="922020"/>
          </a:xfrm>
          <a:prstGeom prst="rect">
            <a:avLst/>
          </a:prstGeom>
          <a:noFill/>
        </p:spPr>
        <p:txBody>
          <a:bodyPr wrap="square" rtlCol="0" anchor="t">
            <a:spAutoFit/>
          </a:bodyPr>
          <a:p>
            <a:pPr algn="just"/>
            <a:r>
              <a:rPr lang="en-US"/>
              <a:t>From the </a:t>
            </a:r>
            <a:r>
              <a:rPr lang="en-US" altLang="en-US"/>
              <a:t>heatmat </a:t>
            </a:r>
            <a:r>
              <a:rPr lang="en-US"/>
              <a:t>plot, </a:t>
            </a:r>
            <a:r>
              <a:rPr lang="en-US" altLang="en-US"/>
              <a:t>we see </a:t>
            </a:r>
            <a:r>
              <a:rPr lang="en-US"/>
              <a:t>positive correlation between the length and width of all the species, however there is a distinguishing strong correlation and relationship between petal length and petal width.</a:t>
            </a:r>
            <a:endParaRPr lang="en-US"/>
          </a:p>
        </p:txBody>
      </p:sp>
      <p:sp>
        <p:nvSpPr>
          <p:cNvPr id="6" name="Slide Number Placeholder 5"/>
          <p:cNvSpPr>
            <a:spLocks noGrp="true"/>
          </p:cNvSpPr>
          <p:nvPr>
            <p:ph type="sldNum" sz="quarter" idx="12"/>
          </p:nvPr>
        </p:nvSpPr>
        <p:spPr/>
        <p:txBody>
          <a:bodyPr/>
          <a:p>
            <a:fld id="{565CE74E-AB26-4998-AD42-012C4C1AD076}" type="slidenum">
              <a:rPr lang="zh-CN" altLang="en-US" smtClean="0"/>
            </a:fld>
            <a:endParaRPr lang="zh-CN" altLang="en-US"/>
          </a:p>
        </p:txBody>
      </p:sp>
      <p:sp>
        <p:nvSpPr>
          <p:cNvPr id="7" name="Footer Placeholder 6"/>
          <p:cNvSpPr>
            <a:spLocks noGrp="true"/>
          </p:cNvSpPr>
          <p:nvPr>
            <p:ph type="ftr" sz="quarter" idx="11"/>
          </p:nvPr>
        </p:nvSpPr>
        <p:spPr/>
        <p:txBody>
          <a:bodyPr/>
          <a:p>
            <a:r>
              <a:rPr lang="zh-CN" altLang="en-US"/>
              <a:t>©om</a:t>
            </a:r>
            <a:endParaRPr lang="zh-CN" altLang="en-US"/>
          </a:p>
        </p:txBody>
      </p:sp>
    </p:spTree>
  </p:cSld>
  <p:clrMapOvr>
    <a:masterClrMapping/>
  </p:clrMapOvr>
  <p:transition>
    <p:fade/>
  </p:transition>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2361</Words>
  <Application>WPS Presentation</Application>
  <PresentationFormat>宽屏</PresentationFormat>
  <Paragraphs>117</Paragraphs>
  <Slides>11</Slides>
  <Notes>0</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11</vt:i4>
      </vt:variant>
    </vt:vector>
  </HeadingPairs>
  <TitlesOfParts>
    <vt:vector size="44" baseType="lpstr">
      <vt:lpstr>Arial</vt:lpstr>
      <vt:lpstr>SimSun</vt:lpstr>
      <vt:lpstr>Wingdings</vt:lpstr>
      <vt:lpstr>Arial Unicode MS</vt:lpstr>
      <vt:lpstr>Calibri Light</vt:lpstr>
      <vt:lpstr>Corbel</vt:lpstr>
      <vt:lpstr>SimSun</vt:lpstr>
      <vt:lpstr>Droid Sans Fallback</vt:lpstr>
      <vt:lpstr>Calibri</vt:lpstr>
      <vt:lpstr>Times New Roman</vt:lpstr>
      <vt:lpstr>微软雅黑</vt:lpstr>
      <vt:lpstr>Helvetica [pyrs]</vt:lpstr>
      <vt:lpstr>Consolas</vt:lpstr>
      <vt:lpstr>Go Mono</vt:lpstr>
      <vt:lpstr>Helvetica [MACR]</vt:lpstr>
      <vt:lpstr>Helvetica [adobe]</vt:lpstr>
      <vt:lpstr>Helvetica Compressed</vt:lpstr>
      <vt:lpstr>Arial Black</vt:lpstr>
      <vt:lpstr>Bitstream Charter</vt:lpstr>
      <vt:lpstr>Gubbi</vt:lpstr>
      <vt:lpstr>C059 [urw]</vt:lpstr>
      <vt:lpstr>Candara</vt:lpstr>
      <vt:lpstr>Carlito</vt:lpstr>
      <vt:lpstr>Comic Sans MS</vt:lpstr>
      <vt:lpstr>Courier 10 Pitch</vt:lpstr>
      <vt:lpstr>DejaVu Sans Mono</vt:lpstr>
      <vt:lpstr>EB Garamond Initials Fill1</vt:lpstr>
      <vt:lpstr>EB Garamond Initials Fill2</vt:lpstr>
      <vt:lpstr>FoulisGreek</vt:lpstr>
      <vt:lpstr>Gayathri</vt:lpstr>
      <vt:lpstr>Gentium Basic</vt:lpstr>
      <vt:lpstr>GFS Artemisia</vt:lpstr>
      <vt:lpstr>Default Design</vt:lpstr>
      <vt:lpstr>PowerPoint 演示文稿</vt:lpstr>
      <vt:lpstr>PowerPoint 演示文稿</vt:lpstr>
      <vt:lpstr>PowerPoint 演示文稿</vt:lpstr>
      <vt:lpstr>Dataset Information</vt:lpstr>
      <vt:lpstr>Handling Missing Value</vt:lpstr>
      <vt:lpstr>Distribution of Dependent Variables (Histogram)</vt:lpstr>
      <vt:lpstr>Distribution of Dependent Variables (Boxplot)</vt:lpstr>
      <vt:lpstr>PowerPoint 演示文稿</vt:lpstr>
      <vt:lpstr>Correlation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om</cp:lastModifiedBy>
  <cp:revision>10</cp:revision>
  <dcterms:created xsi:type="dcterms:W3CDTF">2020-09-21T06:36:50Z</dcterms:created>
  <dcterms:modified xsi:type="dcterms:W3CDTF">2020-09-21T06:36:50Z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1033-11.1.0.9615</vt:lpwstr>
  </property>
</Properties>
</file>