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76" r:id="rId5"/>
    <p:sldId id="259"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4DC1"/>
    <a:srgbClr val="649C28"/>
    <a:srgbClr val="2E0597"/>
    <a:srgbClr val="6131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true"/>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true"/>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6" name="Footer Placeholder 5"/>
          <p:cNvSpPr>
            <a:spLocks noGrp="true"/>
          </p:cNvSpPr>
          <p:nvPr>
            <p:ph type="ftr" sz="quarter" idx="11"/>
          </p:nvPr>
        </p:nvSpPr>
        <p:spPr/>
        <p:txBody>
          <a:bodyPr/>
          <a:lstStyle/>
          <a:p>
            <a:r>
              <a:rPr lang="zh-CN" altLang="en-US"/>
              <a:t>©om</a:t>
            </a:r>
            <a:endParaRPr lang="zh-CN" altLang="en-US"/>
          </a:p>
        </p:txBody>
      </p:sp>
      <p:sp>
        <p:nvSpPr>
          <p:cNvPr id="7" name="Slide Number Placeholder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8" name="Footer Placeholder 7"/>
          <p:cNvSpPr>
            <a:spLocks noGrp="true"/>
          </p:cNvSpPr>
          <p:nvPr>
            <p:ph type="ftr" sz="quarter" idx="11"/>
          </p:nvPr>
        </p:nvSpPr>
        <p:spPr/>
        <p:txBody>
          <a:bodyPr/>
          <a:lstStyle/>
          <a:p>
            <a:r>
              <a:rPr lang="zh-CN" altLang="en-US"/>
              <a:t>©om</a:t>
            </a:r>
            <a:endParaRPr lang="zh-CN" altLang="en-US"/>
          </a:p>
        </p:txBody>
      </p:sp>
      <p:sp>
        <p:nvSpPr>
          <p:cNvPr id="9" name="Slide Number Placeholder 8"/>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4" name="Footer Placeholder 3"/>
          <p:cNvSpPr>
            <a:spLocks noGrp="true"/>
          </p:cNvSpPr>
          <p:nvPr>
            <p:ph type="ftr" sz="quarter" idx="11"/>
          </p:nvPr>
        </p:nvSpPr>
        <p:spPr/>
        <p:txBody>
          <a:bodyPr/>
          <a:lstStyle/>
          <a:p>
            <a:r>
              <a:rPr lang="zh-CN" altLang="en-US"/>
              <a:t>©om</a:t>
            </a:r>
            <a:endParaRPr lang="zh-CN" altLang="en-US"/>
          </a:p>
        </p:txBody>
      </p:sp>
      <p:sp>
        <p:nvSpPr>
          <p:cNvPr id="5" name="Slide Number Placeholder 4"/>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3" name="Footer Placeholder 2"/>
          <p:cNvSpPr>
            <a:spLocks noGrp="true"/>
          </p:cNvSpPr>
          <p:nvPr>
            <p:ph type="ftr" sz="quarter" idx="11"/>
          </p:nvPr>
        </p:nvSpPr>
        <p:spPr/>
        <p:txBody>
          <a:bodyPr/>
          <a:lstStyle/>
          <a:p>
            <a:r>
              <a:rPr lang="zh-CN" altLang="en-US"/>
              <a:t>©om</a:t>
            </a:r>
            <a:endParaRPr lang="zh-CN" altLang="en-US"/>
          </a:p>
        </p:txBody>
      </p:sp>
      <p:sp>
        <p:nvSpPr>
          <p:cNvPr id="4" name="Slide Number Placeholder 3"/>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true"/>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6" name="Footer Placeholder 5"/>
          <p:cNvSpPr>
            <a:spLocks noGrp="true"/>
          </p:cNvSpPr>
          <p:nvPr>
            <p:ph type="ftr" sz="quarter" idx="11"/>
          </p:nvPr>
        </p:nvSpPr>
        <p:spPr/>
        <p:txBody>
          <a:bodyPr/>
          <a:lstStyle/>
          <a:p>
            <a:r>
              <a:rPr lang="zh-CN" altLang="en-US"/>
              <a:t>©om</a:t>
            </a:r>
            <a:endParaRPr lang="zh-CN" altLang="en-US"/>
          </a:p>
        </p:txBody>
      </p:sp>
      <p:sp>
        <p:nvSpPr>
          <p:cNvPr id="7" name="Slide Number Placeholder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true"/>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6" name="Footer Placeholder 5"/>
          <p:cNvSpPr>
            <a:spLocks noGrp="true"/>
          </p:cNvSpPr>
          <p:nvPr>
            <p:ph type="ftr" sz="quarter" idx="11"/>
          </p:nvPr>
        </p:nvSpPr>
        <p:spPr/>
        <p:txBody>
          <a:bodyPr/>
          <a:lstStyle/>
          <a:p>
            <a:r>
              <a:rPr lang="zh-CN" altLang="en-US"/>
              <a:t>©om</a:t>
            </a:r>
            <a:endParaRPr lang="zh-CN" altLang="en-US"/>
          </a:p>
        </p:txBody>
      </p:sp>
      <p:sp>
        <p:nvSpPr>
          <p:cNvPr id="7" name="Slide Number Placeholder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false"/>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1">
              <a:rPr lang="en-US" altLang="en-US" smtClean="0"/>
            </a:fld>
            <a:endParaRPr lang="zh-CN" alt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r>
              <a:rPr lang="zh-CN" altLang="en-US"/>
              <a:t>©om</a:t>
            </a:r>
            <a:endParaRPr lang="zh-CN" alt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true"/>
          </p:cNvSpPr>
          <p:nvPr>
            <p:ph type="subTitle" sz="quarter" idx="1"/>
          </p:nvPr>
        </p:nvSpPr>
        <p:spPr>
          <a:xfrm>
            <a:off x="3903980" y="3739515"/>
            <a:ext cx="9144000" cy="448310"/>
          </a:xfrm>
        </p:spPr>
        <p:txBody>
          <a:bodyPr>
            <a:normAutofit/>
          </a:bodyPr>
          <a:p>
            <a:pPr algn="l"/>
            <a:r>
              <a:rPr lang="en-US" altLang="en-US" sz="2000">
                <a:latin typeface="Open Sans" panose="020B0606030504020204" charset="0"/>
                <a:cs typeface="Open Sans" panose="020B0606030504020204" charset="0"/>
              </a:rPr>
              <a:t>•EDA</a:t>
            </a:r>
            <a:r>
              <a:rPr lang="" altLang="en-US" sz="2000">
                <a:latin typeface="Open Sans" panose="020B0606030504020204" charset="0"/>
                <a:cs typeface="Open Sans" panose="020B0606030504020204" charset="0"/>
              </a:rPr>
              <a:t> </a:t>
            </a:r>
            <a:r>
              <a:rPr lang="en-US" altLang="en-US" sz="2000">
                <a:latin typeface="Open Sans" panose="020B0606030504020204" charset="0"/>
                <a:cs typeface="Open Sans" panose="020B0606030504020204" charset="0"/>
              </a:rPr>
              <a:t>•</a:t>
            </a:r>
            <a:r>
              <a:rPr lang="" altLang="en-US" sz="2000">
                <a:latin typeface="Open Sans" panose="020B0606030504020204" charset="0"/>
                <a:cs typeface="Open Sans" panose="020B0606030504020204" charset="0"/>
              </a:rPr>
              <a:t> </a:t>
            </a:r>
            <a:r>
              <a:rPr lang="en-US" altLang="en-US" sz="2000">
                <a:latin typeface="Open Sans" panose="020B0606030504020204" charset="0"/>
                <a:cs typeface="Open Sans" panose="020B0606030504020204" charset="0"/>
              </a:rPr>
              <a:t>Classification</a:t>
            </a:r>
            <a:r>
              <a:rPr lang="" altLang="en-US" sz="2000">
                <a:latin typeface="Open Sans" panose="020B0606030504020204" charset="0"/>
                <a:cs typeface="Open Sans" panose="020B0606030504020204" charset="0"/>
              </a:rPr>
              <a:t> </a:t>
            </a:r>
            <a:r>
              <a:rPr lang="en-US" altLang="en-US" sz="2000">
                <a:latin typeface="Open Sans" panose="020B0606030504020204" charset="0"/>
                <a:cs typeface="Open Sans" panose="020B0606030504020204" charset="0"/>
              </a:rPr>
              <a:t>•</a:t>
            </a:r>
            <a:r>
              <a:rPr lang="" altLang="en-US" sz="2000">
                <a:latin typeface="Open Sans" panose="020B0606030504020204" charset="0"/>
                <a:cs typeface="Open Sans" panose="020B0606030504020204" charset="0"/>
              </a:rPr>
              <a:t> </a:t>
            </a:r>
            <a:r>
              <a:rPr lang="en-US" altLang="en-US" sz="2000">
                <a:latin typeface="Open Sans" panose="020B0606030504020204" charset="0"/>
                <a:cs typeface="Open Sans" panose="020B0606030504020204" charset="0"/>
              </a:rPr>
              <a:t>Prediction</a:t>
            </a:r>
            <a:endParaRPr lang="en-US" altLang="en-US" sz="2000">
              <a:latin typeface="Open Sans" panose="020B0606030504020204" charset="0"/>
              <a:cs typeface="Open Sans" panose="020B0606030504020204" charset="0"/>
            </a:endParaRPr>
          </a:p>
        </p:txBody>
      </p:sp>
      <p:sp>
        <p:nvSpPr>
          <p:cNvPr id="5" name="Slide Number Placeholder 4"/>
          <p:cNvSpPr>
            <a:spLocks noGrp="true"/>
          </p:cNvSpPr>
          <p:nvPr>
            <p:ph type="sldNum" sz="quarter" idx="12"/>
          </p:nvPr>
        </p:nvSpPr>
        <p:spPr/>
        <p:txBody>
          <a:bodyPr/>
          <a:p>
            <a:fld id="{565CE74E-AB26-4998-AD42-012C4C1AD076}" type="slidenum">
              <a:rPr lang="zh-CN" altLang="en-US" smtClean="0"/>
            </a:fld>
            <a:endParaRPr lang="zh-CN" altLang="en-US"/>
          </a:p>
        </p:txBody>
      </p:sp>
      <p:pic>
        <p:nvPicPr>
          <p:cNvPr id="10" name="Picture 9"/>
          <p:cNvPicPr>
            <a:picLocks noChangeAspect="true"/>
          </p:cNvPicPr>
          <p:nvPr/>
        </p:nvPicPr>
        <p:blipFill>
          <a:blip r:embed="rId1"/>
          <a:stretch>
            <a:fillRect/>
          </a:stretch>
        </p:blipFill>
        <p:spPr>
          <a:xfrm>
            <a:off x="-1664970" y="-3175"/>
            <a:ext cx="5147310" cy="6864985"/>
          </a:xfrm>
          <a:prstGeom prst="rect">
            <a:avLst/>
          </a:prstGeom>
        </p:spPr>
      </p:pic>
      <p:sp>
        <p:nvSpPr>
          <p:cNvPr id="11" name="Text Box 10"/>
          <p:cNvSpPr txBox="true"/>
          <p:nvPr/>
        </p:nvSpPr>
        <p:spPr>
          <a:xfrm>
            <a:off x="3903980" y="2179955"/>
            <a:ext cx="5971540" cy="1445260"/>
          </a:xfrm>
          <a:prstGeom prst="rect">
            <a:avLst/>
          </a:prstGeom>
          <a:noFill/>
        </p:spPr>
        <p:txBody>
          <a:bodyPr wrap="none" rtlCol="0">
            <a:spAutoFit/>
          </a:bodyPr>
          <a:p>
            <a:pPr algn="l"/>
            <a:r>
              <a:rPr lang="en-US" altLang="en-US" sz="4400" b="1">
                <a:solidFill>
                  <a:srgbClr val="6131AC"/>
                </a:solidFill>
                <a:effectLst/>
                <a:latin typeface="Lato" panose="020F0602020204030203" charset="0"/>
                <a:cs typeface="Lato" panose="020F0602020204030203" charset="0"/>
                <a:sym typeface="+mn-ea"/>
              </a:rPr>
              <a:t>Iris Flowers</a:t>
            </a:r>
            <a:br>
              <a:rPr lang="en-US" altLang="en-US" sz="4400" b="1">
                <a:solidFill>
                  <a:srgbClr val="6131AC"/>
                </a:solidFill>
                <a:effectLst/>
                <a:latin typeface="Lato" panose="020F0602020204030203" charset="0"/>
                <a:cs typeface="Lato" panose="020F0602020204030203" charset="0"/>
                <a:sym typeface="+mn-ea"/>
              </a:rPr>
            </a:br>
            <a:r>
              <a:rPr lang="en-US" altLang="en-US" sz="4400" b="1">
                <a:solidFill>
                  <a:srgbClr val="6131AC"/>
                </a:solidFill>
                <a:effectLst/>
                <a:latin typeface="Lato" panose="020F0602020204030203" charset="0"/>
                <a:cs typeface="Lato" panose="020F0602020204030203" charset="0"/>
                <a:sym typeface="+mn-ea"/>
              </a:rPr>
              <a:t>Analysis and Prediction</a:t>
            </a:r>
            <a:endParaRPr lang="en-US" altLang="en-US" sz="4400" b="1">
              <a:solidFill>
                <a:srgbClr val="6131AC"/>
              </a:solidFill>
              <a:effectLst/>
              <a:latin typeface="Lato" panose="020F0602020204030203" charset="0"/>
              <a:cs typeface="Lato" panose="020F0602020204030203" charset="0"/>
              <a:sym typeface="+mn-ea"/>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true"/>
          </p:cNvSpPr>
          <p:nvPr>
            <p:ph type="ftr" sz="quarter" idx="11"/>
          </p:nvPr>
        </p:nvSpPr>
        <p:spPr>
          <a:xfrm>
            <a:off x="4165600" y="6245225"/>
            <a:ext cx="3860800" cy="476250"/>
          </a:xfrm>
        </p:spPr>
        <p:txBody>
          <a:bodyPr/>
          <a:p>
            <a:r>
              <a:rPr lang="zh-CN" altLang="en-US"/>
              <a:t>©om</a:t>
            </a:r>
            <a:endParaRPr lang="zh-CN" altLang="en-US"/>
          </a:p>
        </p:txBody>
      </p:sp>
      <p:pic>
        <p:nvPicPr>
          <p:cNvPr id="11" name="Picture 10"/>
          <p:cNvPicPr>
            <a:picLocks noChangeAspect="true"/>
          </p:cNvPicPr>
          <p:nvPr/>
        </p:nvPicPr>
        <p:blipFill>
          <a:blip r:embed="rId1"/>
          <a:srcRect t="34713"/>
          <a:stretch>
            <a:fillRect/>
          </a:stretch>
        </p:blipFill>
        <p:spPr>
          <a:xfrm>
            <a:off x="5443220" y="3015615"/>
            <a:ext cx="6749415" cy="2667000"/>
          </a:xfrm>
          <a:prstGeom prst="rect">
            <a:avLst/>
          </a:prstGeom>
        </p:spPr>
      </p:pic>
      <p:sp>
        <p:nvSpPr>
          <p:cNvPr id="5" name="Slide Number Placeholder 4"/>
          <p:cNvSpPr>
            <a:spLocks noGrp="true"/>
          </p:cNvSpPr>
          <p:nvPr>
            <p:ph type="sldNum" sz="quarter" idx="12"/>
          </p:nvPr>
        </p:nvSpPr>
        <p:spPr>
          <a:xfrm>
            <a:off x="8737600" y="6245225"/>
            <a:ext cx="2844800" cy="476250"/>
          </a:xfrm>
        </p:spPr>
        <p:txBody>
          <a:bodyPr/>
          <a:p>
            <a:fld id="{565CE74E-AB26-4998-AD42-012C4C1AD076}" type="slidenum">
              <a:rPr lang="zh-CN" altLang="en-US" smtClean="0"/>
            </a:fld>
            <a:endParaRPr lang="zh-CN" altLang="en-US"/>
          </a:p>
        </p:txBody>
      </p:sp>
      <p:pic>
        <p:nvPicPr>
          <p:cNvPr id="6" name="Picture 5"/>
          <p:cNvPicPr>
            <a:picLocks noChangeAspect="true"/>
          </p:cNvPicPr>
          <p:nvPr/>
        </p:nvPicPr>
        <p:blipFill>
          <a:blip r:embed="rId2"/>
          <a:stretch>
            <a:fillRect/>
          </a:stretch>
        </p:blipFill>
        <p:spPr>
          <a:xfrm>
            <a:off x="287020" y="3701415"/>
            <a:ext cx="5461635" cy="2036445"/>
          </a:xfrm>
          <a:prstGeom prst="rect">
            <a:avLst/>
          </a:prstGeom>
        </p:spPr>
      </p:pic>
      <p:sp>
        <p:nvSpPr>
          <p:cNvPr id="7" name="Text Box 6"/>
          <p:cNvSpPr txBox="true"/>
          <p:nvPr/>
        </p:nvSpPr>
        <p:spPr>
          <a:xfrm>
            <a:off x="2707005" y="690245"/>
            <a:ext cx="9076690" cy="2245360"/>
          </a:xfrm>
          <a:prstGeom prst="rect">
            <a:avLst/>
          </a:prstGeom>
          <a:noFill/>
        </p:spPr>
        <p:txBody>
          <a:bodyPr wrap="square" rtlCol="0">
            <a:spAutoFit/>
          </a:bodyPr>
          <a:p>
            <a:pPr algn="just">
              <a:lnSpc>
                <a:spcPct val="100000"/>
              </a:lnSpc>
            </a:pPr>
            <a:r>
              <a:rPr lang="en-US" sz="2000">
                <a:latin typeface="Helvetica" panose="00000400000000000000" charset="0"/>
                <a:cs typeface="Helvetica" panose="00000400000000000000" charset="0"/>
              </a:rPr>
              <a:t>The Iris dataset was used in R.A. Fisher's classic 1936 paper, The Use of Multiple Measurements in Taxonomic Problems, and can also be found on the UCI Machine Learning Repository.</a:t>
            </a:r>
            <a:endParaRPr lang="en-US" sz="2000">
              <a:latin typeface="Helvetica" panose="00000400000000000000" charset="0"/>
              <a:cs typeface="Helvetica" panose="00000400000000000000" charset="0"/>
            </a:endParaRPr>
          </a:p>
          <a:p>
            <a:pPr algn="just">
              <a:lnSpc>
                <a:spcPct val="100000"/>
              </a:lnSpc>
            </a:pPr>
            <a:endParaRPr lang="en-US" sz="2000">
              <a:latin typeface="Helvetica" panose="00000400000000000000" charset="0"/>
              <a:cs typeface="Helvetica" panose="00000400000000000000" charset="0"/>
            </a:endParaRPr>
          </a:p>
          <a:p>
            <a:pPr algn="just">
              <a:lnSpc>
                <a:spcPct val="100000"/>
              </a:lnSpc>
            </a:pPr>
            <a:r>
              <a:rPr lang="en-US" sz="2000">
                <a:latin typeface="Helvetica" panose="00000400000000000000" charset="0"/>
                <a:cs typeface="Helvetica" panose="00000400000000000000" charset="0"/>
              </a:rPr>
              <a:t>It includes three iris species with 50 samples each as well as some properties about each flower. One flower species is linearly separable from the other two, but the other two are not linearly separable from each other.</a:t>
            </a:r>
            <a:endParaRPr lang="en-US" sz="2000">
              <a:latin typeface="Helvetica" panose="00000400000000000000" charset="0"/>
              <a:cs typeface="Helvetica" panose="00000400000000000000" charset="0"/>
            </a:endParaRPr>
          </a:p>
        </p:txBody>
      </p:sp>
      <p:pic>
        <p:nvPicPr>
          <p:cNvPr id="10" name="Picture 9"/>
          <p:cNvPicPr>
            <a:picLocks noChangeAspect="true"/>
          </p:cNvPicPr>
          <p:nvPr/>
        </p:nvPicPr>
        <p:blipFill>
          <a:blip r:embed="rId3"/>
          <a:stretch>
            <a:fillRect/>
          </a:stretch>
        </p:blipFill>
        <p:spPr>
          <a:xfrm>
            <a:off x="287020" y="690245"/>
            <a:ext cx="1940560" cy="2550795"/>
          </a:xfrm>
          <a:prstGeom prst="rect">
            <a:avLst/>
          </a:prstGeom>
        </p:spPr>
      </p:pic>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236855" y="201295"/>
            <a:ext cx="10972800" cy="609600"/>
          </a:xfrm>
        </p:spPr>
        <p:txBody>
          <a:bodyPr/>
          <a:p>
            <a:pPr algn="l"/>
            <a:r>
              <a:rPr lang="en-US" altLang="en-US" sz="3600" b="1">
                <a:effectLst/>
                <a:latin typeface="Lato" panose="020F0602020204030203" charset="0"/>
                <a:cs typeface="Lato" panose="020F0602020204030203" charset="0"/>
                <a:sym typeface="+mn-ea"/>
              </a:rPr>
              <a:t>Dataset </a:t>
            </a:r>
            <a:r>
              <a:rPr lang="en-US" sz="3600" b="1">
                <a:solidFill>
                  <a:schemeClr val="tx1"/>
                </a:solidFill>
                <a:effectLst/>
                <a:latin typeface="Lato" panose="020F0602020204030203" charset="0"/>
                <a:cs typeface="Lato" panose="020F0602020204030203" charset="0"/>
                <a:sym typeface="+mn-ea"/>
              </a:rPr>
              <a:t>Information</a:t>
            </a:r>
            <a:endParaRPr lang="en-US" sz="3600" b="1">
              <a:solidFill>
                <a:schemeClr val="tx1"/>
              </a:solidFill>
              <a:effectLst/>
              <a:latin typeface="Lato" panose="020F0602020204030203" charset="0"/>
              <a:cs typeface="Lato" panose="020F0602020204030203" charset="0"/>
              <a:sym typeface="+mn-ea"/>
            </a:endParaRPr>
          </a:p>
        </p:txBody>
      </p:sp>
      <p:pic>
        <p:nvPicPr>
          <p:cNvPr id="5" name="Content Placeholder 4"/>
          <p:cNvPicPr>
            <a:picLocks noChangeAspect="true"/>
          </p:cNvPicPr>
          <p:nvPr>
            <p:ph idx="1"/>
          </p:nvPr>
        </p:nvPicPr>
        <p:blipFill>
          <a:blip r:embed="rId1"/>
          <a:stretch>
            <a:fillRect/>
          </a:stretch>
        </p:blipFill>
        <p:spPr>
          <a:xfrm>
            <a:off x="647700" y="1754505"/>
            <a:ext cx="7372350" cy="2256155"/>
          </a:xfrm>
          <a:prstGeom prst="rect">
            <a:avLst/>
          </a:prstGeom>
        </p:spPr>
      </p:pic>
      <p:sp>
        <p:nvSpPr>
          <p:cNvPr id="6" name="Text Box 5"/>
          <p:cNvSpPr txBox="true"/>
          <p:nvPr/>
        </p:nvSpPr>
        <p:spPr>
          <a:xfrm>
            <a:off x="8414385" y="1754505"/>
            <a:ext cx="3168015" cy="2584450"/>
          </a:xfrm>
          <a:prstGeom prst="rect">
            <a:avLst/>
          </a:prstGeom>
          <a:noFill/>
        </p:spPr>
        <p:txBody>
          <a:bodyPr wrap="square" rtlCol="0" anchor="t">
            <a:spAutoFit/>
          </a:bodyPr>
          <a:p>
            <a:r>
              <a:rPr lang="en-US">
                <a:latin typeface="Helvetica" panose="00000400000000000000" charset="0"/>
                <a:cs typeface="Helvetica" panose="00000400000000000000" charset="0"/>
              </a:rPr>
              <a:t>Attribute Information:</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1. sepal length in cm</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2. sepal width in cm</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3. petal length in cm</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4. petal width in cm</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5. class: </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 Iris Setosa</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 Iris Versicolour</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 Iris Virginica</a:t>
            </a:r>
            <a:endParaRPr lang="en-US">
              <a:latin typeface="Helvetica" panose="00000400000000000000" charset="0"/>
              <a:cs typeface="Helvetica" panose="00000400000000000000" charset="0"/>
            </a:endParaRPr>
          </a:p>
        </p:txBody>
      </p:sp>
      <p:sp>
        <p:nvSpPr>
          <p:cNvPr id="7" name="Text Box 6"/>
          <p:cNvSpPr txBox="true"/>
          <p:nvPr/>
        </p:nvSpPr>
        <p:spPr>
          <a:xfrm>
            <a:off x="647700" y="4338955"/>
            <a:ext cx="8758555" cy="1476375"/>
          </a:xfrm>
          <a:prstGeom prst="rect">
            <a:avLst/>
          </a:prstGeom>
          <a:noFill/>
        </p:spPr>
        <p:txBody>
          <a:bodyPr wrap="square" rtlCol="0" anchor="t">
            <a:spAutoFit/>
          </a:bodyPr>
          <a:p>
            <a:pPr indent="0">
              <a:buNone/>
            </a:pPr>
            <a:r>
              <a:rPr lang="en-US" altLang="en-US">
                <a:latin typeface="Helvetica" panose="00000400000000000000" charset="0"/>
                <a:cs typeface="Helvetica" panose="00000400000000000000" charset="0"/>
              </a:rPr>
              <a:t>Description :</a:t>
            </a:r>
            <a:endParaRPr lang="en-US">
              <a:latin typeface="Helvetica" panose="00000400000000000000" charset="0"/>
              <a:cs typeface="Helvetica" panose="00000400000000000000" charset="0"/>
            </a:endParaRPr>
          </a:p>
          <a:p>
            <a:pPr marL="342900" indent="-342900">
              <a:buAutoNum type="arabicPeriod"/>
            </a:pPr>
            <a:r>
              <a:rPr lang="en-US">
                <a:latin typeface="Helvetica" panose="00000400000000000000" charset="0"/>
                <a:cs typeface="Helvetica" panose="00000400000000000000" charset="0"/>
              </a:rPr>
              <a:t>The dataset provided has 135</a:t>
            </a:r>
            <a:r>
              <a:rPr lang="en-US" altLang="en-US">
                <a:latin typeface="Helvetica" panose="00000400000000000000" charset="0"/>
                <a:cs typeface="Helvetica" panose="00000400000000000000" charset="0"/>
              </a:rPr>
              <a:t> </a:t>
            </a:r>
            <a:r>
              <a:rPr lang="en-US">
                <a:latin typeface="Helvetica" panose="00000400000000000000" charset="0"/>
                <a:cs typeface="Helvetica" panose="00000400000000000000" charset="0"/>
              </a:rPr>
              <a:t>rows</a:t>
            </a:r>
            <a:endParaRPr lang="en-US">
              <a:latin typeface="Helvetica" panose="00000400000000000000" charset="0"/>
              <a:cs typeface="Helvetica" panose="00000400000000000000" charset="0"/>
            </a:endParaRPr>
          </a:p>
          <a:p>
            <a:pPr marL="342900" indent="-342900">
              <a:buAutoNum type="arabicPeriod"/>
            </a:pPr>
            <a:r>
              <a:rPr lang="en-US">
                <a:latin typeface="Helvetica" panose="00000400000000000000" charset="0"/>
                <a:cs typeface="Helvetica" panose="00000400000000000000" charset="0"/>
              </a:rPr>
              <a:t>Dependent Variables :</a:t>
            </a:r>
            <a:r>
              <a:rPr lang="en-US" altLang="en-US">
                <a:latin typeface="Helvetica" panose="00000400000000000000" charset="0"/>
                <a:cs typeface="Helvetica" panose="00000400000000000000" charset="0"/>
              </a:rPr>
              <a:t> </a:t>
            </a:r>
            <a:r>
              <a:rPr lang="en-US">
                <a:latin typeface="Helvetica" panose="00000400000000000000" charset="0"/>
                <a:cs typeface="Helvetica" panose="00000400000000000000" charset="0"/>
              </a:rPr>
              <a:t>Sepal </a:t>
            </a:r>
            <a:r>
              <a:rPr lang="en-US" altLang="en-US">
                <a:latin typeface="Helvetica" panose="00000400000000000000" charset="0"/>
                <a:cs typeface="Helvetica" panose="00000400000000000000" charset="0"/>
              </a:rPr>
              <a:t>L</a:t>
            </a:r>
            <a:r>
              <a:rPr lang="en-US">
                <a:latin typeface="Helvetica" panose="00000400000000000000" charset="0"/>
                <a:cs typeface="Helvetica" panose="00000400000000000000" charset="0"/>
              </a:rPr>
              <a:t>ength</a:t>
            </a:r>
            <a:r>
              <a:rPr lang="en-US" altLang="en-US">
                <a:latin typeface="Helvetica" panose="00000400000000000000" charset="0"/>
                <a:cs typeface="Helvetica" panose="00000400000000000000" charset="0"/>
              </a:rPr>
              <a:t>, </a:t>
            </a:r>
            <a:r>
              <a:rPr lang="en-US">
                <a:latin typeface="Helvetica" panose="00000400000000000000" charset="0"/>
                <a:cs typeface="Helvetica" panose="00000400000000000000" charset="0"/>
              </a:rPr>
              <a:t>Sepal Width,</a:t>
            </a:r>
            <a:r>
              <a:rPr lang="en-US" altLang="en-US">
                <a:latin typeface="Helvetica" panose="00000400000000000000" charset="0"/>
                <a:cs typeface="Helvetica" panose="00000400000000000000" charset="0"/>
              </a:rPr>
              <a:t> </a:t>
            </a:r>
            <a:r>
              <a:rPr lang="en-US">
                <a:latin typeface="Helvetica" panose="00000400000000000000" charset="0"/>
                <a:cs typeface="Helvetica" panose="00000400000000000000" charset="0"/>
              </a:rPr>
              <a:t>Petal </a:t>
            </a:r>
            <a:r>
              <a:rPr lang="en-US" altLang="en-US">
                <a:latin typeface="Helvetica" panose="00000400000000000000" charset="0"/>
                <a:cs typeface="Helvetica" panose="00000400000000000000" charset="0"/>
              </a:rPr>
              <a:t>L</a:t>
            </a:r>
            <a:r>
              <a:rPr lang="en-US">
                <a:latin typeface="Helvetica" panose="00000400000000000000" charset="0"/>
                <a:cs typeface="Helvetica" panose="00000400000000000000" charset="0"/>
              </a:rPr>
              <a:t>ength,</a:t>
            </a:r>
            <a:r>
              <a:rPr lang="en-US" altLang="en-US">
                <a:latin typeface="Helvetica" panose="00000400000000000000" charset="0"/>
                <a:cs typeface="Helvetica" panose="00000400000000000000" charset="0"/>
              </a:rPr>
              <a:t> </a:t>
            </a:r>
            <a:r>
              <a:rPr lang="en-US">
                <a:latin typeface="Helvetica" panose="00000400000000000000" charset="0"/>
                <a:cs typeface="Helvetica" panose="00000400000000000000" charset="0"/>
              </a:rPr>
              <a:t>Petal Width</a:t>
            </a:r>
            <a:endParaRPr lang="en-US">
              <a:latin typeface="Helvetica" panose="00000400000000000000" charset="0"/>
              <a:cs typeface="Helvetica" panose="00000400000000000000" charset="0"/>
            </a:endParaRPr>
          </a:p>
          <a:p>
            <a:pPr marL="342900" indent="-342900">
              <a:buAutoNum type="arabicPeriod"/>
            </a:pPr>
            <a:r>
              <a:rPr lang="en-US">
                <a:latin typeface="Helvetica" panose="00000400000000000000" charset="0"/>
                <a:cs typeface="Helvetica" panose="00000400000000000000" charset="0"/>
              </a:rPr>
              <a:t>Independent/Target Variable : Class</a:t>
            </a:r>
            <a:endParaRPr lang="en-US">
              <a:latin typeface="Helvetica" panose="00000400000000000000" charset="0"/>
              <a:cs typeface="Helvetica" panose="00000400000000000000" charset="0"/>
            </a:endParaRPr>
          </a:p>
          <a:p>
            <a:pPr marL="342900" indent="-342900">
              <a:buAutoNum type="arabicPeriod"/>
            </a:pPr>
            <a:r>
              <a:rPr lang="en-US">
                <a:latin typeface="Helvetica" panose="00000400000000000000" charset="0"/>
                <a:cs typeface="Helvetica" panose="00000400000000000000" charset="0"/>
              </a:rPr>
              <a:t>Missing </a:t>
            </a:r>
            <a:r>
              <a:rPr lang="en-US" altLang="en-US">
                <a:latin typeface="Helvetica" panose="00000400000000000000" charset="0"/>
                <a:cs typeface="Helvetica" panose="00000400000000000000" charset="0"/>
              </a:rPr>
              <a:t>V</a:t>
            </a:r>
            <a:r>
              <a:rPr lang="en-US">
                <a:latin typeface="Helvetica" panose="00000400000000000000" charset="0"/>
                <a:cs typeface="Helvetica" panose="00000400000000000000" charset="0"/>
              </a:rPr>
              <a:t>alues : </a:t>
            </a:r>
            <a:r>
              <a:rPr lang="en-US" altLang="en-US">
                <a:latin typeface="Helvetica" panose="00000400000000000000" charset="0"/>
                <a:cs typeface="Helvetica" panose="00000400000000000000" charset="0"/>
              </a:rPr>
              <a:t>13</a:t>
            </a:r>
            <a:endParaRPr lang="en-US" altLang="en-US">
              <a:latin typeface="Helvetica" panose="00000400000000000000" charset="0"/>
              <a:cs typeface="Helvetica" panose="00000400000000000000" charset="0"/>
            </a:endParaRPr>
          </a:p>
        </p:txBody>
      </p:sp>
      <p:sp>
        <p:nvSpPr>
          <p:cNvPr id="8" name="Text Box 7"/>
          <p:cNvSpPr txBox="true"/>
          <p:nvPr/>
        </p:nvSpPr>
        <p:spPr>
          <a:xfrm>
            <a:off x="647700" y="1386205"/>
            <a:ext cx="1565910" cy="368300"/>
          </a:xfrm>
          <a:prstGeom prst="rect">
            <a:avLst/>
          </a:prstGeom>
          <a:noFill/>
        </p:spPr>
        <p:txBody>
          <a:bodyPr wrap="none" rtlCol="0">
            <a:spAutoFit/>
          </a:bodyPr>
          <a:p>
            <a:r>
              <a:rPr lang="en-US" altLang="en-US">
                <a:latin typeface="Consolas" panose="020B0609020204030204" charset="0"/>
                <a:cs typeface="Consolas" panose="020B0609020204030204" charset="0"/>
              </a:rPr>
              <a:t>iris.head()</a:t>
            </a:r>
            <a:endParaRPr lang="en-US" altLang="en-US">
              <a:latin typeface="Consolas" panose="020B0609020204030204" charset="0"/>
              <a:cs typeface="Consolas" panose="020B0609020204030204" charset="0"/>
            </a:endParaRPr>
          </a:p>
        </p:txBody>
      </p:sp>
      <p:sp>
        <p:nvSpPr>
          <p:cNvPr id="4" name="Slide Number Placeholder 3"/>
          <p:cNvSpPr>
            <a:spLocks noGrp="true"/>
          </p:cNvSpPr>
          <p:nvPr>
            <p:ph type="sldNum" sz="quarter" idx="12"/>
          </p:nvPr>
        </p:nvSpPr>
        <p:spPr/>
        <p:txBody>
          <a:bodyPr/>
          <a:p>
            <a:fld id="{565CE74E-AB26-4998-AD42-012C4C1AD076}" type="slidenum">
              <a:rPr lang="zh-CN" altLang="en-US" smtClean="0"/>
            </a:fld>
            <a:endParaRPr lang="zh-CN" altLang="en-US"/>
          </a:p>
        </p:txBody>
      </p:sp>
      <p:sp>
        <p:nvSpPr>
          <p:cNvPr id="9" name="Footer Placeholder 8"/>
          <p:cNvSpPr>
            <a:spLocks noGrp="true"/>
          </p:cNvSpPr>
          <p:nvPr>
            <p:ph type="ftr" sz="quarter" idx="11"/>
          </p:nvPr>
        </p:nvSpPr>
        <p:spPr/>
        <p:txBody>
          <a:bodyPr/>
          <a:p>
            <a:r>
              <a:rPr lang="zh-CN" altLang="en-US"/>
              <a:t>©om</a:t>
            </a:r>
            <a:endParaRPr lang="zh-CN" altLang="en-US"/>
          </a:p>
        </p:txBody>
      </p:sp>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 2"/>
          <p:cNvSpPr/>
          <p:nvPr/>
        </p:nvSpPr>
        <p:spPr>
          <a:xfrm>
            <a:off x="735965" y="721360"/>
            <a:ext cx="1188000" cy="72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8052435" y="-182880"/>
            <a:ext cx="3588385" cy="1143000"/>
          </a:xfrm>
        </p:spPr>
        <p:txBody>
          <a:bodyPr/>
          <a:p>
            <a:r>
              <a:rPr lang="en-US" altLang="en-US" sz="3600" b="1">
                <a:latin typeface="Lato" panose="020F0602020204030203" charset="0"/>
                <a:cs typeface="Lato" panose="020F0602020204030203" charset="0"/>
              </a:rPr>
              <a:t>Distribution</a:t>
            </a:r>
            <a:endParaRPr lang="en-US" altLang="en-US" sz="3600" b="1">
              <a:latin typeface="Lato" panose="020F0602020204030203" charset="0"/>
              <a:cs typeface="Lato" panose="020F0602020204030203" charset="0"/>
              <a:sym typeface="+mn-ea"/>
            </a:endParaRPr>
          </a:p>
        </p:txBody>
      </p:sp>
      <p:sp>
        <p:nvSpPr>
          <p:cNvPr id="3" name="Content Placeholder 2"/>
          <p:cNvSpPr>
            <a:spLocks noGrp="true"/>
          </p:cNvSpPr>
          <p:nvPr/>
        </p:nvSpPr>
        <p:spPr>
          <a:xfrm>
            <a:off x="417830" y="4504055"/>
            <a:ext cx="10972800" cy="144462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Droid Sans Fallback" panose="020B0502000000000001" charset="-122"/>
                <a:cs typeface="+mn-cs"/>
              </a:defRPr>
            </a:lvl1pPr>
            <a:lvl2pPr marL="742950" indent="-285750" algn="l" rtl="0" fontAlgn="base">
              <a:spcBef>
                <a:spcPct val="20000"/>
              </a:spcBef>
              <a:spcAft>
                <a:spcPct val="0"/>
              </a:spcAft>
              <a:buChar char="–"/>
              <a:defRPr sz="2800" kern="1200">
                <a:solidFill>
                  <a:schemeClr val="tx1"/>
                </a:solidFill>
                <a:latin typeface="+mn-lt"/>
                <a:ea typeface="Droid Sans Fallback" panose="020B0502000000000001" charset="-122"/>
                <a:cs typeface="+mn-cs"/>
              </a:defRPr>
            </a:lvl2pPr>
            <a:lvl3pPr marL="1143000" indent="-228600" algn="l" rtl="0" fontAlgn="base">
              <a:spcBef>
                <a:spcPct val="20000"/>
              </a:spcBef>
              <a:spcAft>
                <a:spcPct val="0"/>
              </a:spcAft>
              <a:buChar char="•"/>
              <a:defRPr sz="2400" kern="1200">
                <a:solidFill>
                  <a:schemeClr val="tx1"/>
                </a:solidFill>
                <a:latin typeface="+mn-lt"/>
                <a:ea typeface="Droid Sans Fallback" panose="020B0502000000000001" charset="-122"/>
                <a:cs typeface="+mn-cs"/>
              </a:defRPr>
            </a:lvl3pPr>
            <a:lvl4pPr marL="1600200" indent="-228600" algn="l" rtl="0" fontAlgn="base">
              <a:spcBef>
                <a:spcPct val="20000"/>
              </a:spcBef>
              <a:spcAft>
                <a:spcPct val="0"/>
              </a:spcAft>
              <a:buChar char="–"/>
              <a:defRPr sz="2000" kern="1200">
                <a:solidFill>
                  <a:schemeClr val="tx1"/>
                </a:solidFill>
                <a:latin typeface="+mn-lt"/>
                <a:ea typeface="Droid Sans Fallback" panose="020B0502000000000001" charset="-122"/>
                <a:cs typeface="+mn-cs"/>
              </a:defRPr>
            </a:lvl4pPr>
            <a:lvl5pPr marL="2057400" indent="-228600" algn="l" rtl="0" fontAlgn="base">
              <a:spcBef>
                <a:spcPct val="20000"/>
              </a:spcBef>
              <a:spcAft>
                <a:spcPct val="0"/>
              </a:spcAft>
              <a:buChar char="»"/>
              <a:defRPr sz="2000" kern="1200">
                <a:solidFill>
                  <a:schemeClr val="tx1"/>
                </a:solidFill>
                <a:latin typeface="+mn-lt"/>
                <a:ea typeface="Droid Sans Fallback" panose="020B05020000000000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sz="2000">
                <a:latin typeface="Helvetica" panose="00000400000000000000" charset="0"/>
                <a:cs typeface="Helvetica" panose="00000400000000000000" charset="0"/>
                <a:sym typeface="+mn-ea"/>
              </a:rPr>
              <a:t>Histogram</a:t>
            </a:r>
            <a:r>
              <a:rPr lang="en-US" sz="2000">
                <a:latin typeface="Helvetica" panose="00000400000000000000" charset="0"/>
                <a:cs typeface="Helvetica" panose="00000400000000000000" charset="0"/>
                <a:sym typeface="+mn-ea"/>
              </a:rPr>
              <a:t> </a:t>
            </a:r>
            <a:r>
              <a:rPr sz="2000">
                <a:latin typeface="Helvetica" panose="00000400000000000000" charset="0"/>
                <a:cs typeface="Helvetica" panose="00000400000000000000" charset="0"/>
                <a:sym typeface="+mn-ea"/>
              </a:rPr>
              <a:t>representat</a:t>
            </a:r>
            <a:r>
              <a:rPr lang="en-US" sz="2000">
                <a:latin typeface="Helvetica" panose="00000400000000000000" charset="0"/>
                <a:cs typeface="Helvetica" panose="00000400000000000000" charset="0"/>
                <a:sym typeface="+mn-ea"/>
              </a:rPr>
              <a:t>e</a:t>
            </a:r>
            <a:r>
              <a:rPr sz="2000">
                <a:latin typeface="Helvetica" panose="00000400000000000000" charset="0"/>
                <a:cs typeface="Helvetica" panose="00000400000000000000" charset="0"/>
                <a:sym typeface="+mn-ea"/>
              </a:rPr>
              <a:t> how the data points are distributed with respect to the frequency.</a:t>
            </a:r>
            <a:endParaRPr sz="2000">
              <a:latin typeface="Helvetica" panose="00000400000000000000" charset="0"/>
              <a:cs typeface="Helvetica" panose="00000400000000000000" charset="0"/>
              <a:sym typeface="+mn-ea"/>
            </a:endParaRPr>
          </a:p>
          <a:p>
            <a:pPr marL="0" indent="0" algn="just">
              <a:buNone/>
            </a:pPr>
            <a:endParaRPr sz="2000">
              <a:latin typeface="Helvetica" panose="00000400000000000000" charset="0"/>
              <a:cs typeface="Helvetica" panose="00000400000000000000" charset="0"/>
              <a:sym typeface="+mn-ea"/>
            </a:endParaRPr>
          </a:p>
          <a:p>
            <a:pPr marL="0" indent="0" algn="just">
              <a:buNone/>
            </a:pPr>
            <a:r>
              <a:rPr lang="en-US" sz="2000">
                <a:latin typeface="Helvetica" panose="00000400000000000000" charset="0"/>
                <a:cs typeface="Helvetica" panose="00000400000000000000" charset="0"/>
                <a:sym typeface="+mn-ea"/>
              </a:rPr>
              <a:t>We know that</a:t>
            </a:r>
            <a:r>
              <a:rPr lang="en-US" altLang="en-US" sz="2000">
                <a:latin typeface="Helvetica" panose="00000400000000000000" charset="0"/>
                <a:cs typeface="Helvetica" panose="00000400000000000000" charset="0"/>
                <a:sym typeface="+mn-ea"/>
              </a:rPr>
              <a:t>,</a:t>
            </a:r>
            <a:r>
              <a:rPr lang="en-US" sz="2000">
                <a:latin typeface="Helvetica" panose="00000400000000000000" charset="0"/>
                <a:cs typeface="Helvetica" panose="00000400000000000000" charset="0"/>
                <a:sym typeface="+mn-ea"/>
              </a:rPr>
              <a:t> </a:t>
            </a:r>
            <a:r>
              <a:rPr sz="2000">
                <a:latin typeface="Helvetica" panose="00000400000000000000" charset="0"/>
                <a:cs typeface="Helvetica" panose="00000400000000000000" charset="0"/>
                <a:sym typeface="+mn-ea"/>
              </a:rPr>
              <a:t>at the overall distribution, petal length and petal width does not have a normal distribution, whereas sepal length and sepal width are uniformly distributed.</a:t>
            </a:r>
            <a:endParaRPr sz="2000">
              <a:latin typeface="Helvetica" panose="00000400000000000000" charset="0"/>
              <a:cs typeface="Helvetica" panose="00000400000000000000" charset="0"/>
              <a:sym typeface="+mn-ea"/>
            </a:endParaRPr>
          </a:p>
        </p:txBody>
      </p:sp>
      <p:sp>
        <p:nvSpPr>
          <p:cNvPr id="6" name="Slide Number Placeholder 5"/>
          <p:cNvSpPr>
            <a:spLocks noGrp="true"/>
          </p:cNvSpPr>
          <p:nvPr>
            <p:ph type="sldNum" sz="quarter" idx="12"/>
          </p:nvPr>
        </p:nvSpPr>
        <p:spPr/>
        <p:txBody>
          <a:bodyPr/>
          <a:p>
            <a:fld id="{565CE74E-AB26-4998-AD42-012C4C1AD076}" type="slidenum">
              <a:rPr lang="zh-CN" altLang="en-US" smtClean="0"/>
            </a:fld>
            <a:endParaRPr lang="zh-CN" altLang="en-US"/>
          </a:p>
        </p:txBody>
      </p:sp>
      <p:sp>
        <p:nvSpPr>
          <p:cNvPr id="7" name="Footer Placeholder 6"/>
          <p:cNvSpPr>
            <a:spLocks noGrp="true"/>
          </p:cNvSpPr>
          <p:nvPr>
            <p:ph type="ftr" sz="quarter" idx="11"/>
          </p:nvPr>
        </p:nvSpPr>
        <p:spPr/>
        <p:txBody>
          <a:bodyPr/>
          <a:p>
            <a:r>
              <a:rPr lang="zh-CN" altLang="en-US"/>
              <a:t>©om</a:t>
            </a:r>
            <a:endParaRPr lang="zh-CN" altLang="en-US"/>
          </a:p>
        </p:txBody>
      </p:sp>
      <p:pic>
        <p:nvPicPr>
          <p:cNvPr id="8" name="Picture 7"/>
          <p:cNvPicPr>
            <a:picLocks noChangeAspect="true"/>
          </p:cNvPicPr>
          <p:nvPr/>
        </p:nvPicPr>
        <p:blipFill>
          <a:blip r:embed="rId1"/>
          <a:stretch>
            <a:fillRect/>
          </a:stretch>
        </p:blipFill>
        <p:spPr>
          <a:xfrm>
            <a:off x="407035" y="184785"/>
            <a:ext cx="7777480" cy="4022090"/>
          </a:xfrm>
          <a:prstGeom prst="rect">
            <a:avLst/>
          </a:prstGeom>
        </p:spPr>
      </p:pic>
      <p:grpSp>
        <p:nvGrpSpPr>
          <p:cNvPr id="21" name="Group 20"/>
          <p:cNvGrpSpPr/>
          <p:nvPr/>
        </p:nvGrpSpPr>
        <p:grpSpPr>
          <a:xfrm flipV="true">
            <a:off x="11390630" y="184785"/>
            <a:ext cx="817245" cy="444500"/>
            <a:chOff x="11390795" y="821634"/>
            <a:chExt cx="817264" cy="596349"/>
          </a:xfrm>
        </p:grpSpPr>
        <p:sp>
          <p:nvSpPr>
            <p:cNvPr id="19" name="Rectangle 18"/>
            <p:cNvSpPr/>
            <p:nvPr/>
          </p:nvSpPr>
          <p:spPr>
            <a:xfrm>
              <a:off x="11390795" y="821634"/>
              <a:ext cx="647829" cy="59634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Rectangle 19"/>
            <p:cNvSpPr/>
            <p:nvPr/>
          </p:nvSpPr>
          <p:spPr>
            <a:xfrm>
              <a:off x="12038625" y="821634"/>
              <a:ext cx="169434" cy="59634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 name="Rectangle 8"/>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 9"/>
          <p:cNvSpPr/>
          <p:nvPr/>
        </p:nvSpPr>
        <p:spPr>
          <a:xfrm>
            <a:off x="8618220" y="629285"/>
            <a:ext cx="1188000" cy="72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09600" y="275908"/>
            <a:ext cx="10972800" cy="1143000"/>
          </a:xfrm>
        </p:spPr>
        <p:txBody>
          <a:bodyPr/>
          <a:p>
            <a:r>
              <a:rPr lang="en-US" altLang="en-US" sz="3600">
                <a:sym typeface="+mn-ea"/>
              </a:rPr>
              <a:t>Distribution of </a:t>
            </a:r>
            <a:r>
              <a:rPr lang="en-US" sz="3600">
                <a:latin typeface="Helvetica" panose="00000400000000000000" charset="0"/>
                <a:cs typeface="Helvetica" panose="00000400000000000000" charset="0"/>
                <a:sym typeface="+mn-ea"/>
              </a:rPr>
              <a:t>Dependent Variables</a:t>
            </a:r>
            <a:r>
              <a:rPr lang="en-US" altLang="en-US" sz="3600">
                <a:latin typeface="Helvetica" panose="00000400000000000000" charset="0"/>
                <a:cs typeface="Helvetica" panose="00000400000000000000" charset="0"/>
                <a:sym typeface="+mn-ea"/>
              </a:rPr>
              <a:t> (Boxplot)</a:t>
            </a:r>
            <a:endParaRPr lang="en-US" altLang="en-US" sz="3600">
              <a:latin typeface="Helvetica" panose="00000400000000000000" charset="0"/>
              <a:cs typeface="Helvetica" panose="00000400000000000000" charset="0"/>
              <a:sym typeface="+mn-ea"/>
            </a:endParaRPr>
          </a:p>
        </p:txBody>
      </p:sp>
      <p:sp>
        <p:nvSpPr>
          <p:cNvPr id="5" name="Text Box 4"/>
          <p:cNvSpPr txBox="true"/>
          <p:nvPr/>
        </p:nvSpPr>
        <p:spPr>
          <a:xfrm>
            <a:off x="8242300" y="1419225"/>
            <a:ext cx="3456940" cy="4246245"/>
          </a:xfrm>
          <a:prstGeom prst="rect">
            <a:avLst/>
          </a:prstGeom>
          <a:noFill/>
        </p:spPr>
        <p:txBody>
          <a:bodyPr wrap="square" rtlCol="0" anchor="t">
            <a:spAutoFit/>
          </a:bodyPr>
          <a:p>
            <a:pPr marL="285750" indent="-285750" algn="just">
              <a:buFont typeface="Arial" panose="020B0604020202020204" pitchFamily="34" charset="0"/>
              <a:buChar char="•"/>
            </a:pPr>
            <a:r>
              <a:rPr lang="en-US" altLang="en-US">
                <a:latin typeface="Helvetica" panose="00000400000000000000" charset="0"/>
                <a:cs typeface="Helvetica" panose="00000400000000000000" charset="0"/>
              </a:rPr>
              <a:t>Iris setosa has outliers in Sepal Length, Sepal Width, Petal Width</a:t>
            </a:r>
            <a:endParaRPr lang="en-US" altLang="en-US">
              <a:latin typeface="Helvetica" panose="00000400000000000000" charset="0"/>
              <a:cs typeface="Helvetica" panose="00000400000000000000" charset="0"/>
            </a:endParaRPr>
          </a:p>
          <a:p>
            <a:pPr marL="285750" indent="-285750" algn="just">
              <a:buFont typeface="Arial" panose="020B0604020202020204" pitchFamily="34" charset="0"/>
              <a:buChar char="•"/>
            </a:pPr>
            <a:r>
              <a:rPr lang="en-US" altLang="en-US">
                <a:latin typeface="Helvetica" panose="00000400000000000000" charset="0"/>
                <a:cs typeface="Helvetica" panose="00000400000000000000" charset="0"/>
              </a:rPr>
              <a:t>Iris versi color has outlier only in Petal Length</a:t>
            </a:r>
            <a:endParaRPr lang="en-US" altLang="en-US">
              <a:latin typeface="Helvetica" panose="00000400000000000000" charset="0"/>
              <a:cs typeface="Helvetica" panose="00000400000000000000" charset="0"/>
            </a:endParaRPr>
          </a:p>
          <a:p>
            <a:pPr marL="285750" indent="-285750" algn="just">
              <a:buFont typeface="Arial" panose="020B0604020202020204" pitchFamily="34" charset="0"/>
              <a:buChar char="•"/>
            </a:pPr>
            <a:r>
              <a:rPr lang="en-US" altLang="en-US">
                <a:latin typeface="Helvetica" panose="00000400000000000000" charset="0"/>
                <a:cs typeface="Helvetica" panose="00000400000000000000" charset="0"/>
              </a:rPr>
              <a:t>Iris virginica has </a:t>
            </a:r>
            <a:r>
              <a:rPr lang="en-US" altLang="en-US">
                <a:latin typeface="Helvetica" panose="00000400000000000000" charset="0"/>
                <a:cs typeface="Helvetica" panose="00000400000000000000" charset="0"/>
                <a:sym typeface="+mn-ea"/>
              </a:rPr>
              <a:t>outliers in Petal Length, and Sepal Length</a:t>
            </a:r>
            <a:endParaRPr lang="en-US" altLang="en-US">
              <a:latin typeface="Helvetica" panose="00000400000000000000" charset="0"/>
              <a:cs typeface="Helvetica" panose="00000400000000000000" charset="0"/>
            </a:endParaRPr>
          </a:p>
          <a:p>
            <a:pPr marL="285750" indent="-285750" algn="just">
              <a:buFont typeface="Arial" panose="020B0604020202020204" pitchFamily="34" charset="0"/>
              <a:buChar char="•"/>
            </a:pPr>
            <a:r>
              <a:rPr lang="en-US">
                <a:latin typeface="Helvetica" panose="00000400000000000000" charset="0"/>
                <a:cs typeface="Helvetica" panose="00000400000000000000" charset="0"/>
              </a:rPr>
              <a:t>While all the other boxplots looked perfectly balanced, we can see that that petal width for both setosa and versicolor are positively skewed as the median lie at the lower end of the boxplot.</a:t>
            </a:r>
            <a:endParaRPr lang="en-US">
              <a:latin typeface="Helvetica" panose="00000400000000000000" charset="0"/>
              <a:cs typeface="Helvetica" panose="00000400000000000000" charset="0"/>
            </a:endParaRPr>
          </a:p>
        </p:txBody>
      </p:sp>
      <p:sp>
        <p:nvSpPr>
          <p:cNvPr id="6" name="Slide Number Placeholder 5"/>
          <p:cNvSpPr>
            <a:spLocks noGrp="true"/>
          </p:cNvSpPr>
          <p:nvPr>
            <p:ph type="sldNum" sz="quarter" idx="12"/>
          </p:nvPr>
        </p:nvSpPr>
        <p:spPr/>
        <p:txBody>
          <a:bodyPr/>
          <a:p>
            <a:fld id="{565CE74E-AB26-4998-AD42-012C4C1AD076}" type="slidenum">
              <a:rPr lang="zh-CN" altLang="en-US" smtClean="0"/>
            </a:fld>
            <a:endParaRPr lang="zh-CN" altLang="en-US"/>
          </a:p>
        </p:txBody>
      </p:sp>
      <p:sp>
        <p:nvSpPr>
          <p:cNvPr id="7" name="Footer Placeholder 6"/>
          <p:cNvSpPr>
            <a:spLocks noGrp="true"/>
          </p:cNvSpPr>
          <p:nvPr>
            <p:ph type="ftr" sz="quarter" idx="11"/>
          </p:nvPr>
        </p:nvSpPr>
        <p:spPr/>
        <p:txBody>
          <a:bodyPr/>
          <a:p>
            <a:r>
              <a:rPr lang="zh-CN" altLang="en-US"/>
              <a:t>©om</a:t>
            </a:r>
            <a:endParaRPr lang="zh-CN" altLang="en-US"/>
          </a:p>
        </p:txBody>
      </p:sp>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true"/>
          </p:cNvPicPr>
          <p:nvPr/>
        </p:nvPicPr>
        <p:blipFill>
          <a:blip r:embed="rId1"/>
          <a:stretch>
            <a:fillRect/>
          </a:stretch>
        </p:blipFill>
        <p:spPr>
          <a:xfrm>
            <a:off x="351790" y="1478280"/>
            <a:ext cx="7674610" cy="3902075"/>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true"/>
          </p:cNvPicPr>
          <p:nvPr>
            <p:ph idx="1"/>
          </p:nvPr>
        </p:nvPicPr>
        <p:blipFill>
          <a:blip r:embed="rId1"/>
          <a:stretch>
            <a:fillRect/>
          </a:stretch>
        </p:blipFill>
        <p:spPr>
          <a:xfrm>
            <a:off x="571500" y="372745"/>
            <a:ext cx="6796405" cy="6111875"/>
          </a:xfrm>
          <a:prstGeom prst="rect">
            <a:avLst/>
          </a:prstGeom>
        </p:spPr>
      </p:pic>
      <p:sp>
        <p:nvSpPr>
          <p:cNvPr id="3" name="Content Placeholder 2"/>
          <p:cNvSpPr>
            <a:spLocks noGrp="true"/>
          </p:cNvSpPr>
          <p:nvPr/>
        </p:nvSpPr>
        <p:spPr>
          <a:xfrm>
            <a:off x="7494905" y="372745"/>
            <a:ext cx="4129405" cy="54978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Droid Sans Fallback" panose="020B0502000000000001" charset="-122"/>
                <a:cs typeface="+mn-cs"/>
              </a:defRPr>
            </a:lvl1pPr>
            <a:lvl2pPr marL="742950" indent="-285750" algn="l" rtl="0" fontAlgn="base">
              <a:spcBef>
                <a:spcPct val="20000"/>
              </a:spcBef>
              <a:spcAft>
                <a:spcPct val="0"/>
              </a:spcAft>
              <a:buChar char="–"/>
              <a:defRPr sz="2800" kern="1200">
                <a:solidFill>
                  <a:schemeClr val="tx1"/>
                </a:solidFill>
                <a:latin typeface="+mn-lt"/>
                <a:ea typeface="Droid Sans Fallback" panose="020B0502000000000001" charset="-122"/>
                <a:cs typeface="+mn-cs"/>
              </a:defRPr>
            </a:lvl2pPr>
            <a:lvl3pPr marL="1143000" indent="-228600" algn="l" rtl="0" fontAlgn="base">
              <a:spcBef>
                <a:spcPct val="20000"/>
              </a:spcBef>
              <a:spcAft>
                <a:spcPct val="0"/>
              </a:spcAft>
              <a:buChar char="•"/>
              <a:defRPr sz="2400" kern="1200">
                <a:solidFill>
                  <a:schemeClr val="tx1"/>
                </a:solidFill>
                <a:latin typeface="+mn-lt"/>
                <a:ea typeface="Droid Sans Fallback" panose="020B0502000000000001" charset="-122"/>
                <a:cs typeface="+mn-cs"/>
              </a:defRPr>
            </a:lvl3pPr>
            <a:lvl4pPr marL="1600200" indent="-228600" algn="l" rtl="0" fontAlgn="base">
              <a:spcBef>
                <a:spcPct val="20000"/>
              </a:spcBef>
              <a:spcAft>
                <a:spcPct val="0"/>
              </a:spcAft>
              <a:buChar char="–"/>
              <a:defRPr sz="2000" kern="1200">
                <a:solidFill>
                  <a:schemeClr val="tx1"/>
                </a:solidFill>
                <a:latin typeface="+mn-lt"/>
                <a:ea typeface="Droid Sans Fallback" panose="020B0502000000000001" charset="-122"/>
                <a:cs typeface="+mn-cs"/>
              </a:defRPr>
            </a:lvl4pPr>
            <a:lvl5pPr marL="2057400" indent="-228600" algn="l" rtl="0" fontAlgn="base">
              <a:spcBef>
                <a:spcPct val="20000"/>
              </a:spcBef>
              <a:spcAft>
                <a:spcPct val="0"/>
              </a:spcAft>
              <a:buChar char="»"/>
              <a:defRPr sz="2000" kern="1200">
                <a:solidFill>
                  <a:schemeClr val="tx1"/>
                </a:solidFill>
                <a:latin typeface="+mn-lt"/>
                <a:ea typeface="Droid Sans Fallback" panose="020B05020000000000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a:sym typeface="+mn-ea"/>
              </a:rPr>
              <a:t>Pair plot makes high-level scatter plots to capture relationships between multiple variables </a:t>
            </a:r>
            <a:r>
              <a:rPr lang="en-US" altLang="en-US" sz="1800">
                <a:sym typeface="+mn-ea"/>
              </a:rPr>
              <a:t>and </a:t>
            </a:r>
            <a:r>
              <a:rPr lang="en-US" sz="1800">
                <a:sym typeface="+mn-ea"/>
              </a:rPr>
              <a:t>understand</a:t>
            </a:r>
            <a:r>
              <a:rPr lang="en-US" altLang="en-US" sz="1800">
                <a:sym typeface="+mn-ea"/>
              </a:rPr>
              <a:t>ing</a:t>
            </a:r>
            <a:r>
              <a:rPr lang="en-US" sz="1800">
                <a:sym typeface="+mn-ea"/>
              </a:rPr>
              <a:t> the relationship between various independent features</a:t>
            </a:r>
            <a:r>
              <a:rPr lang="en-US" altLang="en-US" sz="1800">
                <a:sym typeface="+mn-ea"/>
              </a:rPr>
              <a:t>.</a:t>
            </a:r>
            <a:endParaRPr lang="en-US" altLang="en-US" sz="1800">
              <a:sym typeface="+mn-ea"/>
            </a:endParaRPr>
          </a:p>
          <a:p>
            <a:pPr marL="0" indent="0" algn="just">
              <a:buNone/>
            </a:pPr>
            <a:r>
              <a:rPr lang="en-US" altLang="en-US" sz="1800">
                <a:latin typeface="Helvetica" panose="00000400000000000000" charset="0"/>
                <a:cs typeface="Helvetica" panose="00000400000000000000" charset="0"/>
              </a:rPr>
              <a:t>We can conclude:</a:t>
            </a:r>
            <a:endParaRPr lang="en-US" sz="1800">
              <a:latin typeface="Helvetica" panose="00000400000000000000" charset="0"/>
              <a:cs typeface="Helvetica" panose="00000400000000000000" charset="0"/>
            </a:endParaRPr>
          </a:p>
          <a:p>
            <a:pPr algn="just">
              <a:buAutoNum type="arabicPeriod"/>
            </a:pPr>
            <a:r>
              <a:rPr lang="en-US" sz="1800">
                <a:latin typeface="Helvetica" panose="00000400000000000000" charset="0"/>
                <a:cs typeface="Helvetica" panose="00000400000000000000" charset="0"/>
              </a:rPr>
              <a:t>The distribution of Iris-Setosa petal is completely different from the other 2 species</a:t>
            </a:r>
            <a:endParaRPr lang="en-US" sz="1800">
              <a:latin typeface="Helvetica" panose="00000400000000000000" charset="0"/>
              <a:cs typeface="Helvetica" panose="00000400000000000000" charset="0"/>
            </a:endParaRPr>
          </a:p>
          <a:p>
            <a:pPr algn="just">
              <a:buAutoNum type="arabicPeriod"/>
            </a:pPr>
            <a:r>
              <a:rPr lang="en-US" sz="1800">
                <a:latin typeface="Helvetica" panose="00000400000000000000" charset="0"/>
                <a:cs typeface="Helvetica" panose="00000400000000000000" charset="0"/>
              </a:rPr>
              <a:t>Using sepal length and sepal width, we can’t separate one species from another as the distribution is overlapping</a:t>
            </a:r>
            <a:endParaRPr lang="en-US" sz="1800">
              <a:latin typeface="Helvetica" panose="00000400000000000000" charset="0"/>
              <a:cs typeface="Helvetica" panose="00000400000000000000" charset="0"/>
            </a:endParaRPr>
          </a:p>
          <a:p>
            <a:pPr algn="just">
              <a:buAutoNum type="arabicPeriod"/>
            </a:pPr>
            <a:r>
              <a:rPr lang="en-US" sz="1800">
                <a:latin typeface="Helvetica" panose="00000400000000000000" charset="0"/>
                <a:cs typeface="Helvetica" panose="00000400000000000000" charset="0"/>
              </a:rPr>
              <a:t>Iris-Setosa is not normally distributed by sepal length and petal width</a:t>
            </a:r>
            <a:endParaRPr lang="en-US" sz="1800">
              <a:latin typeface="Helvetica" panose="00000400000000000000" charset="0"/>
              <a:cs typeface="Helvetica" panose="00000400000000000000" charset="0"/>
            </a:endParaRPr>
          </a:p>
          <a:p>
            <a:pPr algn="just">
              <a:buAutoNum type="arabicPeriod"/>
            </a:pPr>
            <a:r>
              <a:rPr lang="en-US" sz="1800">
                <a:latin typeface="Helvetica" panose="00000400000000000000" charset="0"/>
                <a:cs typeface="Helvetica" panose="00000400000000000000" charset="0"/>
              </a:rPr>
              <a:t>Petal length can be used as a differentiating factor in terms of the distribution of the 3 flower species</a:t>
            </a:r>
            <a:endParaRPr lang="en-US" sz="1800">
              <a:latin typeface="Helvetica" panose="00000400000000000000" charset="0"/>
              <a:cs typeface="Helvetica" panose="00000400000000000000" charset="0"/>
            </a:endParaRPr>
          </a:p>
        </p:txBody>
      </p:sp>
      <p:sp>
        <p:nvSpPr>
          <p:cNvPr id="5" name="Slide Number Placeholder 4"/>
          <p:cNvSpPr>
            <a:spLocks noGrp="true"/>
          </p:cNvSpPr>
          <p:nvPr>
            <p:ph type="sldNum" sz="quarter" idx="12"/>
          </p:nvPr>
        </p:nvSpPr>
        <p:spPr/>
        <p:txBody>
          <a:bodyPr/>
          <a:p>
            <a:fld id="{565CE74E-AB26-4998-AD42-012C4C1AD076}" type="slidenum">
              <a:rPr lang="zh-CN" altLang="en-US" smtClean="0"/>
            </a:fld>
            <a:endParaRPr lang="zh-CN" altLang="en-US"/>
          </a:p>
        </p:txBody>
      </p:sp>
      <p:sp>
        <p:nvSpPr>
          <p:cNvPr id="6" name="Footer Placeholder 5"/>
          <p:cNvSpPr>
            <a:spLocks noGrp="true"/>
          </p:cNvSpPr>
          <p:nvPr>
            <p:ph type="ftr" sz="quarter" idx="11"/>
          </p:nvPr>
        </p:nvSpPr>
        <p:spPr/>
        <p:txBody>
          <a:bodyPr/>
          <a:p>
            <a:r>
              <a:rPr lang="zh-CN" altLang="en-US"/>
              <a:t>©om</a:t>
            </a:r>
            <a:endParaRPr lang="zh-CN" altLang="en-US"/>
          </a:p>
        </p:txBody>
      </p:sp>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Correlation</a:t>
            </a:r>
            <a:endParaRPr lang="en-US" altLang="en-US"/>
          </a:p>
        </p:txBody>
      </p:sp>
      <p:pic>
        <p:nvPicPr>
          <p:cNvPr id="4" name="Content Placeholder 3"/>
          <p:cNvPicPr>
            <a:picLocks noChangeAspect="true"/>
          </p:cNvPicPr>
          <p:nvPr>
            <p:ph idx="1"/>
          </p:nvPr>
        </p:nvPicPr>
        <p:blipFill>
          <a:blip r:embed="rId1"/>
          <a:stretch>
            <a:fillRect/>
          </a:stretch>
        </p:blipFill>
        <p:spPr>
          <a:xfrm>
            <a:off x="3068955" y="1148080"/>
            <a:ext cx="5155565" cy="3884930"/>
          </a:xfrm>
          <a:prstGeom prst="rect">
            <a:avLst/>
          </a:prstGeom>
        </p:spPr>
      </p:pic>
      <p:sp>
        <p:nvSpPr>
          <p:cNvPr id="3" name="Text Box 2"/>
          <p:cNvSpPr txBox="true"/>
          <p:nvPr/>
        </p:nvSpPr>
        <p:spPr>
          <a:xfrm>
            <a:off x="1144905" y="5328920"/>
            <a:ext cx="10062845" cy="922020"/>
          </a:xfrm>
          <a:prstGeom prst="rect">
            <a:avLst/>
          </a:prstGeom>
          <a:noFill/>
        </p:spPr>
        <p:txBody>
          <a:bodyPr wrap="square" rtlCol="0" anchor="t">
            <a:spAutoFit/>
          </a:bodyPr>
          <a:p>
            <a:pPr algn="just"/>
            <a:r>
              <a:rPr lang="en-US"/>
              <a:t>From the </a:t>
            </a:r>
            <a:r>
              <a:rPr lang="en-US" altLang="en-US"/>
              <a:t>heatmat </a:t>
            </a:r>
            <a:r>
              <a:rPr lang="en-US"/>
              <a:t>plot, </a:t>
            </a:r>
            <a:r>
              <a:rPr lang="en-US" altLang="en-US"/>
              <a:t>we see </a:t>
            </a:r>
            <a:r>
              <a:rPr lang="en-US"/>
              <a:t>positive correlation between the length and width of all the species, however there is a distinguishing strong correlation and relationship between petal length and petal width.</a:t>
            </a:r>
            <a:endParaRPr lang="en-US"/>
          </a:p>
        </p:txBody>
      </p:sp>
      <p:sp>
        <p:nvSpPr>
          <p:cNvPr id="6" name="Slide Number Placeholder 5"/>
          <p:cNvSpPr>
            <a:spLocks noGrp="true"/>
          </p:cNvSpPr>
          <p:nvPr>
            <p:ph type="sldNum" sz="quarter" idx="12"/>
          </p:nvPr>
        </p:nvSpPr>
        <p:spPr/>
        <p:txBody>
          <a:bodyPr/>
          <a:p>
            <a:fld id="{565CE74E-AB26-4998-AD42-012C4C1AD076}" type="slidenum">
              <a:rPr lang="zh-CN" altLang="en-US" smtClean="0"/>
            </a:fld>
            <a:endParaRPr lang="zh-CN" altLang="en-US"/>
          </a:p>
        </p:txBody>
      </p:sp>
      <p:sp>
        <p:nvSpPr>
          <p:cNvPr id="7" name="Footer Placeholder 6"/>
          <p:cNvSpPr>
            <a:spLocks noGrp="true"/>
          </p:cNvSpPr>
          <p:nvPr>
            <p:ph type="ftr" sz="quarter" idx="11"/>
          </p:nvPr>
        </p:nvSpPr>
        <p:spPr/>
        <p:txBody>
          <a:bodyPr/>
          <a:p>
            <a:r>
              <a:rPr lang="zh-CN" altLang="en-US"/>
              <a:t>©om</a:t>
            </a:r>
            <a:endParaRPr lang="zh-CN" altLang="en-US"/>
          </a:p>
        </p:txBody>
      </p:sp>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4" name="Content Placeholder 3"/>
          <p:cNvPicPr>
            <a:picLocks noChangeAspect="true"/>
          </p:cNvPicPr>
          <p:nvPr>
            <p:ph idx="1"/>
          </p:nvPr>
        </p:nvPicPr>
        <p:blipFill>
          <a:blip r:embed="rId1"/>
          <a:stretch>
            <a:fillRect/>
          </a:stretch>
        </p:blipFill>
        <p:spPr>
          <a:xfrm>
            <a:off x="2423795" y="1275715"/>
            <a:ext cx="7345045" cy="4306570"/>
          </a:xfrm>
          <a:prstGeom prst="rect">
            <a:avLst/>
          </a:prstGeom>
        </p:spPr>
      </p:pic>
      <p:sp>
        <p:nvSpPr>
          <p:cNvPr id="5" name="Slide Number Placeholder 4"/>
          <p:cNvSpPr>
            <a:spLocks noGrp="true"/>
          </p:cNvSpPr>
          <p:nvPr>
            <p:ph type="sldNum" sz="quarter" idx="12"/>
          </p:nvPr>
        </p:nvSpPr>
        <p:spPr/>
        <p:txBody>
          <a:bodyPr/>
          <a:p>
            <a:fld id="{565CE74E-AB26-4998-AD42-012C4C1AD076}" type="slidenum">
              <a:rPr lang="zh-CN" altLang="en-US" smtClean="0"/>
            </a:fld>
            <a:endParaRPr lang="zh-CN" altLang="en-US"/>
          </a:p>
        </p:txBody>
      </p:sp>
      <p:sp>
        <p:nvSpPr>
          <p:cNvPr id="6" name="Footer Placeholder 5"/>
          <p:cNvSpPr>
            <a:spLocks noGrp="true"/>
          </p:cNvSpPr>
          <p:nvPr>
            <p:ph type="ftr" sz="quarter" idx="11"/>
          </p:nvPr>
        </p:nvSpPr>
        <p:spPr/>
        <p:txBody>
          <a:bodyPr/>
          <a:p>
            <a:r>
              <a:rPr lang="zh-CN" altLang="en-US"/>
              <a:t>©om</a:t>
            </a:r>
            <a:endParaRPr lang="zh-CN" altLang="en-US"/>
          </a:p>
        </p:txBody>
      </p:sp>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true"/>
          </p:cNvPicPr>
          <p:nvPr>
            <p:ph idx="1"/>
          </p:nvPr>
        </p:nvPicPr>
        <p:blipFill>
          <a:blip r:embed="rId1"/>
          <a:stretch>
            <a:fillRect/>
          </a:stretch>
        </p:blipFill>
        <p:spPr>
          <a:xfrm>
            <a:off x="1285875" y="1280795"/>
            <a:ext cx="5074285" cy="4953000"/>
          </a:xfrm>
          <a:prstGeom prst="rect">
            <a:avLst/>
          </a:prstGeom>
        </p:spPr>
      </p:pic>
      <p:sp>
        <p:nvSpPr>
          <p:cNvPr id="5" name="Text Box 4"/>
          <p:cNvSpPr txBox="true"/>
          <p:nvPr/>
        </p:nvSpPr>
        <p:spPr>
          <a:xfrm>
            <a:off x="7171690" y="1607820"/>
            <a:ext cx="2910840" cy="2861310"/>
          </a:xfrm>
          <a:prstGeom prst="rect">
            <a:avLst/>
          </a:prstGeom>
          <a:noFill/>
        </p:spPr>
        <p:txBody>
          <a:bodyPr wrap="none" rtlCol="0">
            <a:spAutoFit/>
          </a:bodyPr>
          <a:p>
            <a:pPr algn="l"/>
            <a:r>
              <a:rPr lang="en-US" altLang="en-US"/>
              <a:t>Iris virginica</a:t>
            </a:r>
            <a:endParaRPr lang="en-US" altLang="en-US"/>
          </a:p>
          <a:p>
            <a:pPr algn="l"/>
            <a:r>
              <a:rPr lang="en-US" altLang="en-US"/>
              <a:t>0.8 </a:t>
            </a:r>
            <a:r>
              <a:rPr lang="en-US" altLang="en-US">
                <a:latin typeface="Droid Sans Fallback" panose="020B0502000000000001" charset="-122"/>
                <a:cs typeface="Droid Sans Fallback" panose="020B0502000000000001" charset="-122"/>
                <a:sym typeface="+mn-ea"/>
              </a:rPr>
              <a:t>≤</a:t>
            </a:r>
            <a:r>
              <a:rPr lang="en-US" altLang="en-US"/>
              <a:t> PetalWidthCm </a:t>
            </a:r>
            <a:r>
              <a:rPr lang="en-US" altLang="en-US">
                <a:latin typeface="Droid Sans Fallback" panose="020B0502000000000001" charset="-122"/>
                <a:cs typeface="Droid Sans Fallback" panose="020B0502000000000001" charset="-122"/>
                <a:sym typeface="+mn-ea"/>
              </a:rPr>
              <a:t>≤</a:t>
            </a:r>
            <a:r>
              <a:rPr lang="en-US" altLang="en-US"/>
              <a:t> 1.75</a:t>
            </a:r>
            <a:endParaRPr lang="en-US" altLang="en-US"/>
          </a:p>
          <a:p>
            <a:pPr algn="l"/>
            <a:endParaRPr lang="en-US" altLang="en-US"/>
          </a:p>
          <a:p>
            <a:pPr algn="l"/>
            <a:r>
              <a:rPr lang="en-US" altLang="en-US"/>
              <a:t>Iris setosa</a:t>
            </a:r>
            <a:endParaRPr lang="en-US" altLang="en-US"/>
          </a:p>
          <a:p>
            <a:pPr algn="l"/>
            <a:r>
              <a:rPr lang="en-US" altLang="en-US"/>
              <a:t>PetalWidthCm </a:t>
            </a:r>
            <a:r>
              <a:rPr lang="en-US" altLang="en-US">
                <a:latin typeface="Droid Sans Fallback" panose="020B0502000000000001" charset="-122"/>
                <a:cs typeface="Droid Sans Fallback" panose="020B0502000000000001" charset="-122"/>
              </a:rPr>
              <a:t>≤</a:t>
            </a:r>
            <a:r>
              <a:rPr lang="en-US" altLang="en-US"/>
              <a:t> 0.8</a:t>
            </a:r>
            <a:endParaRPr lang="en-US" altLang="en-US"/>
          </a:p>
          <a:p>
            <a:pPr algn="l"/>
            <a:endParaRPr lang="en-US" altLang="en-US"/>
          </a:p>
          <a:p>
            <a:pPr algn="l"/>
            <a:r>
              <a:rPr lang="en-US" altLang="en-US"/>
              <a:t>Iris versicolor</a:t>
            </a:r>
            <a:endParaRPr lang="en-US" altLang="en-US"/>
          </a:p>
          <a:p>
            <a:pPr algn="l"/>
            <a:r>
              <a:rPr lang="en-US" altLang="en-US">
                <a:latin typeface="Droid Sans Fallback" panose="020B0502000000000001" charset="-122"/>
                <a:cs typeface="Droid Sans Fallback" panose="020B0502000000000001" charset="-122"/>
                <a:sym typeface="+mn-ea"/>
              </a:rPr>
              <a:t>≤ </a:t>
            </a:r>
            <a:endParaRPr lang="en-US" altLang="en-US"/>
          </a:p>
          <a:p>
            <a:pPr algn="l"/>
            <a:endParaRPr lang="en-US" altLang="en-US"/>
          </a:p>
          <a:p>
            <a:endParaRPr lang="en-US" altLang="en-US"/>
          </a:p>
        </p:txBody>
      </p:sp>
      <p:sp>
        <p:nvSpPr>
          <p:cNvPr id="3" name="Slide Number Placeholder 2"/>
          <p:cNvSpPr>
            <a:spLocks noGrp="true"/>
          </p:cNvSpPr>
          <p:nvPr>
            <p:ph type="sldNum" sz="quarter" idx="12"/>
          </p:nvPr>
        </p:nvSpPr>
        <p:spPr/>
        <p:txBody>
          <a:bodyPr/>
          <a:p>
            <a:fld id="{565CE74E-AB26-4998-AD42-012C4C1AD076}" type="slidenum">
              <a:rPr lang="zh-CN" altLang="en-US" smtClean="0"/>
            </a:fld>
            <a:endParaRPr lang="zh-CN" altLang="en-US"/>
          </a:p>
        </p:txBody>
      </p:sp>
      <p:sp>
        <p:nvSpPr>
          <p:cNvPr id="6" name="Footer Placeholder 5"/>
          <p:cNvSpPr>
            <a:spLocks noGrp="true"/>
          </p:cNvSpPr>
          <p:nvPr>
            <p:ph type="ftr" sz="quarter" idx="11"/>
          </p:nvPr>
        </p:nvSpPr>
        <p:spPr/>
        <p:txBody>
          <a:bodyPr/>
          <a:p>
            <a:r>
              <a:rPr lang="zh-CN" altLang="en-US"/>
              <a:t>©om</a:t>
            </a:r>
            <a:endParaRPr lang="zh-CN" altLang="en-US"/>
          </a:p>
        </p:txBody>
      </p:sp>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2449</Words>
  <Application>WPS Presentation</Application>
  <PresentationFormat>宽屏</PresentationFormat>
  <Paragraphs>97</Paragraphs>
  <Slides>9</Slides>
  <Notes>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9</vt:i4>
      </vt:variant>
    </vt:vector>
  </HeadingPairs>
  <TitlesOfParts>
    <vt:vector size="39" baseType="lpstr">
      <vt:lpstr>Arial</vt:lpstr>
      <vt:lpstr>SimSun</vt:lpstr>
      <vt:lpstr>Wingdings</vt:lpstr>
      <vt:lpstr>Helvetica</vt:lpstr>
      <vt:lpstr>Consolas</vt:lpstr>
      <vt:lpstr>Droid Sans Fallback</vt:lpstr>
      <vt:lpstr>微软雅黑</vt:lpstr>
      <vt:lpstr>Arial Unicode MS</vt:lpstr>
      <vt:lpstr>Calibri</vt:lpstr>
      <vt:lpstr>Times New Roman</vt:lpstr>
      <vt:lpstr>IPAexMincho</vt:lpstr>
      <vt:lpstr>Junicode</vt:lpstr>
      <vt:lpstr>Cousine</vt:lpstr>
      <vt:lpstr>Constantia</vt:lpstr>
      <vt:lpstr>IPAGothic</vt:lpstr>
      <vt:lpstr>EB Garamond Initials Fill1</vt:lpstr>
      <vt:lpstr>D050000L [URW ]</vt:lpstr>
      <vt:lpstr>D050000L [urw]</vt:lpstr>
      <vt:lpstr>GFS Complutum</vt:lpstr>
      <vt:lpstr>Impact</vt:lpstr>
      <vt:lpstr>Jamrul</vt:lpstr>
      <vt:lpstr>KacstDecorative</vt:lpstr>
      <vt:lpstr>KacstOffice</vt:lpstr>
      <vt:lpstr>KacstQurn</vt:lpstr>
      <vt:lpstr>Kalapi</vt:lpstr>
      <vt:lpstr>Khmer OS</vt:lpstr>
      <vt:lpstr>Latin Modern Mono Light Cond</vt:lpstr>
      <vt:lpstr>Lato</vt:lpstr>
      <vt:lpstr>Open Sans</vt:lpstr>
      <vt:lpstr>Default Design</vt:lpstr>
      <vt:lpstr>Iris Flowers Analysis and Prediction</vt:lpstr>
      <vt:lpstr>PowerPoint 演示文稿</vt:lpstr>
      <vt:lpstr>Dataset Information</vt:lpstr>
      <vt:lpstr>Distribution of Dependent Variables (Histogram)</vt:lpstr>
      <vt:lpstr>Distribution of Dependent Variables (Boxplot)</vt:lpstr>
      <vt:lpstr>PowerPoint 演示文稿</vt:lpstr>
      <vt:lpstr>Correlation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om</cp:lastModifiedBy>
  <cp:revision>26</cp:revision>
  <dcterms:created xsi:type="dcterms:W3CDTF">2020-09-22T14:41:42Z</dcterms:created>
  <dcterms:modified xsi:type="dcterms:W3CDTF">2020-09-22T14:41:42Z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1033-11.1.0.9615</vt:lpwstr>
  </property>
</Properties>
</file>