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308" r:id="rId3"/>
    <p:sldId id="309" r:id="rId4"/>
    <p:sldId id="313" r:id="rId5"/>
    <p:sldId id="314" r:id="rId6"/>
    <p:sldId id="310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15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2"/>
    <p:restoredTop sz="94574"/>
  </p:normalViewPr>
  <p:slideViewPr>
    <p:cSldViewPr snapToGrid="0" snapToObjects="1">
      <p:cViewPr varScale="1">
        <p:scale>
          <a:sx n="120" d="100"/>
          <a:sy n="120" d="100"/>
        </p:scale>
        <p:origin x="14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BEED-DF9C-1A44-AA9A-E917AAEDB26F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6F47-58EC-DC4F-8B49-40D4903D1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7DB9-44F7-CE42-9AB8-318282F70AED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F522-F05E-8946-A5FF-DB9FEEF2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4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1379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67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3427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56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64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OS/360 became heavy too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59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86A8E-4A34-DB42-96D8-3AB429151F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0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252B-7345-8144-8F9A-ABB79F1851FE}" type="datetime1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FCCE-2F91-7C41-86D6-AC9BED4671BF}" type="datetime1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573D-20C5-184D-9B03-E5525C0E7E32}" type="datetime1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56714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78674"/>
            <a:ext cx="8229600" cy="621526"/>
          </a:xfrm>
          <a:prstGeom prst="rect">
            <a:avLst/>
          </a:prstGeom>
        </p:spPr>
        <p:txBody>
          <a:bodyPr/>
          <a:lstStyle>
            <a:lvl1pPr>
              <a:defRPr sz="32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05CB-9CD5-1641-8EE4-7B0D389DF2E1}" type="datetime1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479-481C-0642-A01B-8E9ECFB0A50B}" type="datetime1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BE0B-156A-1244-BB26-BBA0825504CD}" type="datetime1">
              <a:rPr lang="en-US" smtClean="0"/>
              <a:t>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B35-BB65-EB4D-8E44-86A13F297D4C}" type="datetime1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92F3-A628-D24C-9172-815518AABAE1}" type="datetime1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C39B-833B-E84D-8BED-7A5123F06213}" type="datetime1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6155B-A5EC-DF45-BCFD-65C03B6585EE}" type="datetime1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" y="156161"/>
            <a:ext cx="887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CS4352 Operating Systems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73" y="156161"/>
            <a:ext cx="830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 2016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8610600" cy="1473200"/>
          </a:xfrm>
        </p:spPr>
        <p:txBody>
          <a:bodyPr>
            <a:normAutofit/>
          </a:bodyPr>
          <a:lstStyle/>
          <a:p>
            <a:pPr marL="233363" indent="-233363" algn="ctr">
              <a:buNone/>
            </a:pPr>
            <a:r>
              <a:rPr lang="en-US" sz="3200" b="1" dirty="0" smtClean="0"/>
              <a:t>CS4352 Operating Systems</a:t>
            </a:r>
          </a:p>
          <a:p>
            <a:pPr marL="233363" indent="-233363" algn="ctr">
              <a:buNone/>
            </a:pPr>
            <a:r>
              <a:rPr lang="en-US" sz="3600" b="1" dirty="0" smtClean="0"/>
              <a:t>Lecture 1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233363" indent="-233363" algn="ctr">
              <a:buNone/>
            </a:pPr>
            <a:endParaRPr lang="en-US" sz="1800" dirty="0" smtClean="0"/>
          </a:p>
        </p:txBody>
      </p:sp>
      <p:pic>
        <p:nvPicPr>
          <p:cNvPr id="1032" name="Picture 8" descr="http://www.depts.ttu.edu/shared/shared_ttumain/images/masthea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6000"/>
          </a:xfrm>
          <a:prstGeom prst="rect">
            <a:avLst/>
          </a:prstGeom>
          <a:noFill/>
        </p:spPr>
      </p:pic>
      <p:pic>
        <p:nvPicPr>
          <p:cNvPr id="1028" name="Picture 4" descr="Texas Tech University, Department of Computer Sci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0"/>
            <a:ext cx="4267200" cy="876300"/>
          </a:xfrm>
          <a:prstGeom prst="rect">
            <a:avLst/>
          </a:prstGeom>
          <a:noFill/>
        </p:spPr>
      </p:pic>
      <p:pic>
        <p:nvPicPr>
          <p:cNvPr id="1030" name="Picture 6" descr="http://www.depts.ttu.edu/shared/shared_ttumain/images/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04825" cy="590551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536796" y="3821113"/>
            <a:ext cx="6391304" cy="1792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Instructor: Yong Chen, Ph.D.</a:t>
            </a:r>
          </a:p>
          <a:p>
            <a:pPr marL="0" indent="0">
              <a:buNone/>
            </a:pPr>
            <a:r>
              <a:rPr lang="en-US" dirty="0" smtClean="0"/>
              <a:t>Assistant Professor</a:t>
            </a:r>
          </a:p>
          <a:p>
            <a:pPr marL="0" indent="0">
              <a:buNone/>
            </a:pPr>
            <a:r>
              <a:rPr lang="en-US" dirty="0" smtClean="0"/>
              <a:t>Department of Computer Science</a:t>
            </a:r>
          </a:p>
          <a:p>
            <a:pPr marL="0" indent="0">
              <a:buNone/>
            </a:pPr>
            <a:r>
              <a:rPr lang="en-US" dirty="0" smtClean="0"/>
              <a:t>Texas Tech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81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Generations:</a:t>
            </a:r>
          </a:p>
          <a:p>
            <a:endParaRPr lang="en-US" dirty="0"/>
          </a:p>
          <a:p>
            <a:r>
              <a:rPr lang="en-US" dirty="0"/>
              <a:t>(1945–55) Vacuum Tubes</a:t>
            </a:r>
          </a:p>
          <a:p>
            <a:r>
              <a:rPr lang="en-US" dirty="0"/>
              <a:t>(1955–65) Transistors and Batch Systems</a:t>
            </a:r>
          </a:p>
          <a:p>
            <a:r>
              <a:rPr lang="en-US" dirty="0"/>
              <a:t>(1965–1980) ICs and Multiprogramming</a:t>
            </a:r>
          </a:p>
          <a:p>
            <a:r>
              <a:rPr lang="en-US" dirty="0"/>
              <a:t>(1980–Present) Personal Computers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Operating </a:t>
            </a:r>
            <a:r>
              <a:rPr lang="en-US" dirty="0" smtClean="0"/>
              <a:t>Systems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98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computers were largely tried during WWII</a:t>
            </a:r>
          </a:p>
          <a:p>
            <a:r>
              <a:rPr lang="en-US" dirty="0" smtClean="0"/>
              <a:t>Operating system doesn’t really exist yet</a:t>
            </a:r>
          </a:p>
          <a:p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usual mode of </a:t>
            </a:r>
            <a:r>
              <a:rPr lang="en-US" dirty="0" smtClean="0"/>
              <a:t>operation was: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programmer </a:t>
            </a:r>
            <a:r>
              <a:rPr lang="en-US" dirty="0" smtClean="0"/>
              <a:t>sign </a:t>
            </a:r>
            <a:r>
              <a:rPr lang="en-US" dirty="0"/>
              <a:t>up for a block of time using the signup </a:t>
            </a:r>
            <a:r>
              <a:rPr lang="en-US" dirty="0" smtClean="0"/>
              <a:t>sheet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</a:t>
            </a:r>
            <a:r>
              <a:rPr lang="en-US" dirty="0" smtClean="0"/>
              <a:t>ome </a:t>
            </a:r>
            <a:r>
              <a:rPr lang="en-US" dirty="0"/>
              <a:t>down to the machine room, insert his or her </a:t>
            </a:r>
            <a:r>
              <a:rPr lang="en-US" dirty="0" err="1"/>
              <a:t>plugboard</a:t>
            </a:r>
            <a:r>
              <a:rPr lang="en-US" dirty="0"/>
              <a:t>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/>
              <a:t>S</a:t>
            </a:r>
            <a:r>
              <a:rPr lang="en-US" dirty="0" smtClean="0"/>
              <a:t>pend </a:t>
            </a:r>
            <a:r>
              <a:rPr lang="en-US" dirty="0"/>
              <a:t>the next few hours hoping that none of the 20,000 or </a:t>
            </a:r>
            <a:r>
              <a:rPr lang="en-US" dirty="0" smtClean="0"/>
              <a:t>so vacuum </a:t>
            </a:r>
            <a:r>
              <a:rPr lang="en-US" dirty="0"/>
              <a:t>tubes would burn out during the </a:t>
            </a:r>
            <a:r>
              <a:rPr lang="en-US" dirty="0" smtClean="0"/>
              <a:t>run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Seconds spent even for the simplest calculation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Vacuum </a:t>
            </a:r>
            <a:r>
              <a:rPr lang="en-US" dirty="0" smtClean="0"/>
              <a:t>Tubes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01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30164"/>
            <a:ext cx="8229600" cy="4838010"/>
          </a:xfrm>
        </p:spPr>
        <p:txBody>
          <a:bodyPr/>
          <a:lstStyle/>
          <a:p>
            <a:r>
              <a:rPr lang="en-US" dirty="0" smtClean="0"/>
              <a:t>“Mainframes”</a:t>
            </a:r>
          </a:p>
          <a:p>
            <a:r>
              <a:rPr lang="en-US" dirty="0" smtClean="0"/>
              <a:t>Mostly used for scientific/engineering calculations, e.g. solving partial differential equations (Fortran/assembly)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Transistors and Batch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-1" y="5141189"/>
            <a:ext cx="8865041" cy="169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000" dirty="0">
                <a:latin typeface="Arial" charset="0"/>
              </a:rPr>
              <a:t>Figure 1-3. An early batch system. </a:t>
            </a:r>
            <a:br>
              <a:rPr lang="en-US" sz="2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(a) Programmers bring cards to 1401. 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>
                <a:latin typeface="Arial" charset="0"/>
              </a:rPr>
              <a:t>b)1401 reads batch of jobs onto tape</a:t>
            </a:r>
            <a:r>
              <a:rPr lang="en-US" sz="2000" dirty="0" smtClean="0">
                <a:latin typeface="Arial" charset="0"/>
              </a:rPr>
              <a:t>. (</a:t>
            </a:r>
            <a:r>
              <a:rPr lang="en-US" sz="2000" dirty="0">
                <a:latin typeface="Arial" charset="0"/>
              </a:rPr>
              <a:t>c) Operator carries input tape to 7094. 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>
                <a:latin typeface="Arial" charset="0"/>
              </a:rPr>
              <a:t>d) 7094 does computing. (e) Operator carries output tape to 1401. (f) 1401 prints output. </a:t>
            </a:r>
          </a:p>
          <a:p>
            <a:pPr marL="609600" indent="-609600">
              <a:spcBef>
                <a:spcPct val="20000"/>
              </a:spcBef>
            </a:pPr>
            <a:endParaRPr lang="en-US" sz="2000" dirty="0">
              <a:latin typeface="Arial" charset="0"/>
            </a:endParaRPr>
          </a:p>
        </p:txBody>
      </p:sp>
      <p:pic>
        <p:nvPicPr>
          <p:cNvPr id="8" name="Picture 5" descr="D:\b\b4\IBM\01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2847052"/>
            <a:ext cx="6778625" cy="2174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1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5670652" cy="49073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early 1960s, two product lines of word-oriented scientific computers and character-oriented commercial ones</a:t>
            </a:r>
          </a:p>
          <a:p>
            <a:r>
              <a:rPr lang="en-US" dirty="0" smtClean="0"/>
              <a:t>IBM System/360, OS/360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major computer line using ICs</a:t>
            </a:r>
          </a:p>
          <a:p>
            <a:pPr lvl="1"/>
            <a:r>
              <a:rPr lang="en-US" dirty="0" smtClean="0"/>
              <a:t>“one family” idea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Multiprogramming idea</a:t>
            </a:r>
          </a:p>
          <a:p>
            <a:r>
              <a:rPr lang="en-US" dirty="0" smtClean="0"/>
              <a:t>CTSS/MULTICS: </a:t>
            </a:r>
            <a:r>
              <a:rPr lang="en-US" dirty="0" smtClean="0">
                <a:solidFill>
                  <a:srgbClr val="0000FF"/>
                </a:solidFill>
              </a:rPr>
              <a:t>timesharing</a:t>
            </a:r>
          </a:p>
          <a:p>
            <a:pPr lvl="1"/>
            <a:r>
              <a:rPr lang="en-US" dirty="0"/>
              <a:t>Compatible Time Sharing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Multiplexed Information &amp; Computing Serv.</a:t>
            </a:r>
          </a:p>
          <a:p>
            <a:pPr lvl="1"/>
            <a:r>
              <a:rPr lang="en-US" dirty="0" smtClean="0"/>
              <a:t>Multiuser</a:t>
            </a:r>
            <a:r>
              <a:rPr lang="en-US" dirty="0"/>
              <a:t>/computer utility</a:t>
            </a:r>
            <a:endParaRPr lang="en-US" dirty="0" smtClean="0"/>
          </a:p>
          <a:p>
            <a:r>
              <a:rPr lang="en-US" dirty="0" smtClean="0"/>
              <a:t>Minicomputers DEC PDP series</a:t>
            </a:r>
          </a:p>
          <a:p>
            <a:pPr lvl="1"/>
            <a:r>
              <a:rPr lang="en-US" dirty="0" smtClean="0"/>
              <a:t>Lead to Unix from PDP-7 Ken Thompson/Dennis Ritchie, 1969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ICs </a:t>
            </a:r>
            <a:r>
              <a:rPr lang="en-US" dirty="0"/>
              <a:t>and Multiprogramming</a:t>
            </a:r>
          </a:p>
        </p:txBody>
      </p:sp>
      <p:pic>
        <p:nvPicPr>
          <p:cNvPr id="8" name="Picture 5" descr="D:\b\b4\IBM\01-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5" y="2451885"/>
            <a:ext cx="3152775" cy="2324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27316" y="4956254"/>
            <a:ext cx="331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1-5. A multiprogramming system </a:t>
            </a:r>
            <a:r>
              <a:rPr lang="en-US" dirty="0" smtClean="0"/>
              <a:t>with </a:t>
            </a:r>
            <a:r>
              <a:rPr lang="en-US" dirty="0"/>
              <a:t>three jobs in memory.</a:t>
            </a:r>
          </a:p>
        </p:txBody>
      </p:sp>
    </p:spTree>
    <p:extLst>
      <p:ext uri="{BB962C8B-B14F-4D97-AF65-F5344CB8AC3E}">
        <p14:creationId xmlns:p14="http://schemas.microsoft.com/office/powerpoint/2010/main" val="51443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scale integration circuits lead to </a:t>
            </a:r>
            <a:r>
              <a:rPr lang="en-US" smtClean="0"/>
              <a:t>radical changes</a:t>
            </a:r>
            <a:endParaRPr lang="en-US" dirty="0" smtClean="0"/>
          </a:p>
          <a:p>
            <a:pPr lvl="1"/>
            <a:r>
              <a:rPr lang="en-US" dirty="0" smtClean="0"/>
              <a:t>Personal computers/microcomputers</a:t>
            </a:r>
          </a:p>
          <a:p>
            <a:r>
              <a:rPr lang="en-US" dirty="0" smtClean="0"/>
              <a:t>Intel 8080 first general-purpose 8-bit CPU in 1974</a:t>
            </a:r>
          </a:p>
          <a:p>
            <a:pPr lvl="1"/>
            <a:r>
              <a:rPr lang="en-US" dirty="0" smtClean="0"/>
              <a:t>A disk-based OS CP/M (control program for microcomputers) </a:t>
            </a:r>
          </a:p>
          <a:p>
            <a:r>
              <a:rPr lang="en-US" dirty="0" smtClean="0"/>
              <a:t>IBM PC debuted early 1980s</a:t>
            </a:r>
          </a:p>
          <a:p>
            <a:pPr lvl="1"/>
            <a:r>
              <a:rPr lang="en-US" dirty="0" smtClean="0"/>
              <a:t>DOS (Disk Operating System) /MS-DOS</a:t>
            </a:r>
          </a:p>
          <a:p>
            <a:r>
              <a:rPr lang="en-US" dirty="0" smtClean="0"/>
              <a:t>Apple Macintosh with GUI</a:t>
            </a:r>
          </a:p>
          <a:p>
            <a:pPr lvl="1"/>
            <a:r>
              <a:rPr lang="en-US" dirty="0" smtClean="0"/>
              <a:t>Originated from Xerox PARC machines and Stanford Research Inst.</a:t>
            </a:r>
          </a:p>
          <a:p>
            <a:r>
              <a:rPr lang="en-US" dirty="0" smtClean="0"/>
              <a:t>Windows (based on MS-DOS), 95/98/NT/2000/XP/Vista/7/8</a:t>
            </a:r>
          </a:p>
          <a:p>
            <a:r>
              <a:rPr lang="en-US" dirty="0" smtClean="0"/>
              <a:t>Unix (System V/BSD/Solaris), Linux, X Window GUI (X11)</a:t>
            </a:r>
          </a:p>
          <a:p>
            <a:r>
              <a:rPr lang="en-US" dirty="0" smtClean="0"/>
              <a:t>Network Operating Systems/Distributed Operating Systems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Computers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76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</a:p>
          <a:p>
            <a:endParaRPr lang="en-US" dirty="0" smtClean="0"/>
          </a:p>
          <a:p>
            <a:r>
              <a:rPr lang="en-US" dirty="0" smtClean="0"/>
              <a:t>Section 1.1</a:t>
            </a:r>
          </a:p>
          <a:p>
            <a:r>
              <a:rPr lang="en-US" dirty="0"/>
              <a:t>Section </a:t>
            </a:r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02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6874"/>
            <a:ext cx="8229600" cy="5390226"/>
          </a:xfrm>
        </p:spPr>
        <p:txBody>
          <a:bodyPr anchor="ctr"/>
          <a:lstStyle/>
          <a:p>
            <a:pPr algn="ctr"/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u="none" dirty="0" smtClean="0"/>
              <a:t>Questions/Suggestions/Comments are always welcome!</a:t>
            </a:r>
            <a:br>
              <a:rPr lang="en-US" sz="2400" u="none" dirty="0" smtClean="0"/>
            </a:br>
            <a:r>
              <a:rPr lang="en-US" sz="2400" u="none" dirty="0" smtClean="0"/>
              <a:t/>
            </a:r>
            <a:br>
              <a:rPr lang="en-US" sz="2400" u="none" dirty="0" smtClean="0"/>
            </a:b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me: </a:t>
            </a:r>
            <a:r>
              <a:rPr lang="en-US" sz="2400" b="0" u="none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yong.chen@ttu.edu</a:t>
            </a: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me: 806-834-0284</a:t>
            </a:r>
            <a:b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me: ENGCTR 315</a:t>
            </a:r>
            <a:endParaRPr lang="en-US" sz="2400" b="0" u="none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39F4-7961-ED4A-9548-B797DD0F7C8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C94E3762-5D8A-3A4E-B6DB-2FE9B8FB070F}" type="datetime1">
              <a:rPr lang="en-US" smtClean="0"/>
              <a:t>1/24/17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03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26"/>
          <p:cNvSpPr>
            <a:spLocks noChangeArrowheads="1"/>
          </p:cNvSpPr>
          <p:nvPr/>
        </p:nvSpPr>
        <p:spPr bwMode="auto">
          <a:xfrm>
            <a:off x="0" y="9906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3200" u="sng" dirty="0">
                <a:latin typeface="+mj-lt"/>
              </a:rPr>
              <a:t>What Is An Operating System (1)</a:t>
            </a:r>
          </a:p>
        </p:txBody>
      </p:sp>
      <p:sp>
        <p:nvSpPr>
          <p:cNvPr id="100355" name="Rectangle 1027"/>
          <p:cNvSpPr>
            <a:spLocks noChangeArrowheads="1"/>
          </p:cNvSpPr>
          <p:nvPr/>
        </p:nvSpPr>
        <p:spPr bwMode="auto">
          <a:xfrm>
            <a:off x="673625" y="1874006"/>
            <a:ext cx="8347075" cy="4679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l">
              <a:spcBef>
                <a:spcPct val="20000"/>
              </a:spcBef>
            </a:pPr>
            <a:r>
              <a:rPr lang="en-US" sz="2600" dirty="0"/>
              <a:t>A modern computer consists of</a:t>
            </a:r>
            <a:r>
              <a:rPr lang="en-US" sz="2600" dirty="0" smtClean="0"/>
              <a:t>:</a:t>
            </a:r>
            <a:endParaRPr lang="en-US" sz="2600" dirty="0"/>
          </a:p>
          <a:p>
            <a:pPr marL="609600" indent="-609600" algn="l">
              <a:spcBef>
                <a:spcPct val="20000"/>
              </a:spcBef>
              <a:buFontTx/>
              <a:buChar char="•"/>
            </a:pPr>
            <a:r>
              <a:rPr lang="en-US" sz="2400" dirty="0"/>
              <a:t>One or more processors</a:t>
            </a:r>
          </a:p>
          <a:p>
            <a:pPr marL="609600" indent="-609600" algn="l">
              <a:spcBef>
                <a:spcPct val="20000"/>
              </a:spcBef>
              <a:buFontTx/>
              <a:buChar char="•"/>
            </a:pPr>
            <a:r>
              <a:rPr lang="en-US" sz="2400" dirty="0"/>
              <a:t>Main memory</a:t>
            </a:r>
          </a:p>
          <a:p>
            <a:pPr marL="609600" indent="-609600" algn="l">
              <a:spcBef>
                <a:spcPct val="20000"/>
              </a:spcBef>
              <a:buFontTx/>
              <a:buChar char="•"/>
            </a:pPr>
            <a:r>
              <a:rPr lang="en-US" sz="2400" dirty="0"/>
              <a:t>Disks</a:t>
            </a:r>
          </a:p>
          <a:p>
            <a:pPr marL="609600" indent="-609600" algn="l">
              <a:spcBef>
                <a:spcPct val="20000"/>
              </a:spcBef>
              <a:buFontTx/>
              <a:buChar char="•"/>
            </a:pPr>
            <a:r>
              <a:rPr lang="en-US" sz="2400" dirty="0"/>
              <a:t>Printers</a:t>
            </a:r>
          </a:p>
          <a:p>
            <a:pPr marL="609600" indent="-609600" algn="l">
              <a:spcBef>
                <a:spcPct val="20000"/>
              </a:spcBef>
              <a:buFontTx/>
              <a:buChar char="•"/>
            </a:pPr>
            <a:r>
              <a:rPr lang="en-US" sz="2400" dirty="0"/>
              <a:t>Various input/output devices</a:t>
            </a:r>
          </a:p>
          <a:p>
            <a:pPr marL="609600" indent="-609600" algn="l">
              <a:spcBef>
                <a:spcPct val="20000"/>
              </a:spcBef>
            </a:pPr>
            <a:endParaRPr lang="en-US" sz="2400" dirty="0"/>
          </a:p>
          <a:p>
            <a:pPr marL="609600" indent="-609600" algn="l">
              <a:spcBef>
                <a:spcPct val="20000"/>
              </a:spcBef>
            </a:pPr>
            <a:r>
              <a:rPr lang="en-US" sz="2600" dirty="0" smtClean="0"/>
              <a:t>Managing </a:t>
            </a:r>
            <a:r>
              <a:rPr lang="en-US" sz="2600" dirty="0"/>
              <a:t>all these components requires a layer of software – the </a:t>
            </a:r>
            <a:r>
              <a:rPr lang="en-US" sz="2600" b="1" dirty="0"/>
              <a:t>operating </a:t>
            </a:r>
            <a:r>
              <a:rPr lang="en-US" sz="2600" b="1" dirty="0" smtClean="0"/>
              <a:t>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D606-07C9-4377-8BCC-D1AA89865C97}" type="datetime1">
              <a:rPr lang="en-US" altLang="zh-CN" smtClean="0"/>
              <a:pPr/>
              <a:t>1/24/17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671654" y="5511058"/>
            <a:ext cx="3164101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Not a shell/GUI (Graphical User Interface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9680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26"/>
          <p:cNvSpPr>
            <a:spLocks noChangeArrowheads="1"/>
          </p:cNvSpPr>
          <p:nvPr/>
        </p:nvSpPr>
        <p:spPr bwMode="auto">
          <a:xfrm>
            <a:off x="0" y="9906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3200" u="sng" dirty="0">
                <a:latin typeface="+mj-lt"/>
              </a:rPr>
              <a:t>What Is An Operating System (2)</a:t>
            </a:r>
          </a:p>
        </p:txBody>
      </p:sp>
      <p:sp>
        <p:nvSpPr>
          <p:cNvPr id="102403" name="Rectangle 1027"/>
          <p:cNvSpPr>
            <a:spLocks noChangeArrowheads="1"/>
          </p:cNvSpPr>
          <p:nvPr/>
        </p:nvSpPr>
        <p:spPr bwMode="auto">
          <a:xfrm>
            <a:off x="978795" y="5654567"/>
            <a:ext cx="786899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600" dirty="0"/>
              <a:t>Figure 1</a:t>
            </a:r>
            <a:r>
              <a:rPr lang="en-US" sz="2600" dirty="0" smtClean="0"/>
              <a:t>-1</a:t>
            </a:r>
            <a:r>
              <a:rPr lang="en-US" sz="2600" dirty="0"/>
              <a:t>. Where the operating system fits in.</a:t>
            </a:r>
          </a:p>
        </p:txBody>
      </p:sp>
      <p:pic>
        <p:nvPicPr>
          <p:cNvPr id="102405" name="Picture 1029" descr="D:\b\b4\IBM\01-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873142"/>
            <a:ext cx="6800850" cy="3781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516F-F2A2-47C5-9741-85CE8E25E4A5}" type="datetime1">
              <a:rPr lang="en-US" altLang="zh-CN" smtClean="0"/>
              <a:pPr/>
              <a:t>1/24/17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11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/>
              <a:t>two </a:t>
            </a:r>
            <a:r>
              <a:rPr lang="en-US" dirty="0" smtClean="0"/>
              <a:t>basic functions:</a:t>
            </a:r>
          </a:p>
          <a:p>
            <a:endParaRPr lang="en-US" dirty="0"/>
          </a:p>
          <a:p>
            <a:r>
              <a:rPr lang="en-US" dirty="0" smtClean="0"/>
              <a:t>Providing application </a:t>
            </a:r>
            <a:r>
              <a:rPr lang="en-US" dirty="0"/>
              <a:t>programmers </a:t>
            </a:r>
            <a:r>
              <a:rPr lang="en-US" dirty="0" smtClean="0"/>
              <a:t>a clean abstract </a:t>
            </a:r>
            <a:r>
              <a:rPr lang="en-US" dirty="0"/>
              <a:t>set of resources instead of the messy hardware </a:t>
            </a:r>
            <a:r>
              <a:rPr lang="en-US" dirty="0" smtClean="0"/>
              <a:t>ones (“</a:t>
            </a:r>
            <a:r>
              <a:rPr lang="en-US" dirty="0" smtClean="0">
                <a:solidFill>
                  <a:srgbClr val="0000FF"/>
                </a:solidFill>
              </a:rPr>
              <a:t>extended machine</a:t>
            </a:r>
            <a:r>
              <a:rPr lang="en-US" dirty="0" smtClean="0"/>
              <a:t>”)</a:t>
            </a:r>
          </a:p>
          <a:p>
            <a:endParaRPr lang="en-US" dirty="0"/>
          </a:p>
          <a:p>
            <a:r>
              <a:rPr lang="en-US" dirty="0" smtClean="0"/>
              <a:t>Managing hardware resources (“</a:t>
            </a:r>
            <a:r>
              <a:rPr lang="en-US" dirty="0" smtClean="0">
                <a:solidFill>
                  <a:srgbClr val="0000FF"/>
                </a:solidFill>
              </a:rPr>
              <a:t>resource manager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of An Operating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14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architecture at </a:t>
            </a:r>
            <a:r>
              <a:rPr lang="en-US" dirty="0"/>
              <a:t>the machine language level is primitive and </a:t>
            </a:r>
            <a:r>
              <a:rPr lang="en-US" dirty="0" smtClean="0"/>
              <a:t>awkward to programmers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nstruction set</a:t>
            </a:r>
            <a:endParaRPr lang="en-US" dirty="0"/>
          </a:p>
          <a:p>
            <a:pPr lvl="1"/>
            <a:r>
              <a:rPr lang="en-US" dirty="0" smtClean="0"/>
              <a:t>Memory organization</a:t>
            </a:r>
            <a:endParaRPr lang="en-US" dirty="0"/>
          </a:p>
          <a:p>
            <a:pPr lvl="1"/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Bus structure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dirty="0" smtClean="0">
                <a:solidFill>
                  <a:srgbClr val="0000FF"/>
                </a:solidFill>
              </a:rPr>
              <a:t>simple, high-level abstraction desired</a:t>
            </a:r>
          </a:p>
          <a:p>
            <a:pPr lvl="1"/>
            <a:r>
              <a:rPr lang="en-US" dirty="0" smtClean="0"/>
              <a:t>E.g. a collection of named </a:t>
            </a:r>
            <a:r>
              <a:rPr lang="en-US" dirty="0" smtClean="0">
                <a:solidFill>
                  <a:srgbClr val="0000FF"/>
                </a:solidFill>
              </a:rPr>
              <a:t>files</a:t>
            </a:r>
            <a:r>
              <a:rPr lang="en-US" dirty="0" smtClean="0"/>
              <a:t> for read/write/close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</a:t>
            </a:r>
            <a:r>
              <a:rPr lang="en-US" dirty="0"/>
              <a:t>System as an Extended </a:t>
            </a:r>
            <a:r>
              <a:rPr lang="en-US" dirty="0" smtClean="0"/>
              <a:t>Machine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24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ChangeArrowheads="1"/>
          </p:cNvSpPr>
          <p:nvPr/>
        </p:nvSpPr>
        <p:spPr bwMode="auto">
          <a:xfrm>
            <a:off x="0" y="990600"/>
            <a:ext cx="9144000" cy="91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3200" u="sng" dirty="0" smtClean="0"/>
              <a:t>Operating System as an Extended Machine (2)</a:t>
            </a:r>
            <a:endParaRPr lang="en-US" sz="3200" u="sng" dirty="0"/>
          </a:p>
        </p:txBody>
      </p:sp>
      <p:sp>
        <p:nvSpPr>
          <p:cNvPr id="104451" name="Rectangle 1027"/>
          <p:cNvSpPr>
            <a:spLocks noChangeArrowheads="1"/>
          </p:cNvSpPr>
          <p:nvPr/>
        </p:nvSpPr>
        <p:spPr bwMode="auto">
          <a:xfrm>
            <a:off x="0" y="558621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400" dirty="0"/>
              <a:t>Figure 1</a:t>
            </a:r>
            <a:r>
              <a:rPr lang="en-US" sz="2400" dirty="0" smtClean="0"/>
              <a:t>-</a:t>
            </a:r>
            <a:r>
              <a:rPr lang="en-US" sz="2400" dirty="0"/>
              <a:t>2. Operating systems turn ugly hardware into </a:t>
            </a:r>
            <a:r>
              <a:rPr lang="en-US" sz="2400" dirty="0" smtClean="0"/>
              <a:t>beautiful abstractions</a:t>
            </a:r>
            <a:r>
              <a:rPr lang="en-US" sz="2400" dirty="0"/>
              <a:t>.</a:t>
            </a:r>
          </a:p>
        </p:txBody>
      </p:sp>
      <p:pic>
        <p:nvPicPr>
          <p:cNvPr id="104453" name="Picture 1029" descr="D:\b\b4\IBM\01-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1906073"/>
            <a:ext cx="5981700" cy="3571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7AEC-3571-4C6D-B5F9-4C7692607682}" type="datetime1">
              <a:rPr lang="en-US" altLang="zh-CN" smtClean="0"/>
              <a:pPr/>
              <a:t>1/24/17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4301" y="2630401"/>
            <a:ext cx="2717800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Hide </a:t>
            </a:r>
            <a:r>
              <a:rPr lang="en-US" sz="2000" dirty="0"/>
              <a:t>the </a:t>
            </a:r>
            <a:r>
              <a:rPr lang="en-US" sz="2000" dirty="0" smtClean="0"/>
              <a:t>hardware ugly details </a:t>
            </a:r>
            <a:r>
              <a:rPr lang="en-US" sz="2000" dirty="0"/>
              <a:t>and present programs (and their programmers)</a:t>
            </a:r>
          </a:p>
          <a:p>
            <a:r>
              <a:rPr lang="en-US" sz="2000" dirty="0"/>
              <a:t>with nice, clean, elegant, </a:t>
            </a:r>
            <a:r>
              <a:rPr lang="en-US" sz="2000" dirty="0" smtClean="0"/>
              <a:t>and consistent </a:t>
            </a:r>
            <a:r>
              <a:rPr lang="en-US" sz="2000" dirty="0"/>
              <a:t>abstractions</a:t>
            </a:r>
          </a:p>
        </p:txBody>
      </p:sp>
    </p:spTree>
    <p:extLst>
      <p:ext uri="{BB962C8B-B14F-4D97-AF65-F5344CB8AC3E}">
        <p14:creationId xmlns:p14="http://schemas.microsoft.com/office/powerpoint/2010/main" val="4289975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top-down </a:t>
            </a:r>
            <a:r>
              <a:rPr lang="en-US" dirty="0" smtClean="0"/>
              <a:t>view: OS </a:t>
            </a:r>
            <a:r>
              <a:rPr lang="en-US" dirty="0"/>
              <a:t>as </a:t>
            </a:r>
            <a:r>
              <a:rPr lang="en-US" dirty="0" smtClean="0"/>
              <a:t>providing abstractions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bottom</a:t>
            </a:r>
            <a:r>
              <a:rPr lang="en-US" dirty="0"/>
              <a:t>-</a:t>
            </a:r>
            <a:r>
              <a:rPr lang="en-US" dirty="0" smtClean="0"/>
              <a:t>up</a:t>
            </a:r>
            <a:r>
              <a:rPr lang="en-US" dirty="0"/>
              <a:t> </a:t>
            </a:r>
            <a:r>
              <a:rPr lang="en-US" dirty="0" smtClean="0"/>
              <a:t>view: OS manages </a:t>
            </a:r>
            <a:r>
              <a:rPr lang="en-US" dirty="0"/>
              <a:t>all the pieces of </a:t>
            </a:r>
            <a:r>
              <a:rPr lang="en-US" dirty="0" smtClean="0"/>
              <a:t>resources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Processors</a:t>
            </a:r>
            <a:r>
              <a:rPr lang="en-US" dirty="0"/>
              <a:t>, memories, timers, disks, </a:t>
            </a:r>
            <a:r>
              <a:rPr lang="en-US" dirty="0" smtClean="0"/>
              <a:t>networks, </a:t>
            </a:r>
            <a:r>
              <a:rPr lang="en-US" dirty="0"/>
              <a:t>printers, </a:t>
            </a:r>
            <a:r>
              <a:rPr lang="en-US" dirty="0" smtClean="0"/>
              <a:t>etc.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Provide an </a:t>
            </a:r>
            <a:r>
              <a:rPr lang="en-US" dirty="0">
                <a:solidFill>
                  <a:srgbClr val="0000FF"/>
                </a:solidFill>
              </a:rPr>
              <a:t>orderly and controlled </a:t>
            </a:r>
            <a:r>
              <a:rPr lang="en-US" dirty="0" smtClean="0">
                <a:solidFill>
                  <a:srgbClr val="0000FF"/>
                </a:solidFill>
              </a:rPr>
              <a:t>allocation for competing apps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E.g. a printer shared by multiple programs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E.g. memory and disks shared by multiple users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as a Resource Manager (1)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46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Managing and sharing (</a:t>
            </a:r>
            <a:r>
              <a:rPr lang="en-US" dirty="0" smtClean="0">
                <a:solidFill>
                  <a:srgbClr val="0000FF"/>
                </a:solidFill>
              </a:rPr>
              <a:t>multiplexing</a:t>
            </a:r>
            <a:r>
              <a:rPr lang="en-US" dirty="0" smtClean="0"/>
              <a:t>) resources </a:t>
            </a:r>
            <a:r>
              <a:rPr lang="en-US" dirty="0"/>
              <a:t>in two different </a:t>
            </a:r>
            <a:r>
              <a:rPr lang="en-US" dirty="0" smtClean="0"/>
              <a:t>ways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In </a:t>
            </a:r>
            <a:r>
              <a:rPr lang="en-US" dirty="0" smtClean="0"/>
              <a:t>time – </a:t>
            </a:r>
            <a:r>
              <a:rPr lang="en-US" dirty="0" smtClean="0">
                <a:solidFill>
                  <a:srgbClr val="0000FF"/>
                </a:solidFill>
              </a:rPr>
              <a:t>time multiplexing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Multiple programs share a single CPU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In </a:t>
            </a:r>
            <a:r>
              <a:rPr lang="en-US" dirty="0" smtClean="0"/>
              <a:t>space – </a:t>
            </a:r>
            <a:r>
              <a:rPr lang="en-US" dirty="0">
                <a:solidFill>
                  <a:srgbClr val="0000FF"/>
                </a:solidFill>
              </a:rPr>
              <a:t>space multiplexing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Main memory and hard disks shared by multiple programs/users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as a Resource Manager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26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Charles </a:t>
            </a:r>
            <a:r>
              <a:rPr lang="da-DK" dirty="0" err="1"/>
              <a:t>Babbage</a:t>
            </a:r>
            <a:r>
              <a:rPr lang="da-DK" dirty="0"/>
              <a:t> (1792-1871</a:t>
            </a:r>
            <a:r>
              <a:rPr lang="da-DK" dirty="0" smtClean="0"/>
              <a:t>) had </a:t>
            </a:r>
            <a:r>
              <a:rPr lang="da-DK" dirty="0" err="1" smtClean="0"/>
              <a:t>thought</a:t>
            </a:r>
            <a:r>
              <a:rPr lang="da-DK" dirty="0" smtClean="0"/>
              <a:t> of an </a:t>
            </a:r>
            <a:r>
              <a:rPr lang="en-US" dirty="0"/>
              <a:t>“</a:t>
            </a:r>
            <a:r>
              <a:rPr lang="da-DK" dirty="0" smtClean="0"/>
              <a:t>operating system software” for </a:t>
            </a:r>
            <a:r>
              <a:rPr lang="en-US" dirty="0"/>
              <a:t>his </a:t>
            </a:r>
            <a:r>
              <a:rPr lang="en-US" dirty="0" smtClean="0"/>
              <a:t>“analytical engine”, the first </a:t>
            </a:r>
            <a:r>
              <a:rPr lang="en-US" dirty="0"/>
              <a:t>true digital </a:t>
            </a:r>
            <a:r>
              <a:rPr lang="en-US" dirty="0" smtClean="0"/>
              <a:t>computer</a:t>
            </a:r>
          </a:p>
          <a:p>
            <a:endParaRPr lang="en-US" dirty="0"/>
          </a:p>
          <a:p>
            <a:r>
              <a:rPr lang="en-US" dirty="0" smtClean="0"/>
              <a:t>A young </a:t>
            </a:r>
            <a:r>
              <a:rPr lang="en-US" dirty="0"/>
              <a:t>woman named Ada </a:t>
            </a:r>
            <a:r>
              <a:rPr lang="en-US" dirty="0" smtClean="0"/>
              <a:t>Lovelace</a:t>
            </a:r>
            <a:r>
              <a:rPr lang="en-US" dirty="0"/>
              <a:t> </a:t>
            </a:r>
            <a:r>
              <a:rPr lang="en-US" dirty="0" smtClean="0"/>
              <a:t>was hired as </a:t>
            </a:r>
            <a:r>
              <a:rPr lang="en-US" dirty="0"/>
              <a:t>the world's </a:t>
            </a:r>
            <a:r>
              <a:rPr lang="en-US" dirty="0" smtClean="0"/>
              <a:t>first programmer for this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programming language Ada® is named after her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Operating </a:t>
            </a:r>
            <a:r>
              <a:rPr lang="en-US" dirty="0" smtClean="0"/>
              <a:t>Systems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95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810</Words>
  <Application>Microsoft Macintosh PowerPoint</Application>
  <PresentationFormat>On-screen Show (4:3)</PresentationFormat>
  <Paragraphs>154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宋体</vt:lpstr>
      <vt:lpstr>Office Theme</vt:lpstr>
      <vt:lpstr>PowerPoint Presentation</vt:lpstr>
      <vt:lpstr>PowerPoint Presentation</vt:lpstr>
      <vt:lpstr>PowerPoint Presentation</vt:lpstr>
      <vt:lpstr>Roles of An Operating System</vt:lpstr>
      <vt:lpstr>Operating System as an Extended Machine (1)</vt:lpstr>
      <vt:lpstr>PowerPoint Presentation</vt:lpstr>
      <vt:lpstr>Operating System as a Resource Manager (1) </vt:lpstr>
      <vt:lpstr>Operating System as a Resource Manager (2)</vt:lpstr>
      <vt:lpstr>History of Operating Systems (1)</vt:lpstr>
      <vt:lpstr>History of Operating Systems (2)</vt:lpstr>
      <vt:lpstr>Vacuum Tubes Generation</vt:lpstr>
      <vt:lpstr>Transistors and Batch Systems</vt:lpstr>
      <vt:lpstr>ICs and Multiprogramming</vt:lpstr>
      <vt:lpstr>Personal Computers </vt:lpstr>
      <vt:lpstr>Readings</vt:lpstr>
      <vt:lpstr>Questions?  Questions/Suggestions/Comments are always welcome!  Write me: yong.chen@ttu.edu Call me: 806-834-0284 See me: ENGCTR 315</vt:lpstr>
    </vt:vector>
  </TitlesOfParts>
  <Company>Texas Tech University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Chen</dc:creator>
  <cp:lastModifiedBy>Dang, Tommy</cp:lastModifiedBy>
  <cp:revision>380</cp:revision>
  <dcterms:created xsi:type="dcterms:W3CDTF">2012-08-25T03:05:58Z</dcterms:created>
  <dcterms:modified xsi:type="dcterms:W3CDTF">2017-01-24T15:45:31Z</dcterms:modified>
</cp:coreProperties>
</file>