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7" r:id="rId2"/>
    <p:sldId id="428" r:id="rId3"/>
    <p:sldId id="429" r:id="rId4"/>
    <p:sldId id="430" r:id="rId5"/>
    <p:sldId id="561" r:id="rId6"/>
    <p:sldId id="431" r:id="rId7"/>
    <p:sldId id="432" r:id="rId8"/>
    <p:sldId id="435" r:id="rId9"/>
    <p:sldId id="436" r:id="rId10"/>
    <p:sldId id="437" r:id="rId11"/>
    <p:sldId id="440" r:id="rId12"/>
    <p:sldId id="441" r:id="rId13"/>
    <p:sldId id="562" r:id="rId14"/>
    <p:sldId id="443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8" r:id="rId23"/>
    <p:sldId id="459" r:id="rId24"/>
    <p:sldId id="460" r:id="rId25"/>
    <p:sldId id="461" r:id="rId26"/>
    <p:sldId id="462" r:id="rId27"/>
    <p:sldId id="465" r:id="rId28"/>
    <p:sldId id="457" r:id="rId29"/>
    <p:sldId id="466" r:id="rId30"/>
    <p:sldId id="467" r:id="rId31"/>
    <p:sldId id="468" r:id="rId32"/>
    <p:sldId id="469" r:id="rId33"/>
    <p:sldId id="470" r:id="rId34"/>
    <p:sldId id="471" r:id="rId35"/>
    <p:sldId id="473" r:id="rId36"/>
    <p:sldId id="474" r:id="rId37"/>
    <p:sldId id="475" r:id="rId38"/>
    <p:sldId id="476" r:id="rId39"/>
    <p:sldId id="477" r:id="rId40"/>
    <p:sldId id="478" r:id="rId41"/>
    <p:sldId id="480" r:id="rId42"/>
    <p:sldId id="482" r:id="rId43"/>
    <p:sldId id="485" r:id="rId44"/>
    <p:sldId id="487" r:id="rId45"/>
    <p:sldId id="488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2" r:id="rId57"/>
    <p:sldId id="503" r:id="rId58"/>
    <p:sldId id="504" r:id="rId59"/>
    <p:sldId id="505" r:id="rId60"/>
    <p:sldId id="506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2" r:id="rId75"/>
    <p:sldId id="523" r:id="rId76"/>
    <p:sldId id="524" r:id="rId77"/>
    <p:sldId id="525" r:id="rId78"/>
    <p:sldId id="526" r:id="rId79"/>
    <p:sldId id="527" r:id="rId80"/>
    <p:sldId id="528" r:id="rId81"/>
    <p:sldId id="529" r:id="rId82"/>
    <p:sldId id="530" r:id="rId83"/>
    <p:sldId id="531" r:id="rId84"/>
    <p:sldId id="532" r:id="rId85"/>
    <p:sldId id="533" r:id="rId86"/>
    <p:sldId id="534" r:id="rId87"/>
    <p:sldId id="535" r:id="rId88"/>
    <p:sldId id="536" r:id="rId89"/>
    <p:sldId id="537" r:id="rId90"/>
    <p:sldId id="538" r:id="rId91"/>
    <p:sldId id="540" r:id="rId92"/>
    <p:sldId id="542" r:id="rId93"/>
    <p:sldId id="543" r:id="rId94"/>
    <p:sldId id="545" r:id="rId95"/>
    <p:sldId id="546" r:id="rId96"/>
    <p:sldId id="549" r:id="rId97"/>
    <p:sldId id="550" r:id="rId98"/>
    <p:sldId id="551" r:id="rId99"/>
    <p:sldId id="553" r:id="rId100"/>
    <p:sldId id="560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81075"/>
  </p:normalViewPr>
  <p:slideViewPr>
    <p:cSldViewPr snapToGrid="0" snapToObjects="1">
      <p:cViewPr varScale="1">
        <p:scale>
          <a:sx n="100" d="100"/>
          <a:sy n="100" d="100"/>
        </p:scale>
        <p:origin x="55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memory:</a:t>
            </a:r>
            <a:r>
              <a:rPr lang="en-US" baseline="0" dirty="0" smtClean="0">
                <a:solidFill>
                  <a:srgbClr val="FF0000"/>
                </a:solidFill>
              </a:rPr>
              <a:t> bring a k-unit process into memory -&gt; search for k consecutive bit of 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FIFO</a:t>
            </a:r>
            <a:r>
              <a:rPr lang="en-US" baseline="0" dirty="0" smtClean="0"/>
              <a:t> with second chance. But this move the pointer instead of move the page to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setting row sets to 1, he makes sure he is the highest priority</a:t>
            </a:r>
          </a:p>
          <a:p>
            <a:r>
              <a:rPr lang="en-US" baseline="0" dirty="0" smtClean="0"/>
              <a:t>Setting col to 0 reserves the order of priorities. Why?  Notice that after </a:t>
            </a:r>
            <a:r>
              <a:rPr lang="de-DE" baseline="0" dirty="0" smtClean="0"/>
              <a:t>after c) all </a:t>
            </a:r>
            <a:r>
              <a:rPr lang="de-DE" baseline="0" dirty="0" err="1" smtClean="0"/>
              <a:t>rows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1 different </a:t>
            </a:r>
            <a:r>
              <a:rPr lang="de-DE" baseline="0" dirty="0" err="1" smtClean="0"/>
              <a:t>bit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LRU </a:t>
            </a:r>
            <a:r>
              <a:rPr lang="de-DE" baseline="0" dirty="0" err="1" smtClean="0"/>
              <a:t>requires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64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) in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entry</a:t>
            </a:r>
            <a:r>
              <a:rPr lang="de-DE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 able distinguish within 8 clock cycle but not more than 8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are 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ASCII files contain lines of text and each line ends by a carriage return</a:t>
            </a:r>
            <a:r>
              <a:rPr lang="en-US" baseline="0" dirty="0" smtClean="0"/>
              <a:t> character. -&gt; can be edited in text editor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 files only for specific program.</a:t>
            </a:r>
            <a:r>
              <a:rPr lang="en-US" baseline="0" dirty="0" smtClean="0"/>
              <a:t> For example executable files. 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Boot Record is used to boot the computer.</a:t>
            </a:r>
          </a:p>
          <a:p>
            <a:r>
              <a:rPr lang="en-US" dirty="0" smtClean="0"/>
              <a:t>Partition table contain the starting and ending address</a:t>
            </a:r>
            <a:r>
              <a:rPr lang="en-US" baseline="0" dirty="0" smtClean="0"/>
              <a:t> of each partition.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power of 2 any more</a:t>
            </a:r>
            <a:r>
              <a:rPr lang="en-US" baseline="0" dirty="0" smtClean="0"/>
              <a:t> </a:t>
            </a:r>
            <a:r>
              <a:rPr lang="en-US" dirty="0" smtClean="0"/>
              <a:t>due to small size for the next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6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FAT is </a:t>
            </a:r>
            <a:r>
              <a:rPr lang="en-US" dirty="0" smtClean="0">
                <a:solidFill>
                  <a:srgbClr val="0000FF"/>
                </a:solidFill>
              </a:rPr>
              <a:t>proportional to the disk size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8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Memory merge for process termination/swapped out: 4 situations are</a:t>
            </a:r>
            <a:r>
              <a:rPr lang="en-US" baseline="0" dirty="0" smtClean="0"/>
              <a:t> depicted in the Figure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Double-linked list: to find the previous item since the process</a:t>
            </a:r>
            <a:r>
              <a:rPr lang="en-US" baseline="0" dirty="0" smtClean="0"/>
              <a:t> table only point to processes (don’t know the order)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and</a:t>
            </a:r>
            <a:r>
              <a:rPr lang="en-US" baseline="0" dirty="0" smtClean="0"/>
              <a:t> space utilization is in conflict.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1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allocate a</a:t>
            </a:r>
            <a:r>
              <a:rPr lang="en-US" baseline="0" dirty="0" smtClean="0"/>
              <a:t> new block for a file, it is easier if free block are recorded in bitmap rather than in free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1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Attributes: read-only,</a:t>
            </a:r>
            <a:r>
              <a:rPr lang="en-US" baseline="0" dirty="0" smtClean="0"/>
              <a:t> is Hidden, or is system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FAT-16</a:t>
            </a:r>
            <a:r>
              <a:rPr lang="en-US" baseline="0" dirty="0" smtClean="0"/>
              <a:t> with 2KB block size: 2^16*2^11=128MB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55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bytes = 16 bits. =&gt; 2^16 (or</a:t>
            </a:r>
            <a:r>
              <a:rPr lang="en-US" baseline="0" dirty="0" smtClean="0"/>
              <a:t> 64K) different files/directories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7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10*1KB</a:t>
            </a:r>
            <a:r>
              <a:rPr lang="en-US" baseline="0" dirty="0" smtClean="0"/>
              <a:t> + 256 * 1KB + 256 * 256 * 1KB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DMA, OS use CPU to transfer byte by byte</a:t>
            </a:r>
            <a:r>
              <a:rPr lang="en-US" baseline="0" dirty="0" smtClean="0"/>
              <a:t> or word by word between Main memory and I/O devices.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DMA can be on each device controller or on the mother board. </a:t>
            </a:r>
          </a:p>
          <a:p>
            <a:endParaRPr lang="en-US" dirty="0" smtClean="0"/>
          </a:p>
          <a:p>
            <a:r>
              <a:rPr lang="en-US" dirty="0" smtClean="0"/>
              <a:t>DMA can handle multiple transfers at a time</a:t>
            </a:r>
            <a:r>
              <a:rPr lang="en-US" baseline="0" dirty="0" smtClean="0"/>
              <a:t> -&gt; Scheduling FIFO, or round robin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7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54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assume that memory managemen</a:t>
            </a:r>
            <a:r>
              <a:rPr lang="en-US" baseline="0" dirty="0" smtClean="0"/>
              <a:t>t know how much memory to allocate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by John </a:t>
            </a:r>
            <a:r>
              <a:rPr lang="en-US" dirty="0" err="1" smtClean="0"/>
              <a:t>Fotheringham</a:t>
            </a:r>
            <a:r>
              <a:rPr lang="en-US" dirty="0" smtClean="0"/>
              <a:t> in 1961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physical memory located? Where is the virtual memory located?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the size of the physical memory in the picture? = 32K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4KB page size, 32-bit address has 1M (2</a:t>
            </a:r>
            <a:r>
              <a:rPr lang="en-US" baseline="30000" dirty="0" smtClean="0"/>
              <a:t>20</a:t>
            </a:r>
            <a:r>
              <a:rPr lang="en-US" dirty="0" smtClean="0"/>
              <a:t>) pages,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64-bit address has 2</a:t>
            </a:r>
            <a:r>
              <a:rPr lang="en-US" baseline="30000" dirty="0" smtClean="0"/>
              <a:t>52</a:t>
            </a:r>
            <a:r>
              <a:rPr lang="en-US" dirty="0" smtClean="0"/>
              <a:t> (4K trillion)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Replacement  occurs in other areas</a:t>
            </a:r>
            <a:r>
              <a:rPr lang="en-US" baseline="0" dirty="0" smtClean="0"/>
              <a:t> of computer design: web browsers, catch in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r>
              <a:rPr lang="en-US" baseline="0" dirty="0" smtClean="0"/>
              <a:t> is reset by OS every clock cycle (interrupt): Class 1 can achieved by resetting </a:t>
            </a:r>
            <a:r>
              <a:rPr lang="en-US" dirty="0" smtClean="0"/>
              <a:t>Referenced</a:t>
            </a:r>
            <a:r>
              <a:rPr lang="en-US" baseline="0" dirty="0" smtClean="0"/>
              <a:t> on class 3 on clock cycle. </a:t>
            </a:r>
          </a:p>
          <a:p>
            <a:r>
              <a:rPr lang="en-US" dirty="0" smtClean="0"/>
              <a:t>Referenced</a:t>
            </a:r>
            <a:r>
              <a:rPr lang="en-US" baseline="0" dirty="0" smtClean="0"/>
              <a:t>  is more important than Modified in NRU. For example: class 2 and class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are pages are </a:t>
            </a:r>
            <a:r>
              <a:rPr lang="en-US" dirty="0" err="1" smtClean="0"/>
              <a:t>referrenced</a:t>
            </a:r>
            <a:r>
              <a:rPr lang="en-US" baseline="0" dirty="0" smtClean="0"/>
              <a:t> in the Figure A? -- &gt; It become FIFO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if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</a:t>
            </a:r>
            <a:r>
              <a:rPr lang="en-US" sz="3600" b="1" dirty="0" smtClean="0"/>
              <a:t>Final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8333" y="1502586"/>
            <a:ext cx="28871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Virtual address </a:t>
            </a:r>
            <a:r>
              <a:rPr lang="en-US" dirty="0" smtClean="0"/>
              <a:t>(CPU generated)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Virtual address space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MMU (Memory Management Unit)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8603"/>
            <a:ext cx="8229600" cy="621526"/>
          </a:xfrm>
        </p:spPr>
        <p:txBody>
          <a:bodyPr/>
          <a:lstStyle/>
          <a:p>
            <a:r>
              <a:rPr lang="en-US" dirty="0" smtClean="0"/>
              <a:t>Paging </a:t>
            </a:r>
            <a:r>
              <a:rPr lang="en-US" dirty="0"/>
              <a:t>(1)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1340129"/>
            <a:ext cx="5888567" cy="3801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41913"/>
            <a:ext cx="87545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3-8. The position and function of the MMU – shown as being a part of the CPU chip (it  commonly is nowadays). Logically it could be a separate chip, was in years gone by.</a:t>
            </a:r>
          </a:p>
        </p:txBody>
      </p:sp>
    </p:spTree>
    <p:extLst>
      <p:ext uri="{BB962C8B-B14F-4D97-AF65-F5344CB8AC3E}">
        <p14:creationId xmlns:p14="http://schemas.microsoft.com/office/powerpoint/2010/main" val="32729918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22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0332" y="1202267"/>
            <a:ext cx="3056467" cy="508423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frames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table </a:t>
            </a:r>
            <a:r>
              <a:rPr lang="en-US" dirty="0" smtClean="0"/>
              <a:t>(mapping function)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fault</a:t>
            </a:r>
          </a:p>
          <a:p>
            <a:endParaRPr lang="en-US" dirty="0"/>
          </a:p>
          <a:p>
            <a:r>
              <a:rPr lang="en-US" dirty="0" smtClean="0"/>
              <a:t>Present/absent bit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80741"/>
            <a:ext cx="8229600" cy="621526"/>
          </a:xfrm>
        </p:spPr>
        <p:txBody>
          <a:bodyPr/>
          <a:lstStyle/>
          <a:p>
            <a:r>
              <a:rPr lang="en-US" dirty="0"/>
              <a:t>Paging (2)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3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17" y="1202267"/>
            <a:ext cx="3073021" cy="4344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988" y="5648325"/>
            <a:ext cx="7869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3-9. Relation between virtual addresses and physical memory addresses given by page table. </a:t>
            </a:r>
          </a:p>
        </p:txBody>
      </p:sp>
    </p:spTree>
    <p:extLst>
      <p:ext uri="{BB962C8B-B14F-4D97-AF65-F5344CB8AC3E}">
        <p14:creationId xmlns:p14="http://schemas.microsoft.com/office/powerpoint/2010/main" val="98511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7523"/>
            <a:ext cx="8229600" cy="774695"/>
          </a:xfrm>
        </p:spPr>
        <p:txBody>
          <a:bodyPr/>
          <a:lstStyle/>
          <a:p>
            <a:r>
              <a:rPr lang="en-US" dirty="0"/>
              <a:t>Paging (3)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0" y="1047078"/>
            <a:ext cx="4133850" cy="456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1075" y="5729288"/>
            <a:ext cx="7239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3-10. The internal operation of the MMU with 16 4-KB pages.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1862668"/>
            <a:ext cx="2785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64KB of virtual address space (16 4KB pages) mapped onto 32KB of physical memory</a:t>
            </a:r>
          </a:p>
          <a:p>
            <a:endParaRPr lang="en-US" dirty="0" smtClean="0"/>
          </a:p>
          <a:p>
            <a:r>
              <a:rPr lang="en-US" dirty="0" smtClean="0"/>
              <a:t>Page number used as an index into the page table (mapping function)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6" descr="D:\b\b4\IBM\03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7" y="1278467"/>
            <a:ext cx="3073021" cy="4344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b\b4\IBM\03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057275"/>
            <a:ext cx="4133850" cy="456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implementation issues: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to physical </a:t>
            </a:r>
            <a:r>
              <a:rPr lang="en-US" dirty="0" smtClean="0">
                <a:solidFill>
                  <a:srgbClr val="FF0000"/>
                </a:solidFill>
              </a:rPr>
              <a:t>address mapping </a:t>
            </a:r>
            <a:r>
              <a:rPr lang="en-US" dirty="0">
                <a:solidFill>
                  <a:srgbClr val="FF0000"/>
                </a:solidFill>
              </a:rPr>
              <a:t>must be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</a:p>
          <a:p>
            <a:pPr lvl="1"/>
            <a:r>
              <a:rPr lang="en-US" dirty="0" smtClean="0"/>
              <a:t>Must be done every memory reference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space is large, the page table will be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smtClean="0"/>
              <a:t>With 4KB page size, 32-bit address -&gt; how many pages, </a:t>
            </a:r>
          </a:p>
          <a:p>
            <a:pPr lvl="1"/>
            <a:r>
              <a:rPr lang="en-US" dirty="0"/>
              <a:t>With 4KB page size, 64-bit </a:t>
            </a:r>
            <a:r>
              <a:rPr lang="en-US" dirty="0" smtClean="0"/>
              <a:t>address </a:t>
            </a:r>
            <a:r>
              <a:rPr lang="en-US" dirty="0"/>
              <a:t>-&gt; how many pages,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Paging, Page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Speeding up paging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Page tables for large memories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 algorithm</a:t>
            </a:r>
          </a:p>
          <a:p>
            <a:pPr lvl="1"/>
            <a:r>
              <a:rPr lang="en-US" dirty="0"/>
              <a:t>NRU, FIFO, Second-chance algorithms</a:t>
            </a:r>
          </a:p>
          <a:p>
            <a:pPr lvl="1"/>
            <a:r>
              <a:rPr lang="en-US" dirty="0"/>
              <a:t>Clock, LRU, Aging algorithms</a:t>
            </a:r>
          </a:p>
          <a:p>
            <a:pPr lvl="1"/>
            <a:r>
              <a:rPr lang="en-US" dirty="0"/>
              <a:t>Working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/>
          <a:lstStyle/>
          <a:p>
            <a:r>
              <a:rPr lang="en-US" dirty="0" smtClean="0"/>
              <a:t>When a page fault occurs, if page frames full, OS needs to choose a page to evict to make room</a:t>
            </a:r>
          </a:p>
          <a:p>
            <a:pPr lvl="1"/>
            <a:r>
              <a:rPr lang="en-US" dirty="0" smtClean="0"/>
              <a:t>Similar to cache line replacement</a:t>
            </a:r>
          </a:p>
          <a:p>
            <a:pPr lvl="1"/>
            <a:r>
              <a:rPr lang="en-US" dirty="0" smtClean="0"/>
              <a:t>Different in how fast they require</a:t>
            </a:r>
          </a:p>
          <a:p>
            <a:pPr lvl="1"/>
            <a:endParaRPr lang="en-US" dirty="0"/>
          </a:p>
          <a:p>
            <a:r>
              <a:rPr lang="en-US" dirty="0" smtClean="0"/>
              <a:t>If the evicted page is </a:t>
            </a:r>
            <a:r>
              <a:rPr lang="en-US" dirty="0" smtClean="0">
                <a:solidFill>
                  <a:srgbClr val="FF0000"/>
                </a:solidFill>
              </a:rPr>
              <a:t>dirty</a:t>
            </a:r>
            <a:r>
              <a:rPr lang="en-US" dirty="0" smtClean="0"/>
              <a:t>, it needs to be </a:t>
            </a:r>
            <a:r>
              <a:rPr lang="en-US" dirty="0" smtClean="0">
                <a:solidFill>
                  <a:srgbClr val="FF0000"/>
                </a:solidFill>
              </a:rPr>
              <a:t>written back</a:t>
            </a:r>
            <a:r>
              <a:rPr lang="en-US" dirty="0" smtClean="0"/>
              <a:t> to disk</a:t>
            </a:r>
          </a:p>
          <a:p>
            <a:pPr lvl="1"/>
            <a:r>
              <a:rPr lang="en-US" dirty="0" smtClean="0"/>
              <a:t>If clean, no rewrite needed</a:t>
            </a:r>
          </a:p>
          <a:p>
            <a:pPr lvl="1"/>
            <a:endParaRPr lang="en-US" dirty="0"/>
          </a:p>
          <a:p>
            <a:r>
              <a:rPr lang="en-US" dirty="0" smtClean="0"/>
              <a:t>Naïve random algorithm possible, but we can do a better job!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possible algorithm is to pick the page who has the </a:t>
            </a:r>
            <a:r>
              <a:rPr lang="en-US" dirty="0" smtClean="0">
                <a:solidFill>
                  <a:srgbClr val="0000FF"/>
                </a:solidFill>
              </a:rPr>
              <a:t>furthest distance to be accessed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E.g. if pages A, B, C, D in memory, E is referenced and needs to replace a page, with future accesses A, C, D, B, C, …Which one to be picked?</a:t>
            </a:r>
          </a:p>
          <a:p>
            <a:pPr lvl="1"/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 smtClean="0"/>
              <a:t>Impossible to implement though, need a magic fortune teller!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Replacement Algorithm (OPT)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28843"/>
          </a:xfrm>
        </p:spPr>
        <p:txBody>
          <a:bodyPr>
            <a:normAutofit/>
          </a:bodyPr>
          <a:lstStyle/>
          <a:p>
            <a:r>
              <a:rPr lang="en-US" dirty="0" smtClean="0"/>
              <a:t>Associate two bits for each page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R: reference bit</a:t>
            </a:r>
            <a:r>
              <a:rPr lang="en-US" dirty="0" smtClean="0"/>
              <a:t>, set when referenced (read/written)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M: modified bit</a:t>
            </a:r>
            <a:r>
              <a:rPr lang="en-US" dirty="0" smtClean="0"/>
              <a:t>, set when written</a:t>
            </a:r>
            <a:endParaRPr lang="en-US" dirty="0"/>
          </a:p>
          <a:p>
            <a:r>
              <a:rPr lang="en-US" dirty="0" smtClean="0"/>
              <a:t>OS classifies into 4 classes and </a:t>
            </a:r>
            <a:r>
              <a:rPr lang="en-US" dirty="0" smtClean="0">
                <a:solidFill>
                  <a:srgbClr val="0000FF"/>
                </a:solidFill>
              </a:rPr>
              <a:t>NRU picks a random page from the lowest-numbered nonempty class</a:t>
            </a:r>
            <a:r>
              <a:rPr lang="en-US" dirty="0" smtClean="0"/>
              <a:t> (higher priority to stay with reuse)</a:t>
            </a:r>
          </a:p>
          <a:p>
            <a:pPr lvl="1"/>
            <a:r>
              <a:rPr lang="en-US" dirty="0" smtClean="0"/>
              <a:t>Class 0: not referenced, not modified</a:t>
            </a:r>
          </a:p>
          <a:p>
            <a:pPr lvl="1"/>
            <a:r>
              <a:rPr lang="en-US" dirty="0" smtClean="0"/>
              <a:t>Class 1: </a:t>
            </a:r>
            <a:r>
              <a:rPr lang="en-US" dirty="0"/>
              <a:t>not referenced, </a:t>
            </a:r>
            <a:r>
              <a:rPr lang="en-US" dirty="0" smtClean="0"/>
              <a:t>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2: referenced</a:t>
            </a:r>
            <a:r>
              <a:rPr lang="en-US" dirty="0"/>
              <a:t>, </a:t>
            </a:r>
            <a:r>
              <a:rPr lang="en-US" dirty="0" smtClean="0"/>
              <a:t>not 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3: referenced</a:t>
            </a:r>
            <a:r>
              <a:rPr lang="en-US" dirty="0"/>
              <a:t>, modified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Recently Used (NRU)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8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picks the </a:t>
            </a:r>
            <a:r>
              <a:rPr lang="en-US" dirty="0" smtClean="0">
                <a:solidFill>
                  <a:srgbClr val="0000FF"/>
                </a:solidFill>
              </a:rPr>
              <a:t>oldest page </a:t>
            </a:r>
            <a:r>
              <a:rPr lang="en-US" dirty="0" smtClean="0"/>
              <a:t>as the victim page to be replaced</a:t>
            </a:r>
          </a:p>
          <a:p>
            <a:endParaRPr lang="en-US" dirty="0"/>
          </a:p>
          <a:p>
            <a:r>
              <a:rPr lang="en-US" dirty="0" smtClean="0"/>
              <a:t>Low-overhead, little book-keeping, easy to implement (FIFO queue)</a:t>
            </a:r>
          </a:p>
          <a:p>
            <a:endParaRPr lang="en-US" dirty="0"/>
          </a:p>
          <a:p>
            <a:r>
              <a:rPr lang="en-US" dirty="0" smtClean="0"/>
              <a:t>Issue: 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heavily-used early arrival page can be replaced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/>
              <a:t>Abstraction: Address Space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Free </a:t>
            </a:r>
            <a:r>
              <a:rPr lang="en-US" dirty="0" smtClean="0"/>
              <a:t>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paging</a:t>
            </a:r>
          </a:p>
          <a:p>
            <a:pPr lvl="1"/>
            <a:r>
              <a:rPr lang="en-US" dirty="0"/>
              <a:t>Page tables for large memories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8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80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Follows FIFO, but </a:t>
            </a:r>
            <a:r>
              <a:rPr lang="en-US" dirty="0" smtClean="0">
                <a:solidFill>
                  <a:srgbClr val="0000FF"/>
                </a:solidFill>
              </a:rPr>
              <a:t>check R bit</a:t>
            </a:r>
            <a:r>
              <a:rPr lang="en-US" dirty="0" smtClean="0"/>
              <a:t>; if 0, replaced; if 1, clear R bit and put into the end of the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80232"/>
            <a:ext cx="8229600" cy="621526"/>
          </a:xfrm>
        </p:spPr>
        <p:txBody>
          <a:bodyPr/>
          <a:lstStyle/>
          <a:p>
            <a:r>
              <a:rPr lang="en-US" dirty="0"/>
              <a:t>Second Chance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511199"/>
            <a:ext cx="7616825" cy="2613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24223"/>
            <a:ext cx="9026434" cy="15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        Figure 3-15. Operation of second chance. </a:t>
            </a:r>
            <a:br>
              <a:rPr lang="en-US" sz="2000" dirty="0"/>
            </a:br>
            <a:r>
              <a:rPr lang="en-US" sz="2000" dirty="0"/>
              <a:t>(a) Pages sorted in FIFO order. </a:t>
            </a:r>
            <a:br>
              <a:rPr lang="en-US" sz="2000" dirty="0"/>
            </a:br>
            <a:r>
              <a:rPr lang="en-US" sz="2000" dirty="0"/>
              <a:t>(b) Page list if a page fault occurs at </a:t>
            </a:r>
            <a:r>
              <a:rPr lang="en-US" sz="2000" dirty="0">
                <a:solidFill>
                  <a:srgbClr val="FF0000"/>
                </a:solidFill>
              </a:rPr>
              <a:t>time 20</a:t>
            </a:r>
            <a:r>
              <a:rPr lang="en-US" sz="2000" dirty="0"/>
              <a:t> and A has its R bit set. The numbers above the pages are their load times.</a:t>
            </a:r>
          </a:p>
        </p:txBody>
      </p:sp>
    </p:spTree>
    <p:extLst>
      <p:ext uri="{BB962C8B-B14F-4D97-AF65-F5344CB8AC3E}">
        <p14:creationId xmlns:p14="http://schemas.microsoft.com/office/powerpoint/2010/main" val="26544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Clock Page Replacement Algorithm</a:t>
            </a:r>
          </a:p>
        </p:txBody>
      </p:sp>
      <p:pic>
        <p:nvPicPr>
          <p:cNvPr id="7" name="Picture 6" descr="D:\b\b4\IBM\03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35138"/>
            <a:ext cx="6343650" cy="3298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3-16. The clock page replacement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100537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469087" cy="4783914"/>
          </a:xfrm>
        </p:spPr>
        <p:txBody>
          <a:bodyPr/>
          <a:lstStyle/>
          <a:p>
            <a:r>
              <a:rPr lang="en-US" dirty="0" smtClean="0"/>
              <a:t>LRU picks the page that has not been used for the longest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Good approximation of OPT</a:t>
            </a:r>
          </a:p>
          <a:p>
            <a:r>
              <a:rPr lang="en-US" dirty="0" smtClean="0"/>
              <a:t>Not cheap to implement though</a:t>
            </a:r>
          </a:p>
          <a:p>
            <a:pPr lvl="1"/>
            <a:r>
              <a:rPr lang="en-US" dirty="0" smtClean="0"/>
              <a:t>Needs a linked list and needs to </a:t>
            </a:r>
            <a:r>
              <a:rPr lang="en-US" dirty="0" smtClean="0">
                <a:solidFill>
                  <a:srgbClr val="FF0000"/>
                </a:solidFill>
              </a:rPr>
              <a:t>update this linked list on every memory reference</a:t>
            </a:r>
          </a:p>
          <a:p>
            <a:endParaRPr lang="en-US" dirty="0" smtClean="0"/>
          </a:p>
          <a:p>
            <a:r>
              <a:rPr lang="en-US" dirty="0" smtClean="0"/>
              <a:t>Hardware implementations</a:t>
            </a:r>
          </a:p>
          <a:p>
            <a:pPr lvl="1"/>
            <a:r>
              <a:rPr lang="en-US" dirty="0" smtClean="0"/>
              <a:t>With a counter incrementing after each instruction (“timer”); each page table entry stores a counter value, entry with lowest counter picked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matrix of </a:t>
            </a:r>
            <a:r>
              <a:rPr lang="en-US" i="1" dirty="0" smtClean="0"/>
              <a:t>n x n </a:t>
            </a:r>
            <a:r>
              <a:rPr lang="en-US" dirty="0" smtClean="0"/>
              <a:t>bits, for n page frames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(LRU) Algorithm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4429"/>
            <a:ext cx="8229600" cy="4962071"/>
          </a:xfrm>
        </p:spPr>
        <p:txBody>
          <a:bodyPr/>
          <a:lstStyle/>
          <a:p>
            <a:r>
              <a:rPr lang="en-US" dirty="0" smtClean="0"/>
              <a:t>When page frame k referenced, row k sets to 1, col k sets to 0</a:t>
            </a:r>
          </a:p>
          <a:p>
            <a:r>
              <a:rPr lang="en-US" dirty="0" smtClean="0"/>
              <a:t>Row with lowest binary value picked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2903"/>
            <a:ext cx="8229600" cy="621526"/>
          </a:xfrm>
        </p:spPr>
        <p:txBody>
          <a:bodyPr/>
          <a:lstStyle/>
          <a:p>
            <a:r>
              <a:rPr lang="en-US" dirty="0"/>
              <a:t>Least Recently Used (LRU) Algorithm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 descr="D:\b\b4\IBM\03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0" y="2356885"/>
            <a:ext cx="6387872" cy="3446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3657"/>
            <a:ext cx="9144000" cy="73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LRU </a:t>
            </a:r>
            <a:r>
              <a:rPr lang="en-US" sz="2000" dirty="0"/>
              <a:t>using a matrix when pages are referenced in the order 0, 1, 2, 3, 2, 1, 0, 3, 2, 3.</a:t>
            </a:r>
          </a:p>
        </p:txBody>
      </p:sp>
    </p:spTree>
    <p:extLst>
      <p:ext uri="{BB962C8B-B14F-4D97-AF65-F5344CB8AC3E}">
        <p14:creationId xmlns:p14="http://schemas.microsoft.com/office/powerpoint/2010/main" val="11683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9126"/>
            <a:ext cx="8229600" cy="51435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 counter associated with each page</a:t>
            </a:r>
          </a:p>
          <a:p>
            <a:r>
              <a:rPr lang="en-US" sz="2000" dirty="0" smtClean="0"/>
              <a:t>Counter shifted right 1 bit, and R bit added in to the leftmost, at each clock interrupt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Not exact LRU</a:t>
            </a:r>
            <a:r>
              <a:rPr lang="en-US" sz="1600" dirty="0" smtClean="0"/>
              <a:t>, e.g. pages 3 and 5 after not referenced a while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0787"/>
            <a:ext cx="8229600" cy="920972"/>
          </a:xfrm>
        </p:spPr>
        <p:txBody>
          <a:bodyPr/>
          <a:lstStyle/>
          <a:p>
            <a:r>
              <a:rPr lang="en-US" sz="2400" dirty="0"/>
              <a:t>Simulating LRU in </a:t>
            </a:r>
            <a:r>
              <a:rPr lang="en-US" sz="2400" dirty="0" smtClean="0"/>
              <a:t>Software </a:t>
            </a:r>
            <a:r>
              <a:rPr lang="en-US" dirty="0" smtClean="0"/>
              <a:t>– </a:t>
            </a:r>
            <a:r>
              <a:rPr lang="en-US" b="1" dirty="0" smtClean="0"/>
              <a:t>Aging</a:t>
            </a:r>
            <a:r>
              <a:rPr lang="en-US" dirty="0" smtClean="0"/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3" y="2483473"/>
            <a:ext cx="5941558" cy="3415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70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17. </a:t>
            </a:r>
            <a:r>
              <a:rPr lang="en-US" sz="2000" dirty="0"/>
              <a:t>The aging algorithm simulates LRU in software. Shown are six pages for five clock ticks. The five clock ticks are represented by (a) to (e).</a:t>
            </a:r>
          </a:p>
        </p:txBody>
      </p:sp>
    </p:spTree>
    <p:extLst>
      <p:ext uri="{BB962C8B-B14F-4D97-AF65-F5344CB8AC3E}">
        <p14:creationId xmlns:p14="http://schemas.microsoft.com/office/powerpoint/2010/main" val="17656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305799" cy="4783914"/>
          </a:xfrm>
        </p:spPr>
        <p:txBody>
          <a:bodyPr/>
          <a:lstStyle/>
          <a:p>
            <a:r>
              <a:rPr lang="en-US" dirty="0" smtClean="0"/>
              <a:t>The set of pages a process currently using called </a:t>
            </a:r>
            <a:r>
              <a:rPr lang="en-US" dirty="0" smtClean="0">
                <a:solidFill>
                  <a:srgbClr val="0000FF"/>
                </a:solidFill>
              </a:rPr>
              <a:t>working set</a:t>
            </a:r>
          </a:p>
          <a:p>
            <a:pPr lvl="1"/>
            <a:r>
              <a:rPr lang="en-US" dirty="0" smtClean="0"/>
              <a:t>Principle of locality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Thrashing: </a:t>
            </a:r>
            <a:r>
              <a:rPr lang="en-US" dirty="0" smtClean="0">
                <a:solidFill>
                  <a:srgbClr val="000000"/>
                </a:solidFill>
              </a:rPr>
              <a:t>if a process has frequent page faults e.g. every few instructions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Demand paging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(working set model)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Working set page replacement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 smtClean="0">
                <a:solidFill>
                  <a:srgbClr val="0000FF"/>
                </a:solidFill>
              </a:rPr>
              <a:t>a page not in the working set and evict 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Working Set Page Replacement (1)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Page Replacement (2)</a:t>
            </a:r>
          </a:p>
        </p:txBody>
      </p:sp>
      <p:pic>
        <p:nvPicPr>
          <p:cNvPr id="7" name="Picture 6" descr="D:\b\b4\IBM\0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3" y="1553553"/>
            <a:ext cx="6873875" cy="3978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93067"/>
            <a:ext cx="914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-19. </a:t>
            </a:r>
            <a:r>
              <a:rPr lang="en-US" sz="2000" dirty="0"/>
              <a:t>The working set algorithm.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8858" y="1723571"/>
            <a:ext cx="268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Current virtual time</a:t>
            </a:r>
            <a:r>
              <a:rPr lang="en-US" sz="1600" dirty="0" smtClean="0"/>
              <a:t>: amount of CPU time a process has used since started</a:t>
            </a:r>
          </a:p>
          <a:p>
            <a:endParaRPr lang="en-US" sz="1600" dirty="0"/>
          </a:p>
          <a:p>
            <a:r>
              <a:rPr lang="en-US" sz="1600" dirty="0" err="1" smtClean="0">
                <a:solidFill>
                  <a:srgbClr val="0000FF"/>
                </a:solidFill>
              </a:rPr>
              <a:t>τ</a:t>
            </a:r>
            <a:r>
              <a:rPr lang="en-US" sz="1600" dirty="0" smtClean="0"/>
              <a:t>: a threshold for defining working 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66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Page Replacement Algorithms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84313"/>
            <a:ext cx="8105775" cy="388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21. </a:t>
            </a:r>
            <a:r>
              <a:rPr lang="en-US" sz="2000" dirty="0"/>
              <a:t>Page replacement algorithms discussed in the text.</a:t>
            </a:r>
          </a:p>
        </p:txBody>
      </p:sp>
    </p:spTree>
    <p:extLst>
      <p:ext uri="{BB962C8B-B14F-4D97-AF65-F5344CB8AC3E}">
        <p14:creationId xmlns:p14="http://schemas.microsoft.com/office/powerpoint/2010/main" val="3758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3.2</a:t>
            </a:r>
            <a:endParaRPr lang="en-US" dirty="0"/>
          </a:p>
          <a:p>
            <a:pPr lvl="1"/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Section 3.4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Design </a:t>
            </a:r>
            <a:r>
              <a:rPr lang="en-US" dirty="0">
                <a:solidFill>
                  <a:srgbClr val="000000"/>
                </a:solidFill>
              </a:rPr>
              <a:t>Issues for Paging Systems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Local versus global </a:t>
            </a:r>
            <a:r>
              <a:rPr lang="en-US" dirty="0" smtClean="0">
                <a:solidFill>
                  <a:srgbClr val="000000"/>
                </a:solidFill>
              </a:rPr>
              <a:t>policies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Load control, Page size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Shared pages and shared </a:t>
            </a:r>
            <a:r>
              <a:rPr lang="en-US" dirty="0" smtClean="0">
                <a:solidFill>
                  <a:srgbClr val="000000"/>
                </a:solidFill>
              </a:rPr>
              <a:t>libraries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5135033"/>
          </a:xfrm>
        </p:spPr>
        <p:txBody>
          <a:bodyPr/>
          <a:lstStyle/>
          <a:p>
            <a:r>
              <a:rPr lang="en-US" dirty="0" smtClean="0"/>
              <a:t>Memory divided into allocation units and mapped to a bitmap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Size of allocation unit needs a balance </a:t>
            </a:r>
            <a:r>
              <a:rPr lang="en-US" dirty="0" smtClean="0"/>
              <a:t>(bitmap storage </a:t>
            </a:r>
            <a:r>
              <a:rPr lang="en-US" dirty="0" err="1" smtClean="0"/>
              <a:t>v.s</a:t>
            </a:r>
            <a:r>
              <a:rPr lang="en-US" dirty="0" smtClean="0"/>
              <a:t>. waste of allocation unit)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Memory Management with Bitmaps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666" y="5524414"/>
            <a:ext cx="6942667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(a) A part of memory with five processes and three holes. The tick marks show the memory allocation units. The shaded regions (0 in the bitmap) are free. (b) The corresponding bitmap.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938328"/>
            <a:ext cx="6176433" cy="26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1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5357"/>
            <a:ext cx="8229600" cy="497114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Local page replacement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global page replacement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6325"/>
            <a:ext cx="8229600" cy="621526"/>
          </a:xfrm>
        </p:spPr>
        <p:txBody>
          <a:bodyPr/>
          <a:lstStyle/>
          <a:p>
            <a:r>
              <a:rPr lang="en-US" dirty="0"/>
              <a:t>Local versus Global </a:t>
            </a:r>
            <a:r>
              <a:rPr lang="en-US" dirty="0" smtClean="0"/>
              <a:t>Policies </a:t>
            </a:r>
            <a:r>
              <a:rPr lang="en-US" dirty="0"/>
              <a:t>(1)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10552"/>
            <a:ext cx="9144000" cy="6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22. </a:t>
            </a:r>
            <a:r>
              <a:rPr lang="en-US" sz="2000" dirty="0"/>
              <a:t>Local versus global page replacement. </a:t>
            </a:r>
            <a:r>
              <a:rPr lang="en-US" sz="2000" dirty="0" smtClean="0"/>
              <a:t>(</a:t>
            </a:r>
            <a:r>
              <a:rPr lang="en-US" sz="2000" dirty="0"/>
              <a:t>a) Original configuration.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b) Local page replacement. </a:t>
            </a:r>
            <a:r>
              <a:rPr lang="en-US" sz="2000" dirty="0" smtClean="0"/>
              <a:t>(</a:t>
            </a:r>
            <a:r>
              <a:rPr lang="en-US" sz="2000" dirty="0"/>
              <a:t>c) Global page replacement.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85" y="1757024"/>
            <a:ext cx="6175248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page replacement</a:t>
            </a:r>
          </a:p>
          <a:p>
            <a:pPr lvl="1"/>
            <a:r>
              <a:rPr lang="en-US" dirty="0" smtClean="0"/>
              <a:t>Allocating each process fixed fraction of memory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waste memory if working set shrinks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cause thrash if working set grows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page replacement</a:t>
            </a:r>
          </a:p>
          <a:p>
            <a:pPr lvl="1"/>
            <a:r>
              <a:rPr lang="en-US" dirty="0" smtClean="0"/>
              <a:t>Dynamically allocate page frames among runnable processes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minimum number of pages for each process still desired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</a:t>
            </a:r>
            <a:r>
              <a:rPr lang="en-US" dirty="0" smtClean="0"/>
              <a:t>Policies (2)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Two-level page management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Page allocation algorithm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00FF"/>
                </a:solidFill>
              </a:rPr>
              <a:t>page replacement algorithm</a:t>
            </a:r>
          </a:p>
          <a:p>
            <a:endParaRPr lang="en-US" dirty="0"/>
          </a:p>
          <a:p>
            <a:r>
              <a:rPr lang="en-US" dirty="0" smtClean="0"/>
              <a:t>Page allocation algorithm</a:t>
            </a:r>
          </a:p>
          <a:p>
            <a:pPr lvl="1"/>
            <a:r>
              <a:rPr lang="en-US" dirty="0" smtClean="0"/>
              <a:t>Equal share of page frames among processes</a:t>
            </a:r>
          </a:p>
          <a:p>
            <a:pPr lvl="1"/>
            <a:r>
              <a:rPr lang="en-US" dirty="0" smtClean="0"/>
              <a:t>Proportional to process size</a:t>
            </a:r>
          </a:p>
          <a:p>
            <a:pPr lvl="1"/>
            <a:r>
              <a:rPr lang="en-US" dirty="0" smtClean="0"/>
              <a:t>Proportional to Page Fault Frequency (PFF)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</a:t>
            </a:r>
            <a:r>
              <a:rPr lang="en-US" dirty="0" smtClean="0"/>
              <a:t>Policies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 all algorithms applicable to global page replacement</a:t>
            </a:r>
          </a:p>
          <a:p>
            <a:r>
              <a:rPr lang="en-US" dirty="0" smtClean="0"/>
              <a:t>What can you think of?</a:t>
            </a:r>
          </a:p>
          <a:p>
            <a:pPr lvl="1"/>
            <a:r>
              <a:rPr lang="en-US" dirty="0" smtClean="0"/>
              <a:t>Working set replacement</a:t>
            </a:r>
          </a:p>
          <a:p>
            <a:endParaRPr lang="en-US" dirty="0" smtClean="0"/>
          </a:p>
          <a:p>
            <a:r>
              <a:rPr lang="en-US" dirty="0" smtClean="0"/>
              <a:t>Applicable to both local and global</a:t>
            </a:r>
          </a:p>
          <a:p>
            <a:pPr lvl="1"/>
            <a:r>
              <a:rPr lang="en-US" dirty="0" smtClean="0"/>
              <a:t>OPT</a:t>
            </a:r>
          </a:p>
          <a:p>
            <a:pPr lvl="1"/>
            <a:r>
              <a:rPr lang="en-US" dirty="0" smtClean="0"/>
              <a:t>NRU</a:t>
            </a:r>
          </a:p>
          <a:p>
            <a:pPr lvl="1"/>
            <a:r>
              <a:rPr lang="en-US" dirty="0" smtClean="0"/>
              <a:t>FIFO, second chance</a:t>
            </a:r>
          </a:p>
          <a:p>
            <a:pPr lvl="1"/>
            <a:r>
              <a:rPr lang="en-US" dirty="0" smtClean="0"/>
              <a:t>LRU (and variants), aging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Global </a:t>
            </a:r>
            <a:r>
              <a:rPr lang="en-US" dirty="0" smtClean="0"/>
              <a:t>Policies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965343"/>
          </a:xfrm>
        </p:spPr>
        <p:txBody>
          <a:bodyPr/>
          <a:lstStyle/>
          <a:p>
            <a:r>
              <a:rPr lang="en-US" dirty="0" smtClean="0"/>
              <a:t>It is really a tradeoff and balance among several factors</a:t>
            </a:r>
          </a:p>
          <a:p>
            <a:endParaRPr lang="en-US" dirty="0"/>
          </a:p>
          <a:p>
            <a:r>
              <a:rPr lang="en-US" dirty="0" smtClean="0"/>
              <a:t>Small page size</a:t>
            </a:r>
          </a:p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Low internal fragmentation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Avoids loading unnecessary program/data and waste of memory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Large page table, longer context switch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More times of page transfer </a:t>
            </a:r>
          </a:p>
          <a:p>
            <a:pPr lvl="1"/>
            <a:endParaRPr lang="en-US" dirty="0"/>
          </a:p>
          <a:p>
            <a:r>
              <a:rPr lang="en-US" dirty="0" smtClean="0"/>
              <a:t>Large page size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opposite!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2786"/>
            <a:ext cx="8229600" cy="5043714"/>
          </a:xfrm>
        </p:spPr>
        <p:txBody>
          <a:bodyPr/>
          <a:lstStyle/>
          <a:p>
            <a:r>
              <a:rPr lang="en-US" dirty="0" smtClean="0"/>
              <a:t>Sharing program text very common</a:t>
            </a:r>
          </a:p>
          <a:p>
            <a:r>
              <a:rPr lang="en-US" dirty="0" smtClean="0"/>
              <a:t>Sharing data sometimes, what can you think </a:t>
            </a:r>
            <a:r>
              <a:rPr lang="en-US" dirty="0" smtClean="0"/>
              <a:t>of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Shared Pages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60" y="2215155"/>
            <a:ext cx="3820526" cy="31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5504153"/>
            <a:ext cx="9144000" cy="70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25. </a:t>
            </a:r>
            <a:r>
              <a:rPr lang="en-US" sz="2000" dirty="0"/>
              <a:t>Two processes sharing the same program </a:t>
            </a:r>
            <a:r>
              <a:rPr lang="en-US" sz="2000" dirty="0" smtClean="0"/>
              <a:t>sharing </a:t>
            </a:r>
            <a:r>
              <a:rPr lang="en-US" sz="2000" dirty="0"/>
              <a:t>its page table.</a:t>
            </a:r>
          </a:p>
        </p:txBody>
      </p:sp>
    </p:spTree>
    <p:extLst>
      <p:ext uri="{BB962C8B-B14F-4D97-AF65-F5344CB8AC3E}">
        <p14:creationId xmlns:p14="http://schemas.microsoft.com/office/powerpoint/2010/main" val="9507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r>
              <a:rPr lang="en-US" dirty="0" smtClean="0"/>
              <a:t>Section 3.4</a:t>
            </a:r>
          </a:p>
          <a:p>
            <a:r>
              <a:rPr lang="en-US" dirty="0" smtClean="0"/>
              <a:t>Section 3.5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File Systems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Files</a:t>
            </a:r>
          </a:p>
          <a:p>
            <a:pPr>
              <a:lnSpc>
                <a:spcPct val="120000"/>
              </a:lnSpc>
            </a:pPr>
            <a:r>
              <a:rPr lang="en-US" dirty="0"/>
              <a:t>File system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Implementing directories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800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3914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Essential requirements for long-term information 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must be possible to store a very large amount of information.</a:t>
            </a:r>
          </a:p>
          <a:p>
            <a:r>
              <a:rPr lang="en-US" dirty="0"/>
              <a:t>The information must survive the termination of the process using it.</a:t>
            </a:r>
          </a:p>
          <a:p>
            <a:r>
              <a:rPr lang="en-US" dirty="0"/>
              <a:t>Multiple processes must be able to access the information concurrently.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Files</a:t>
            </a:r>
          </a:p>
          <a:p>
            <a:pPr lvl="1"/>
            <a:r>
              <a:rPr lang="en-US" dirty="0" smtClean="0"/>
              <a:t>Logical units of information created by processes (abstraction)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File system</a:t>
            </a:r>
          </a:p>
          <a:p>
            <a:pPr lvl="1"/>
            <a:r>
              <a:rPr lang="en-US" dirty="0" smtClean="0"/>
              <a:t>An OS component that manages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of segments</a:t>
            </a:r>
          </a:p>
          <a:p>
            <a:r>
              <a:rPr lang="en-US" dirty="0" smtClean="0"/>
              <a:t>P: Process</a:t>
            </a:r>
          </a:p>
          <a:p>
            <a:r>
              <a:rPr lang="en-US" dirty="0" smtClean="0"/>
              <a:t>H: Hole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02948"/>
            <a:ext cx="6616700" cy="287020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973148"/>
            <a:ext cx="9144000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</a:t>
            </a:r>
            <a:r>
              <a:rPr lang="en-US" dirty="0" smtClean="0"/>
              <a:t>(</a:t>
            </a:r>
            <a:r>
              <a:rPr lang="en-US" dirty="0"/>
              <a:t>c) The same information as a list.</a:t>
            </a:r>
          </a:p>
        </p:txBody>
      </p:sp>
    </p:spTree>
    <p:extLst>
      <p:ext uri="{BB962C8B-B14F-4D97-AF65-F5344CB8AC3E}">
        <p14:creationId xmlns:p14="http://schemas.microsoft.com/office/powerpoint/2010/main" val="3593734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787" y="1502586"/>
            <a:ext cx="3302000" cy="4783914"/>
          </a:xfrm>
        </p:spPr>
        <p:txBody>
          <a:bodyPr/>
          <a:lstStyle/>
          <a:p>
            <a:r>
              <a:rPr lang="en-US" dirty="0" smtClean="0"/>
              <a:t>Exact file naming rules vary among OSs</a:t>
            </a:r>
          </a:p>
          <a:p>
            <a:r>
              <a:rPr lang="en-US" dirty="0" smtClean="0"/>
              <a:t>E.g. some distinguish between upper/lower case letters whereas others don</a:t>
            </a:r>
            <a:r>
              <a:rPr lang="fr-FR" dirty="0" smtClean="0"/>
              <a:t>’</a:t>
            </a:r>
            <a:r>
              <a:rPr lang="en-US" dirty="0" smtClean="0"/>
              <a:t>t </a:t>
            </a:r>
          </a:p>
          <a:p>
            <a:r>
              <a:rPr lang="en-US" dirty="0" smtClean="0"/>
              <a:t>Usually a </a:t>
            </a:r>
            <a:r>
              <a:rPr lang="en-US" dirty="0" smtClean="0">
                <a:solidFill>
                  <a:srgbClr val="000090"/>
                </a:solidFill>
              </a:rPr>
              <a:t>two-part file name, separated by a period</a:t>
            </a:r>
          </a:p>
          <a:p>
            <a:pPr lvl="1"/>
            <a:r>
              <a:rPr lang="en-US" dirty="0" smtClean="0"/>
              <a:t>The part after the period is called</a:t>
            </a:r>
            <a:r>
              <a:rPr lang="en-US" dirty="0" smtClean="0">
                <a:solidFill>
                  <a:srgbClr val="000090"/>
                </a:solidFill>
              </a:rPr>
              <a:t> file extension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" r="5945"/>
          <a:stretch/>
        </p:blipFill>
        <p:spPr bwMode="auto">
          <a:xfrm>
            <a:off x="3287486" y="1502586"/>
            <a:ext cx="5856514" cy="4326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38929" y="5828750"/>
            <a:ext cx="6232071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4-1. Some typical file extensions.</a:t>
            </a:r>
          </a:p>
        </p:txBody>
      </p:sp>
    </p:spTree>
    <p:extLst>
      <p:ext uri="{BB962C8B-B14F-4D97-AF65-F5344CB8AC3E}">
        <p14:creationId xmlns:p14="http://schemas.microsoft.com/office/powerpoint/2010/main" val="2416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r>
              <a:rPr lang="en-US" dirty="0" smtClean="0"/>
              <a:t>Binary files</a:t>
            </a:r>
          </a:p>
          <a:p>
            <a:r>
              <a:rPr lang="en-US" dirty="0" smtClean="0"/>
              <a:t>Directories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2951" y="1997034"/>
            <a:ext cx="20902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$file </a:t>
            </a:r>
            <a:r>
              <a:rPr lang="en-US" dirty="0" err="1" smtClean="0"/>
              <a:t>foo.c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Determines file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0966" y="996369"/>
            <a:ext cx="6967233" cy="4783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common system calls relating to files: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Open </a:t>
            </a:r>
            <a:endParaRPr lang="en-US" dirty="0"/>
          </a:p>
          <a:p>
            <a:r>
              <a:rPr lang="en-US" dirty="0"/>
              <a:t>Close</a:t>
            </a:r>
          </a:p>
          <a:p>
            <a:r>
              <a:rPr lang="en-US" dirty="0"/>
              <a:t>Read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Get Attributes</a:t>
            </a:r>
          </a:p>
          <a:p>
            <a:r>
              <a:rPr lang="en-US" dirty="0"/>
              <a:t>Set Attributes</a:t>
            </a:r>
          </a:p>
          <a:p>
            <a:r>
              <a:rPr lang="en-US" dirty="0"/>
              <a:t>Rename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2800"/>
            <a:ext cx="8229600" cy="774695"/>
          </a:xfrm>
        </p:spPr>
        <p:txBody>
          <a:bodyPr/>
          <a:lstStyle/>
          <a:p>
            <a:r>
              <a:rPr lang="en-US" dirty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5337773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Directories/folders</a:t>
            </a:r>
          </a:p>
          <a:p>
            <a:pPr lvl="1"/>
            <a:r>
              <a:rPr lang="en-US" dirty="0" smtClean="0"/>
              <a:t>Keep track of files (a collection of files/</a:t>
            </a:r>
            <a:r>
              <a:rPr lang="en-US" dirty="0" err="1" smtClean="0"/>
              <a:t>dirs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Single-level directory systems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Hierarchical directory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30" y="2227258"/>
            <a:ext cx="3102882" cy="1319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b\b4\IBM\04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6" y="3375475"/>
            <a:ext cx="4847544" cy="26723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61000" y="3746500"/>
            <a:ext cx="35832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4-6. A single-level directory system containing four files.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25730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4-7. A hierarchical directory system.</a:t>
            </a:r>
          </a:p>
        </p:txBody>
      </p:sp>
    </p:spTree>
    <p:extLst>
      <p:ext uri="{BB962C8B-B14F-4D97-AF65-F5344CB8AC3E}">
        <p14:creationId xmlns:p14="http://schemas.microsoft.com/office/powerpoint/2010/main" val="2123370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93848"/>
            <a:ext cx="8229600" cy="774695"/>
          </a:xfrm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dirty="0"/>
              <a:t>A UNIX directory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126446"/>
            <a:ext cx="4714875" cy="460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2284413" y="5829300"/>
            <a:ext cx="47736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4-8. A UNIX directory tree.</a:t>
            </a:r>
          </a:p>
        </p:txBody>
      </p:sp>
    </p:spTree>
    <p:extLst>
      <p:ext uri="{BB962C8B-B14F-4D97-AF65-F5344CB8AC3E}">
        <p14:creationId xmlns:p14="http://schemas.microsoft.com/office/powerpoint/2010/main" val="18124301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8718" y="1502586"/>
            <a:ext cx="5484124" cy="4783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calls for managing directories: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Opendir</a:t>
            </a:r>
            <a:r>
              <a:rPr lang="en-US" dirty="0"/>
              <a:t> </a:t>
            </a:r>
          </a:p>
          <a:p>
            <a:r>
              <a:rPr lang="en-US" dirty="0" err="1"/>
              <a:t>Closedir</a:t>
            </a:r>
            <a:endParaRPr lang="en-US" dirty="0"/>
          </a:p>
          <a:p>
            <a:r>
              <a:rPr lang="en-US" dirty="0" err="1"/>
              <a:t>Readdir</a:t>
            </a:r>
            <a:endParaRPr lang="en-US" dirty="0"/>
          </a:p>
          <a:p>
            <a:r>
              <a:rPr lang="en-US" dirty="0"/>
              <a:t>Rename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7344"/>
            <a:ext cx="8229600" cy="621526"/>
          </a:xfrm>
        </p:spPr>
        <p:txBody>
          <a:bodyPr/>
          <a:lstStyle/>
          <a:p>
            <a:r>
              <a:rPr lang="en-US" dirty="0"/>
              <a:t>Directory Operations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73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MBR: (Master Boot Record)</a:t>
            </a:r>
          </a:p>
          <a:p>
            <a:r>
              <a:rPr lang="en-US" dirty="0" smtClean="0"/>
              <a:t>Boot block</a:t>
            </a:r>
          </a:p>
          <a:p>
            <a:r>
              <a:rPr lang="en-US" dirty="0" smtClean="0"/>
              <a:t>Superblock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Layout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09925"/>
            <a:ext cx="6975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4-9. A possible file system layout.</a:t>
            </a:r>
          </a:p>
        </p:txBody>
      </p:sp>
    </p:spTree>
    <p:extLst>
      <p:ext uri="{BB962C8B-B14F-4D97-AF65-F5344CB8AC3E}">
        <p14:creationId xmlns:p14="http://schemas.microsoft.com/office/powerpoint/2010/main" val="10990107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needs to keep track of which block goes to which file</a:t>
            </a:r>
          </a:p>
          <a:p>
            <a:endParaRPr lang="en-US" dirty="0" smtClean="0"/>
          </a:p>
          <a:p>
            <a:r>
              <a:rPr lang="en-US" dirty="0" smtClean="0"/>
              <a:t>Contiguous allocation</a:t>
            </a:r>
          </a:p>
          <a:p>
            <a:r>
              <a:rPr lang="en-US" dirty="0"/>
              <a:t>Linked List Allocation</a:t>
            </a:r>
            <a:endParaRPr lang="en-US" dirty="0" smtClean="0"/>
          </a:p>
          <a:p>
            <a:r>
              <a:rPr lang="en-US" dirty="0"/>
              <a:t>Linked List Allocation Using a Table in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Files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160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54837"/>
            <a:ext cx="8229600" cy="621526"/>
          </a:xfrm>
        </p:spPr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376363"/>
            <a:ext cx="7258050" cy="374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91150"/>
            <a:ext cx="914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4-10. (a) Contiguous allocation of disk space for 7 files. 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(b) The state of the disk after files D and F have been removed.</a:t>
            </a:r>
          </a:p>
        </p:txBody>
      </p:sp>
    </p:spTree>
    <p:extLst>
      <p:ext uri="{BB962C8B-B14F-4D97-AF65-F5344CB8AC3E}">
        <p14:creationId xmlns:p14="http://schemas.microsoft.com/office/powerpoint/2010/main" val="14921695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534400" cy="4783914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to implement (only need to know start </a:t>
            </a:r>
            <a:r>
              <a:rPr lang="en-US" dirty="0" err="1" smtClean="0"/>
              <a:t>addr</a:t>
            </a:r>
            <a:r>
              <a:rPr lang="en-US" dirty="0" smtClean="0"/>
              <a:t> and num. of blocks)</a:t>
            </a:r>
          </a:p>
          <a:p>
            <a:pPr lvl="1"/>
            <a:r>
              <a:rPr lang="en-US" dirty="0" smtClean="0"/>
              <a:t>Sequential access: good performance. </a:t>
            </a:r>
            <a:r>
              <a:rPr lang="en-US" sz="1600" dirty="0" smtClean="0">
                <a:solidFill>
                  <a:srgbClr val="FF0000"/>
                </a:solidFill>
              </a:rPr>
              <a:t>Remember the disc structure?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Need to know file size in advance </a:t>
            </a:r>
          </a:p>
          <a:p>
            <a:pPr lvl="1"/>
            <a:r>
              <a:rPr lang="en-US" dirty="0" smtClean="0"/>
              <a:t>Fragmentation (external fragmentation). </a:t>
            </a:r>
            <a:r>
              <a:rPr lang="en-US" sz="1600" dirty="0" smtClean="0">
                <a:solidFill>
                  <a:srgbClr val="FF0000"/>
                </a:solidFill>
              </a:rPr>
              <a:t>How to </a:t>
            </a:r>
            <a:r>
              <a:rPr lang="en-US" sz="1600" dirty="0">
                <a:solidFill>
                  <a:srgbClr val="FF0000"/>
                </a:solidFill>
              </a:rPr>
              <a:t>reduce external </a:t>
            </a:r>
            <a:r>
              <a:rPr lang="en-US" sz="1600" dirty="0" smtClean="0">
                <a:solidFill>
                  <a:srgbClr val="FF0000"/>
                </a:solidFill>
              </a:rPr>
              <a:t>fragmentation?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1210"/>
            <a:ext cx="8229600" cy="621526"/>
          </a:xfrm>
        </p:spPr>
        <p:txBody>
          <a:bodyPr/>
          <a:lstStyle/>
          <a:p>
            <a:r>
              <a:rPr lang="en-US" dirty="0"/>
              <a:t>Contiguous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795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58728"/>
            <a:ext cx="6176433" cy="2679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86" y="3736975"/>
            <a:ext cx="6040714" cy="26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20491"/>
            <a:ext cx="8229600" cy="774695"/>
          </a:xfrm>
        </p:spPr>
        <p:txBody>
          <a:bodyPr/>
          <a:lstStyle/>
          <a:p>
            <a:r>
              <a:rPr lang="en-US" dirty="0"/>
              <a:t>Linked List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87450"/>
            <a:ext cx="5943600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86438"/>
            <a:ext cx="91440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4-11. Storing a file as a linked list of disk blocks.</a:t>
            </a:r>
          </a:p>
        </p:txBody>
      </p:sp>
    </p:spTree>
    <p:extLst>
      <p:ext uri="{BB962C8B-B14F-4D97-AF65-F5344CB8AC3E}">
        <p14:creationId xmlns:p14="http://schemas.microsoft.com/office/powerpoint/2010/main" val="4742056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need to know file size in advance</a:t>
            </a:r>
          </a:p>
          <a:p>
            <a:pPr lvl="1"/>
            <a:r>
              <a:rPr lang="en-US" dirty="0" smtClean="0"/>
              <a:t>No external fragmentation, only internal fragmentation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Random access is slow: need to traverse the next pointer</a:t>
            </a:r>
            <a:r>
              <a:rPr lang="en-US" sz="1600" dirty="0" smtClean="0">
                <a:solidFill>
                  <a:srgbClr val="FF0000"/>
                </a:solidFill>
              </a:rPr>
              <a:t>. For example, what is the physical block of the third block of file B?</a:t>
            </a:r>
          </a:p>
          <a:p>
            <a:pPr lvl="1"/>
            <a:r>
              <a:rPr lang="en-US" dirty="0" smtClean="0"/>
              <a:t>Irregular storage management: not power of 2 any more. </a:t>
            </a:r>
            <a:r>
              <a:rPr lang="en-US" sz="1600" dirty="0" smtClean="0">
                <a:solidFill>
                  <a:srgbClr val="FF0000"/>
                </a:solidFill>
              </a:rPr>
              <a:t>Why?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51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627063"/>
            <a:ext cx="8758378" cy="774695"/>
          </a:xfrm>
        </p:spPr>
        <p:txBody>
          <a:bodyPr/>
          <a:lstStyle/>
          <a:p>
            <a:r>
              <a:rPr lang="en-US" dirty="0"/>
              <a:t>Linked List Allocation Using a Table in </a:t>
            </a:r>
            <a:r>
              <a:rPr lang="en-US" dirty="0" smtClean="0"/>
              <a:t>Memory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9201"/>
            <a:ext cx="4356100" cy="459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4790" y="5788025"/>
            <a:ext cx="85105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4-12. Linked list allocation using a file allocation table in main memory.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8100" y="4096266"/>
            <a:ext cx="261336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 Allocation Table (</a:t>
            </a:r>
            <a:r>
              <a:rPr lang="en-US" dirty="0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8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need to know file size in advance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external fragmentation, only internal </a:t>
            </a:r>
            <a:r>
              <a:rPr lang="en-US" dirty="0" smtClean="0">
                <a:solidFill>
                  <a:srgbClr val="0000FF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Easy random access </a:t>
            </a:r>
            <a:r>
              <a:rPr lang="en-US" dirty="0" smtClean="0"/>
              <a:t>(</a:t>
            </a:r>
            <a:r>
              <a:rPr lang="en-US" sz="1600" dirty="0" smtClean="0"/>
              <a:t>FAT is entirely in memory -&gt; no disk reference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Regular storage management </a:t>
            </a:r>
            <a:r>
              <a:rPr lang="en-US" dirty="0" smtClean="0"/>
              <a:t>(</a:t>
            </a:r>
            <a:r>
              <a:rPr lang="en-US" sz="1600" dirty="0" smtClean="0"/>
              <a:t>no extra pointer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Entire table must be in memory, needing huge memory space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 on page 286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/>
              <a:t>Linked List Allocation Using a Table in Memory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91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00" y="1502586"/>
            <a:ext cx="4343400" cy="4783914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-nodes: index-nodes</a:t>
            </a:r>
          </a:p>
          <a:p>
            <a:endParaRPr lang="en-US" dirty="0"/>
          </a:p>
          <a:p>
            <a:r>
              <a:rPr lang="en-US" dirty="0" smtClean="0"/>
              <a:t>Have all advantages of FAT, plus controlled memory consumption: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-node only need to be in memory when the file is open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564937"/>
            <a:ext cx="8229600" cy="62152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25" y="1186463"/>
            <a:ext cx="4916425" cy="45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54500" y="5969000"/>
            <a:ext cx="56769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4-13. An example </a:t>
            </a:r>
            <a:r>
              <a:rPr lang="en-US" sz="2000" dirty="0" err="1"/>
              <a:t>i</a:t>
            </a:r>
            <a:r>
              <a:rPr lang="en-US" sz="20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7048554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i</a:t>
            </a:r>
            <a:r>
              <a:rPr lang="en-US" dirty="0" smtClean="0"/>
              <a:t>-nodes of opened files need to be in memory </a:t>
            </a:r>
            <a:r>
              <a:rPr lang="en-US" dirty="0" smtClean="0">
                <a:solidFill>
                  <a:srgbClr val="0000FF"/>
                </a:solidFill>
              </a:rPr>
              <a:t>-&gt; not proportional to the disk size 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When a file grows beyond the fixed number of block for each </a:t>
            </a:r>
            <a:r>
              <a:rPr lang="en-US" dirty="0" err="1" smtClean="0"/>
              <a:t>i</a:t>
            </a:r>
            <a:r>
              <a:rPr lang="en-US" dirty="0" smtClean="0"/>
              <a:t>-nodes?</a:t>
            </a:r>
            <a:endParaRPr lang="en-US" dirty="0"/>
          </a:p>
          <a:p>
            <a:pPr lvl="1"/>
            <a:r>
              <a:rPr lang="en-US" dirty="0" smtClean="0"/>
              <a:t>The solution is to reserve the lost disk address for another </a:t>
            </a:r>
            <a:r>
              <a:rPr lang="en-US" dirty="0" err="1" smtClean="0"/>
              <a:t>i</a:t>
            </a:r>
            <a:r>
              <a:rPr lang="en-US" dirty="0" smtClean="0"/>
              <a:t>-nodes (</a:t>
            </a:r>
            <a:r>
              <a:rPr lang="en-US" sz="1600" dirty="0" smtClean="0"/>
              <a:t>see the previous Figure</a:t>
            </a:r>
            <a:r>
              <a:rPr lang="en-US" dirty="0" smtClean="0"/>
              <a:t>) -&gt; becomes linked list.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</p:spTree>
    <p:extLst>
      <p:ext uri="{BB962C8B-B14F-4D97-AF65-F5344CB8AC3E}">
        <p14:creationId xmlns:p14="http://schemas.microsoft.com/office/powerpoint/2010/main" val="9851798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selection is a tradeoff, </a:t>
            </a:r>
            <a:r>
              <a:rPr lang="en-US" sz="1800" dirty="0" smtClean="0">
                <a:solidFill>
                  <a:srgbClr val="FF0000"/>
                </a:solidFill>
              </a:rPr>
              <a:t>similar as page size</a:t>
            </a:r>
          </a:p>
          <a:p>
            <a:endParaRPr lang="en-US" dirty="0"/>
          </a:p>
          <a:p>
            <a:r>
              <a:rPr lang="en-US" dirty="0" smtClean="0"/>
              <a:t>Large block size</a:t>
            </a:r>
          </a:p>
          <a:p>
            <a:pPr lvl="1"/>
            <a:r>
              <a:rPr lang="en-US" dirty="0" smtClean="0"/>
              <a:t>Better performance, more storage waste due to fragmentation (less storage utilization)</a:t>
            </a:r>
          </a:p>
          <a:p>
            <a:endParaRPr lang="en-US" dirty="0"/>
          </a:p>
          <a:p>
            <a:r>
              <a:rPr lang="en-US" dirty="0" smtClean="0"/>
              <a:t>Small block size</a:t>
            </a:r>
          </a:p>
          <a:p>
            <a:pPr lvl="1"/>
            <a:r>
              <a:rPr lang="en-US" dirty="0" smtClean="0"/>
              <a:t>Better storage utilization (less fragmentation), more seeks and rotational delays (lower performance)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 </a:t>
            </a:r>
            <a:r>
              <a:rPr lang="en-US" dirty="0" smtClean="0"/>
              <a:t>Management: </a:t>
            </a:r>
            <a:r>
              <a:rPr lang="en-US" dirty="0"/>
              <a:t>Block Size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29372"/>
            <a:ext cx="8229600" cy="774695"/>
          </a:xfrm>
        </p:spPr>
        <p:txBody>
          <a:bodyPr/>
          <a:lstStyle/>
          <a:p>
            <a:r>
              <a:rPr lang="en-US" dirty="0"/>
              <a:t>Disk Space Management Block Size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6763" y="1179513"/>
          <a:ext cx="76104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4" imgW="19959995" imgH="11794688" progId="Photoshop.Image.9">
                  <p:embed/>
                </p:oleObj>
              </mc:Choice>
              <mc:Fallback>
                <p:oleObj name="Image" r:id="rId4" imgW="19959995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179513"/>
                        <a:ext cx="76104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9225" y="5792788"/>
            <a:ext cx="8994775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4-20. Percentage of files smaller than a given size </a:t>
            </a:r>
            <a:r>
              <a:rPr lang="en-US" sz="2000" dirty="0" smtClean="0"/>
              <a:t>(</a:t>
            </a:r>
            <a:r>
              <a:rPr lang="en-US" sz="2000" dirty="0"/>
              <a:t>in bytes).</a:t>
            </a:r>
          </a:p>
        </p:txBody>
      </p:sp>
    </p:spTree>
    <p:extLst>
      <p:ext uri="{BB962C8B-B14F-4D97-AF65-F5344CB8AC3E}">
        <p14:creationId xmlns:p14="http://schemas.microsoft.com/office/powerpoint/2010/main" val="15367723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9" y="423415"/>
            <a:ext cx="5359400" cy="558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085" y="6538912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image is retrieved from http</a:t>
            </a:r>
            <a:r>
              <a:rPr lang="en-US" sz="1200" dirty="0"/>
              <a:t>://</a:t>
            </a:r>
            <a:r>
              <a:rPr lang="en-US" sz="1200" dirty="0" err="1"/>
              <a:t>keywordsuggest.org</a:t>
            </a:r>
            <a:r>
              <a:rPr lang="en-US" sz="1200" dirty="0"/>
              <a:t>/gallery/807348.html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85" y="5628635"/>
            <a:ext cx="218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</a:t>
            </a:r>
            <a:r>
              <a:rPr lang="en-US" dirty="0">
                <a:solidFill>
                  <a:srgbClr val="C00000"/>
                </a:solidFill>
              </a:rPr>
              <a:t>on page 301</a:t>
            </a:r>
          </a:p>
        </p:txBody>
      </p:sp>
    </p:spTree>
    <p:extLst>
      <p:ext uri="{BB962C8B-B14F-4D97-AF65-F5344CB8AC3E}">
        <p14:creationId xmlns:p14="http://schemas.microsoft.com/office/powerpoint/2010/main" val="200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58594"/>
            <a:ext cx="8229600" cy="621526"/>
          </a:xfrm>
        </p:spPr>
        <p:txBody>
          <a:bodyPr/>
          <a:lstStyle/>
          <a:p>
            <a:r>
              <a:rPr lang="en-US" dirty="0"/>
              <a:t>Disk Space Management Block Size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7" name="Picture 6" descr="D:\b\b4\IBM\04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227138"/>
            <a:ext cx="7572375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006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4-21. The </a:t>
            </a:r>
            <a:r>
              <a:rPr lang="en-US" sz="2000" dirty="0" smtClean="0">
                <a:solidFill>
                  <a:srgbClr val="0000FF"/>
                </a:solidFill>
              </a:rPr>
              <a:t>dashed</a:t>
            </a:r>
            <a:r>
              <a:rPr lang="en-US" sz="2000" dirty="0" smtClean="0"/>
              <a:t> curve </a:t>
            </a:r>
            <a:r>
              <a:rPr lang="en-US" sz="2000" dirty="0"/>
              <a:t>(left-hand scale) gives the data rate of a disk. The </a:t>
            </a:r>
            <a:r>
              <a:rPr lang="en-US" sz="2000" dirty="0" smtClean="0">
                <a:solidFill>
                  <a:srgbClr val="0000FF"/>
                </a:solidFill>
              </a:rPr>
              <a:t>solid</a:t>
            </a:r>
            <a:r>
              <a:rPr lang="en-US" sz="2000" dirty="0" smtClean="0"/>
              <a:t> curve </a:t>
            </a:r>
            <a:r>
              <a:rPr lang="en-US" sz="2000" dirty="0"/>
              <a:t>(right-hand scale) gives the disk space efficiency. All files are 4 KB.</a:t>
            </a:r>
          </a:p>
        </p:txBody>
      </p:sp>
    </p:spTree>
    <p:extLst>
      <p:ext uri="{BB962C8B-B14F-4D97-AF65-F5344CB8AC3E}">
        <p14:creationId xmlns:p14="http://schemas.microsoft.com/office/powerpoint/2010/main" val="2760298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merge for process termination/swapped out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Double-linked list preferred rather on single-linked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(2)</a:t>
            </a:r>
            <a:endParaRPr lang="en-US" dirty="0"/>
          </a:p>
        </p:txBody>
      </p:sp>
      <p:pic>
        <p:nvPicPr>
          <p:cNvPr id="9" name="Picture 6" descr="D:\b\b4\IBM\03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4" y="2791376"/>
            <a:ext cx="7012517" cy="2885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8832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3-7. Four neighbor combinations </a:t>
            </a:r>
            <a:r>
              <a:rPr lang="en-US" sz="2000" dirty="0" smtClean="0"/>
              <a:t>for </a:t>
            </a:r>
            <a:r>
              <a:rPr lang="en-US" sz="2000" dirty="0"/>
              <a:t>the terminating process, X.</a:t>
            </a:r>
          </a:p>
        </p:txBody>
      </p:sp>
    </p:spTree>
    <p:extLst>
      <p:ext uri="{BB962C8B-B14F-4D97-AF65-F5344CB8AC3E}">
        <p14:creationId xmlns:p14="http://schemas.microsoft.com/office/powerpoint/2010/main" val="61994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7288"/>
            <a:ext cx="8229600" cy="774695"/>
          </a:xfrm>
        </p:spPr>
        <p:txBody>
          <a:bodyPr/>
          <a:lstStyle/>
          <a:p>
            <a:r>
              <a:rPr lang="en-US" dirty="0"/>
              <a:t>Keeping Track of Free </a:t>
            </a:r>
            <a:r>
              <a:rPr lang="en-US" dirty="0" smtClean="0"/>
              <a:t>Blocks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38225"/>
            <a:ext cx="73548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29715"/>
            <a:ext cx="91440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4-22. (a) Storing the free list on a linked list. (b) A bitmap.</a:t>
            </a:r>
          </a:p>
        </p:txBody>
      </p:sp>
    </p:spTree>
    <p:extLst>
      <p:ext uri="{BB962C8B-B14F-4D97-AF65-F5344CB8AC3E}">
        <p14:creationId xmlns:p14="http://schemas.microsoft.com/office/powerpoint/2010/main" val="5246383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backups often performed to recover from disaster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Full backup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incremental backup </a:t>
            </a:r>
            <a:r>
              <a:rPr lang="en-US" dirty="0" smtClean="0"/>
              <a:t>(incremental dump)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Physical dump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logical dump </a:t>
            </a:r>
            <a:r>
              <a:rPr lang="en-US" dirty="0" smtClean="0"/>
              <a:t>(dominant)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Physical dump simple and perform fast, but incapable of skipping bad blocks, incremental backups, and restoring individual 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Backups (1)</a:t>
            </a:r>
          </a:p>
        </p:txBody>
      </p:sp>
    </p:spTree>
    <p:extLst>
      <p:ext uri="{BB962C8B-B14F-4D97-AF65-F5344CB8AC3E}">
        <p14:creationId xmlns:p14="http://schemas.microsoft.com/office/powerpoint/2010/main" val="2845764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6337"/>
            <a:ext cx="8229600" cy="4982633"/>
          </a:xfrm>
        </p:spPr>
        <p:txBody>
          <a:bodyPr/>
          <a:lstStyle/>
          <a:p>
            <a:r>
              <a:rPr lang="en-US" dirty="0" smtClean="0"/>
              <a:t>A typical backup algorithm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Backups (2)</a:t>
            </a:r>
          </a:p>
        </p:txBody>
      </p:sp>
      <p:pic>
        <p:nvPicPr>
          <p:cNvPr id="7" name="Picture 1030" descr="D:\b\b4\IBM\04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28715"/>
            <a:ext cx="6665012" cy="36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0" y="5518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4-25. A file system to be dumped. Squares are directories, circles are files. Shaded items have been modified since last dump. Each directory and file is labeled by its </a:t>
            </a:r>
            <a:r>
              <a:rPr lang="en-US" sz="2000" dirty="0" err="1"/>
              <a:t>i</a:t>
            </a:r>
            <a:r>
              <a:rPr lang="en-US" sz="2000" dirty="0"/>
              <a:t>-node number.</a:t>
            </a:r>
          </a:p>
        </p:txBody>
      </p:sp>
    </p:spTree>
    <p:extLst>
      <p:ext uri="{BB962C8B-B14F-4D97-AF65-F5344CB8AC3E}">
        <p14:creationId xmlns:p14="http://schemas.microsoft.com/office/powerpoint/2010/main" val="4308342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disk is much slower than access to memory</a:t>
            </a:r>
          </a:p>
          <a:p>
            <a:endParaRPr lang="en-US" dirty="0" smtClean="0"/>
          </a:p>
          <a:p>
            <a:r>
              <a:rPr lang="en-US" dirty="0" smtClean="0"/>
              <a:t>Typical techniques used for optimizing file system performance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Block read ahead (prefetching)</a:t>
            </a:r>
          </a:p>
          <a:p>
            <a:pPr lvl="1"/>
            <a:r>
              <a:rPr lang="en-US" dirty="0" smtClean="0"/>
              <a:t>Reducing disk arm motion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24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5005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Buffer Cache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lock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ache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a request comes in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needed blocks in the cache; if yes, satisfied immediately</a:t>
            </a:r>
          </a:p>
          <a:p>
            <a:pPr lvl="1"/>
            <a:r>
              <a:rPr lang="en-US" dirty="0"/>
              <a:t>If not, bring the block into buffer cache (find a replacement victim if needed) and serves the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Replacement algorithms discussed for paging system apply to buffer cache replacement too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4543" y="4765400"/>
            <a:ext cx="214206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Caching can also be “bypassed” (dis-abled) when not beneficial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96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Prefetching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When the file system fetches the requested block k, it also fetches block k+1, k+2, …, </a:t>
            </a:r>
            <a:r>
              <a:rPr lang="en-US" dirty="0" err="1" smtClean="0"/>
              <a:t>k+d</a:t>
            </a:r>
            <a:endParaRPr lang="en-US" dirty="0"/>
          </a:p>
          <a:p>
            <a:pPr lvl="1"/>
            <a:r>
              <a:rPr lang="en-US" dirty="0" smtClean="0"/>
              <a:t>Assuming and beneficial for sequential accesses</a:t>
            </a:r>
          </a:p>
          <a:p>
            <a:pPr lvl="1"/>
            <a:r>
              <a:rPr lang="en-US" dirty="0" smtClean="0"/>
              <a:t>If a file is being randomly access -&gt; it hurts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Read Ahead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46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517467" cy="47839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Placing contiguous blocks close, e.g. in the same cylinder</a:t>
            </a:r>
          </a:p>
          <a:p>
            <a:r>
              <a:rPr lang="en-US" sz="2000" dirty="0" smtClean="0"/>
              <a:t>Placing </a:t>
            </a:r>
            <a:r>
              <a:rPr lang="en-US" sz="2000" dirty="0" err="1" smtClean="0"/>
              <a:t>i</a:t>
            </a:r>
            <a:r>
              <a:rPr lang="en-US" sz="2000" dirty="0" smtClean="0"/>
              <a:t>-node block in the middle of block: </a:t>
            </a:r>
            <a:r>
              <a:rPr lang="en-US" sz="1600" dirty="0" smtClean="0"/>
              <a:t>reduce the seeking time of the </a:t>
            </a:r>
            <a:r>
              <a:rPr lang="en-US" sz="1600" dirty="0" err="1" smtClean="0"/>
              <a:t>i</a:t>
            </a:r>
            <a:r>
              <a:rPr lang="en-US" sz="1600" dirty="0" smtClean="0"/>
              <a:t>-node and the fist block by a factor of 2</a:t>
            </a:r>
          </a:p>
          <a:p>
            <a:r>
              <a:rPr lang="en-US" sz="2000" dirty="0" smtClean="0"/>
              <a:t>Using cylinder groups</a:t>
            </a:r>
            <a:r>
              <a:rPr lang="en-US" sz="1600" dirty="0" smtClean="0"/>
              <a:t>: </a:t>
            </a:r>
            <a:r>
              <a:rPr lang="en-US" sz="1600" dirty="0" err="1" smtClean="0"/>
              <a:t>i</a:t>
            </a:r>
            <a:r>
              <a:rPr lang="en-US" sz="1600" dirty="0" smtClean="0"/>
              <a:t>-node can be in any group but try to find block in the same (or nearby cylinder group).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Disk Arm Motion</a:t>
            </a:r>
          </a:p>
        </p:txBody>
      </p:sp>
      <p:pic>
        <p:nvPicPr>
          <p:cNvPr id="7" name="Picture 6" descr="D:\b\b4\IBM\04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63" y="3091915"/>
            <a:ext cx="5676561" cy="26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69334" y="586377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1600" dirty="0"/>
              <a:t>Figure 4-29. (a) I-nodes placed at the start of the disk. </a:t>
            </a:r>
            <a:br>
              <a:rPr lang="en-US" sz="1600" dirty="0"/>
            </a:br>
            <a:r>
              <a:rPr lang="en-US" sz="1600" dirty="0"/>
              <a:t>(b) Disk divided into cylinder groups, each with its own blocks and </a:t>
            </a:r>
            <a:r>
              <a:rPr lang="en-US" sz="1600" dirty="0" err="1"/>
              <a:t>i</a:t>
            </a:r>
            <a:r>
              <a:rPr lang="en-US" sz="1600" dirty="0"/>
              <a:t>-nodes.</a:t>
            </a:r>
          </a:p>
        </p:txBody>
      </p:sp>
    </p:spTree>
    <p:extLst>
      <p:ext uri="{BB962C8B-B14F-4D97-AF65-F5344CB8AC3E}">
        <p14:creationId xmlns:p14="http://schemas.microsoft.com/office/powerpoint/2010/main" val="1320373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Section 4.3</a:t>
            </a:r>
          </a:p>
          <a:p>
            <a:r>
              <a:rPr lang="en-US" dirty="0" smtClean="0"/>
              <a:t>Section 4.4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88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file systems</a:t>
            </a:r>
          </a:p>
          <a:p>
            <a:pPr lvl="1"/>
            <a:r>
              <a:rPr lang="en-US" dirty="0" smtClean="0"/>
              <a:t>MS-DOS file system</a:t>
            </a:r>
          </a:p>
          <a:p>
            <a:pPr lvl="1"/>
            <a:r>
              <a:rPr lang="en-US" dirty="0" smtClean="0"/>
              <a:t>Unix v7 file system</a:t>
            </a:r>
          </a:p>
          <a:p>
            <a:pPr lvl="1"/>
            <a:r>
              <a:rPr lang="en-US" dirty="0"/>
              <a:t>CD-ROM file </a:t>
            </a:r>
            <a:r>
              <a:rPr lang="en-US" dirty="0" smtClean="0"/>
              <a:t>systems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used through Windows 98/ME/XP</a:t>
            </a:r>
          </a:p>
          <a:p>
            <a:r>
              <a:rPr lang="en-US" dirty="0" smtClean="0"/>
              <a:t>Uses a </a:t>
            </a:r>
            <a:r>
              <a:rPr lang="en-US" dirty="0" smtClean="0">
                <a:solidFill>
                  <a:srgbClr val="0000FF"/>
                </a:solidFill>
              </a:rPr>
              <a:t>file allocation table (FAT) </a:t>
            </a:r>
            <a:r>
              <a:rPr lang="en-US" dirty="0" smtClean="0"/>
              <a:t>to keep track of free blocks</a:t>
            </a:r>
          </a:p>
          <a:p>
            <a:pPr lvl="1"/>
            <a:r>
              <a:rPr lang="en-US" dirty="0" smtClean="0"/>
              <a:t>FAT-12, FAT-16, FAT-32: </a:t>
            </a:r>
            <a:r>
              <a:rPr lang="en-US" dirty="0" smtClean="0">
                <a:solidFill>
                  <a:srgbClr val="FF0000"/>
                </a:solidFill>
              </a:rPr>
              <a:t>differ on the number of bits a disk address contains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MS-DOS File System (1)</a:t>
            </a:r>
          </a:p>
        </p:txBody>
      </p:sp>
      <p:pic>
        <p:nvPicPr>
          <p:cNvPr id="7" name="Picture 6" descr="D:\b\b4\IBM\04-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1" y="3644371"/>
            <a:ext cx="7553325" cy="2092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518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4-30. </a:t>
            </a:r>
            <a:r>
              <a:rPr lang="en-US" sz="2000" dirty="0"/>
              <a:t>The MS-DOS directory entry.</a:t>
            </a:r>
          </a:p>
        </p:txBody>
      </p:sp>
    </p:spTree>
    <p:extLst>
      <p:ext uri="{BB962C8B-B14F-4D97-AF65-F5344CB8AC3E}">
        <p14:creationId xmlns:p14="http://schemas.microsoft.com/office/powerpoint/2010/main" val="156536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686800" cy="5020447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for process creation/swapped in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First fit </a:t>
            </a:r>
            <a:r>
              <a:rPr lang="en-US" dirty="0" smtClean="0"/>
              <a:t>(searches from the beginning of the linked list)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Next fit </a:t>
            </a:r>
            <a:r>
              <a:rPr lang="en-US" dirty="0" smtClean="0"/>
              <a:t>(searches from left off last time)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fit </a:t>
            </a:r>
            <a:r>
              <a:rPr lang="en-US" dirty="0" smtClean="0"/>
              <a:t>(take the smallest adequate hole, widely used, example fitting a process of size 2 into Fig 3-6)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Worst fit </a:t>
            </a:r>
            <a:r>
              <a:rPr lang="en-US" dirty="0" smtClean="0"/>
              <a:t>(takes the largest hole, example fitting two processes of size 1 and </a:t>
            </a:r>
            <a:r>
              <a:rPr lang="en-US" dirty="0"/>
              <a:t>then 2 into Fig 3-6)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Quick fit </a:t>
            </a:r>
            <a:r>
              <a:rPr lang="en-US" dirty="0" smtClean="0"/>
              <a:t>(quick allocation for common sizes, e.g. maintaining extra lists of points to 4KB, 8KB </a:t>
            </a:r>
            <a:r>
              <a:rPr lang="mr-IN" dirty="0" smtClean="0"/>
              <a:t>…</a:t>
            </a:r>
            <a:r>
              <a:rPr lang="en-US" dirty="0" smtClean="0"/>
              <a:t> time and space trade-off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Lists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7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MS-DOS File System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4-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00200"/>
            <a:ext cx="6724650" cy="4006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4-31. </a:t>
            </a:r>
            <a:r>
              <a:rPr lang="en-US" sz="2000" dirty="0"/>
              <a:t>Maximum partition size for different block </a:t>
            </a:r>
            <a:r>
              <a:rPr lang="en-US" sz="2000" dirty="0" smtClean="0"/>
              <a:t>sizes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5063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V7 File System (1)</a:t>
            </a:r>
          </a:p>
        </p:txBody>
      </p:sp>
      <p:pic>
        <p:nvPicPr>
          <p:cNvPr id="7" name="Picture 6" descr="D:\b\b4\IBM\04-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2" y="2381855"/>
            <a:ext cx="4946120" cy="2283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066800" y="4927547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4-32. </a:t>
            </a:r>
            <a:r>
              <a:rPr lang="en-US" sz="2000" dirty="0"/>
              <a:t>A UNIX V7 directory entry.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1812" y="2263321"/>
            <a:ext cx="322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hat </a:t>
            </a:r>
            <a:r>
              <a:rPr lang="en-US" dirty="0">
                <a:solidFill>
                  <a:srgbClr val="FF0000"/>
                </a:solidFill>
              </a:rPr>
              <a:t>is the maximum number of files (including directories) per V7 file system can have? </a:t>
            </a:r>
          </a:p>
        </p:txBody>
      </p:sp>
    </p:spTree>
    <p:extLst>
      <p:ext uri="{BB962C8B-B14F-4D97-AF65-F5344CB8AC3E}">
        <p14:creationId xmlns:p14="http://schemas.microsoft.com/office/powerpoint/2010/main" val="6357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0950"/>
            <a:ext cx="8229600" cy="621526"/>
          </a:xfrm>
        </p:spPr>
        <p:txBody>
          <a:bodyPr/>
          <a:lstStyle/>
          <a:p>
            <a:r>
              <a:rPr lang="en-US" dirty="0"/>
              <a:t>The UNIX V7 File System (2)</a:t>
            </a:r>
          </a:p>
        </p:txBody>
      </p:sp>
      <p:pic>
        <p:nvPicPr>
          <p:cNvPr id="7" name="Picture 6" descr="D:\b\b4\IBM\04-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4600"/>
            <a:ext cx="7010400" cy="436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68363" y="5870575"/>
            <a:ext cx="7618412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4-33. </a:t>
            </a:r>
            <a:r>
              <a:rPr lang="en-US" sz="2000" dirty="0"/>
              <a:t>A UNIX </a:t>
            </a:r>
            <a:r>
              <a:rPr lang="en-US" sz="2000" dirty="0" err="1"/>
              <a:t>i</a:t>
            </a:r>
            <a:r>
              <a:rPr lang="en-US" sz="20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208193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53844"/>
            <a:ext cx="8229600" cy="621526"/>
          </a:xfrm>
        </p:spPr>
        <p:txBody>
          <a:bodyPr/>
          <a:lstStyle/>
          <a:p>
            <a:r>
              <a:rPr lang="en-US" dirty="0"/>
              <a:t>The UNIX V7 File System (3)</a:t>
            </a:r>
          </a:p>
        </p:txBody>
      </p:sp>
      <p:pic>
        <p:nvPicPr>
          <p:cNvPr id="7" name="Picture 6" descr="D:\b\b4\IBM\04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00150"/>
            <a:ext cx="7715250" cy="445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4-34. </a:t>
            </a:r>
            <a:r>
              <a:rPr lang="en-US" sz="2000" dirty="0">
                <a:solidFill>
                  <a:srgbClr val="0000FF"/>
                </a:solidFill>
              </a:rPr>
              <a:t>The steps in looking up </a:t>
            </a:r>
            <a:r>
              <a:rPr lang="en-US" sz="2000" i="1" dirty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usr</a:t>
            </a:r>
            <a:r>
              <a:rPr lang="en-US" sz="2000" i="1" dirty="0" smtClean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ast</a:t>
            </a:r>
            <a:r>
              <a:rPr lang="en-US" sz="2000" i="1" dirty="0" smtClean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mbox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1560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Section 4.5</a:t>
            </a:r>
          </a:p>
          <a:p>
            <a:r>
              <a:rPr lang="en-US" dirty="0" smtClean="0"/>
              <a:t>Section 4.6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78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786188" cy="774695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Devices (2)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378668"/>
            <a:ext cx="4243388" cy="844332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5-1. Some typical device, network, and bus data rates.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3759200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I/O devices cover a huge range in speeds and needs software to perform well over orders of magnitude in data rates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812800"/>
            <a:ext cx="4597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35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typically consist of a mechanical component and an electronic component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Mechanical component: The device itself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Electronic component: </a:t>
            </a:r>
            <a:r>
              <a:rPr lang="en-US" dirty="0" smtClean="0">
                <a:solidFill>
                  <a:srgbClr val="0000FF"/>
                </a:solidFill>
              </a:rPr>
              <a:t>Device controller (or adapter)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Often follows a standard interface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ANSCI, IEEE, ISO, USB, FireWire (IEEE 1394)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Has registers (for commands) and data buffer to communicate with CPU, e.g. video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05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Two alternatives exist for how CPU communicates with the control registers and the device data buffers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Direct I/O (separate I/O and memory space, I/O-mapped I/O)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control register assigned an I/O port number (forms an I/O port space)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explicit I/O instruction to access I/O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IN REG, PORT; OUT PORT, REG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Completely different address spaces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memory and I/O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I/O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13"/>
          <a:stretch/>
        </p:blipFill>
        <p:spPr bwMode="auto">
          <a:xfrm>
            <a:off x="5532967" y="3541715"/>
            <a:ext cx="3091535" cy="2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-457200" y="5883275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5-2. (a) Separate I/O and memory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0113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1794"/>
            <a:ext cx="8229600" cy="621526"/>
          </a:xfrm>
        </p:spPr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0" r="2400"/>
          <a:stretch/>
        </p:blipFill>
        <p:spPr bwMode="auto">
          <a:xfrm>
            <a:off x="4377268" y="3421592"/>
            <a:ext cx="4388004" cy="269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61150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5-2. </a:t>
            </a:r>
            <a:r>
              <a:rPr lang="en-US" sz="2000" dirty="0" smtClean="0"/>
              <a:t>(</a:t>
            </a:r>
            <a:r>
              <a:rPr lang="en-US" sz="2000" dirty="0"/>
              <a:t>b) Memory-mapped I/O. (c) Hybrid.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19200"/>
            <a:ext cx="82296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Memory-mapped I/O</a:t>
            </a:r>
            <a:r>
              <a:rPr lang="en-US" dirty="0" smtClean="0"/>
              <a:t>: map all control registers into the memory space (single unified address space)</a:t>
            </a:r>
          </a:p>
          <a:p>
            <a:r>
              <a:rPr lang="en-US" dirty="0" smtClean="0"/>
              <a:t>Control registers assigned unique memory addresses (at top)</a:t>
            </a:r>
          </a:p>
          <a:p>
            <a:r>
              <a:rPr lang="en-US" dirty="0" smtClean="0"/>
              <a:t>Usually a second signal line used to tell whether I/O space or memory space needed, then memory or I/O responds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Hybrid scheme </a:t>
            </a:r>
            <a:r>
              <a:rPr lang="en-US" dirty="0" smtClean="0"/>
              <a:t>also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871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endParaRPr lang="en-US" dirty="0" smtClean="0"/>
          </a:p>
          <a:p>
            <a:r>
              <a:rPr lang="en-US" dirty="0" smtClean="0"/>
              <a:t>Device control registers can be addressed in C/C++ (like other variables) thus programs can be written entirely in C/C++</a:t>
            </a:r>
          </a:p>
          <a:p>
            <a:endParaRPr lang="en-US" dirty="0" smtClean="0"/>
          </a:p>
          <a:p>
            <a:r>
              <a:rPr lang="en-US" dirty="0" smtClean="0"/>
              <a:t>No special protection needed, OS simply refrains from putting the portion of address space containing control registers to any virtual address space</a:t>
            </a:r>
          </a:p>
          <a:p>
            <a:endParaRPr lang="en-US" dirty="0" smtClean="0"/>
          </a:p>
          <a:p>
            <a:r>
              <a:rPr lang="en-US" dirty="0" smtClean="0"/>
              <a:t>Every instruction that can reference memory can be used to reference control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5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Memory </a:t>
            </a:r>
            <a:r>
              <a:rPr lang="en-US" dirty="0">
                <a:solidFill>
                  <a:srgbClr val="BFBFBF"/>
                </a:solidFill>
              </a:rPr>
              <a:t>Abstraction: Address Space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Managing </a:t>
            </a:r>
            <a:r>
              <a:rPr lang="en-US" dirty="0">
                <a:solidFill>
                  <a:srgbClr val="BFBFBF"/>
                </a:solidFill>
              </a:rPr>
              <a:t>Free 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</a:t>
            </a:r>
            <a:r>
              <a:rPr lang="en-US" dirty="0" smtClean="0"/>
              <a:t>paging</a:t>
            </a:r>
          </a:p>
          <a:p>
            <a:pPr lvl="1"/>
            <a:r>
              <a:rPr lang="en-US" dirty="0"/>
              <a:t>Page tables for large </a:t>
            </a:r>
            <a:r>
              <a:rPr lang="en-US" dirty="0" smtClean="0"/>
              <a:t>memories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4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9508"/>
            <a:ext cx="8229600" cy="51519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</a:p>
          <a:p>
            <a:r>
              <a:rPr lang="en-US" dirty="0" smtClean="0"/>
              <a:t>Caching is problematic, need to disable caching control registers, per page basic -&gt; add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41220"/>
            <a:ext cx="8229600" cy="621526"/>
          </a:xfrm>
        </p:spPr>
        <p:txBody>
          <a:bodyPr/>
          <a:lstStyle/>
          <a:p>
            <a:r>
              <a:rPr lang="en-US" dirty="0"/>
              <a:t>Memory-Mapped </a:t>
            </a:r>
            <a:r>
              <a:rPr lang="en-US"/>
              <a:t>I/O </a:t>
            </a:r>
            <a:r>
              <a:rPr lang="en-US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99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can waste cycles if directly interacts with I/O devices</a:t>
            </a:r>
          </a:p>
          <a:p>
            <a:r>
              <a:rPr lang="en-US" dirty="0" smtClean="0"/>
              <a:t>A DMA scheme is often used to free up CPU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8" y="2763897"/>
            <a:ext cx="7453842" cy="3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6036733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5-4. Operation of a DMA transfer.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0820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varies, the simple one handles one transfer at a time</a:t>
            </a:r>
          </a:p>
          <a:p>
            <a:r>
              <a:rPr lang="en-US" dirty="0" smtClean="0"/>
              <a:t>Complex ones handle multiple transfers once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Device internal buffer needed even with DMA as:</a:t>
            </a:r>
          </a:p>
          <a:p>
            <a:pPr lvl="1"/>
            <a:r>
              <a:rPr lang="en-US" dirty="0" smtClean="0"/>
              <a:t>Verify the checksum before a DMA transfer</a:t>
            </a:r>
          </a:p>
          <a:p>
            <a:pPr lvl="1"/>
            <a:r>
              <a:rPr lang="en-US" dirty="0" smtClean="0"/>
              <a:t>Better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34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BFBFBF"/>
                </a:solidFill>
              </a:rPr>
              <a:t>Quiz 3 </a:t>
            </a:r>
            <a:r>
              <a:rPr lang="en-US" dirty="0" smtClean="0">
                <a:solidFill>
                  <a:srgbClr val="BFBFBF"/>
                </a:solidFill>
              </a:rPr>
              <a:t>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Hardware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 and device controllers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Memory-mapped I/O and Direct Memory Access (DMA)</a:t>
            </a:r>
          </a:p>
          <a:p>
            <a:r>
              <a:rPr lang="en-US" dirty="0"/>
              <a:t>Principles of I/O Software</a:t>
            </a:r>
          </a:p>
          <a:p>
            <a:pPr lvl="1"/>
            <a:r>
              <a:rPr lang="en-US" dirty="0"/>
              <a:t>Goals of I/O software</a:t>
            </a:r>
          </a:p>
          <a:p>
            <a:pPr lvl="1"/>
            <a:r>
              <a:rPr lang="en-US" dirty="0"/>
              <a:t>Programmed I/O, interrupt-driven I/O and I/O using </a:t>
            </a:r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Device independence</a:t>
            </a:r>
          </a:p>
          <a:p>
            <a:pPr lvl="1"/>
            <a:r>
              <a:rPr lang="en-US" dirty="0" smtClean="0"/>
              <a:t>Programs developed should be independent from devices</a:t>
            </a:r>
          </a:p>
          <a:p>
            <a:pPr lvl="1"/>
            <a:r>
              <a:rPr lang="en-US" dirty="0" smtClean="0"/>
              <a:t>E.g. read a file on a hard disk drive/CD-ROM/DVD/USB drive</a:t>
            </a:r>
          </a:p>
          <a:p>
            <a:pPr lvl="1"/>
            <a:r>
              <a:rPr lang="en-US" dirty="0" smtClean="0"/>
              <a:t>OS needs to take care of the difference of devices and hides them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Uniform naming</a:t>
            </a:r>
          </a:p>
          <a:p>
            <a:pPr lvl="1"/>
            <a:r>
              <a:rPr lang="en-US" dirty="0" smtClean="0"/>
              <a:t>Name of a device should be a string or an integer, independent from the device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Error handling</a:t>
            </a:r>
          </a:p>
          <a:p>
            <a:pPr lvl="1"/>
            <a:r>
              <a:rPr lang="en-US" dirty="0" smtClean="0"/>
              <a:t>Error handling should be as close to the hardware as possible</a:t>
            </a:r>
          </a:p>
          <a:p>
            <a:pPr lvl="1"/>
            <a:r>
              <a:rPr lang="en-US" dirty="0" smtClean="0"/>
              <a:t>E.g. controller -&gt; device driver -&gt; upper layers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I/O Software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846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407400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Synchronous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Asynchronous </a:t>
            </a:r>
          </a:p>
          <a:p>
            <a:pPr lvl="1"/>
            <a:r>
              <a:rPr lang="en-US" dirty="0" smtClean="0"/>
              <a:t>Synchronous: blocking (lower performance), easier to develop programs</a:t>
            </a:r>
          </a:p>
          <a:p>
            <a:pPr lvl="1"/>
            <a:r>
              <a:rPr lang="en-US" dirty="0" smtClean="0"/>
              <a:t>Asynchronous: interrupt-driven, non-blocking, harder to develop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Buffering (often needed)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Sharable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dedicated devices</a:t>
            </a:r>
          </a:p>
          <a:p>
            <a:pPr lvl="1"/>
            <a:r>
              <a:rPr lang="en-US" dirty="0" smtClean="0"/>
              <a:t>Some devices can be shared by multiple users simultaneously, e.g. disks, whereas some others are not, e.g. printers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I/O Software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65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Section 5.1</a:t>
            </a:r>
          </a:p>
          <a:p>
            <a:r>
              <a:rPr lang="en-US"/>
              <a:t>Section </a:t>
            </a:r>
            <a:r>
              <a:rPr lang="en-US" smtClean="0"/>
              <a:t>5.2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0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 Layers</a:t>
            </a:r>
          </a:p>
        </p:txBody>
      </p:sp>
    </p:spTree>
    <p:extLst>
      <p:ext uri="{BB962C8B-B14F-4D97-AF65-F5344CB8AC3E}">
        <p14:creationId xmlns:p14="http://schemas.microsoft.com/office/powerpoint/2010/main" val="8467890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Device driver</a:t>
            </a:r>
            <a:r>
              <a:rPr lang="en-US" dirty="0" smtClean="0"/>
              <a:t>: a device-specific code that controls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provided by devices’ manufacturer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Usually handles one device type or one class of related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part of OS kernel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needs OS to have a well-defined model for what an outsider driver does and how interacts with the rest 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304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485691" cy="774695"/>
          </a:xfrm>
        </p:spPr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Drivers (2)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614363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3006725"/>
            <a:ext cx="3548063" cy="3851275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5-12. Logical positioning of device drivers. In reality all communication between drivers and device controllers goes over the bus.</a:t>
            </a:r>
          </a:p>
        </p:txBody>
      </p:sp>
    </p:spTree>
    <p:extLst>
      <p:ext uri="{BB962C8B-B14F-4D97-AF65-F5344CB8AC3E}">
        <p14:creationId xmlns:p14="http://schemas.microsoft.com/office/powerpoint/2010/main" val="1534848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the need of </a:t>
            </a:r>
            <a:r>
              <a:rPr lang="en-US" dirty="0" smtClean="0">
                <a:solidFill>
                  <a:srgbClr val="0000FF"/>
                </a:solidFill>
              </a:rPr>
              <a:t>running programs that are too large to fit in memory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0000FF"/>
                </a:solidFill>
              </a:rPr>
              <a:t>collectively with multiple programs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Each process has its own address space, divided into pages</a:t>
            </a:r>
          </a:p>
          <a:p>
            <a:r>
              <a:rPr lang="en-US" dirty="0" smtClean="0"/>
              <a:t>Pages mapped onto physical memory (not all)</a:t>
            </a:r>
          </a:p>
          <a:p>
            <a:r>
              <a:rPr lang="en-US" dirty="0" smtClean="0"/>
              <a:t>When a process refers part of address space in physical memory, a hardware/software performs mapping on the fly</a:t>
            </a:r>
          </a:p>
          <a:p>
            <a:r>
              <a:rPr lang="en-US" dirty="0" smtClean="0"/>
              <a:t>When not in memory, the OS load and re-execute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98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Accept </a:t>
            </a:r>
            <a:r>
              <a:rPr lang="en-US" dirty="0" smtClean="0">
                <a:solidFill>
                  <a:srgbClr val="0000FF"/>
                </a:solidFill>
              </a:rPr>
              <a:t>abstract read/write requests </a:t>
            </a:r>
            <a:r>
              <a:rPr lang="en-US" dirty="0" smtClean="0"/>
              <a:t>from the device-independent software above it</a:t>
            </a:r>
          </a:p>
          <a:p>
            <a:pPr lvl="1"/>
            <a:r>
              <a:rPr lang="en-US" dirty="0" smtClean="0"/>
              <a:t>Manage devices, initialize devices, manage power and logs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809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529" y="761794"/>
            <a:ext cx="8229600" cy="621526"/>
          </a:xfrm>
        </p:spPr>
        <p:txBody>
          <a:bodyPr/>
          <a:lstStyle/>
          <a:p>
            <a:r>
              <a:rPr lang="en-US" dirty="0"/>
              <a:t>Uniform Interfacing for Device Drivers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0" y="2934230"/>
            <a:ext cx="7550678" cy="30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5-14. (a) Without a standard driver interface. </a:t>
            </a:r>
            <a:br>
              <a:rPr lang="en-US" sz="2000" dirty="0"/>
            </a:br>
            <a:r>
              <a:rPr lang="en-US" sz="2000" dirty="0"/>
              <a:t>(b) With a standard driver interface.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27667"/>
            <a:ext cx="8229600" cy="50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Same driver interface desired</a:t>
            </a:r>
          </a:p>
          <a:p>
            <a:r>
              <a:rPr lang="en-US" dirty="0" smtClean="0"/>
              <a:t>OS defines a set of functions that drivers must supply</a:t>
            </a:r>
          </a:p>
          <a:p>
            <a:r>
              <a:rPr lang="en-US" dirty="0" smtClean="0"/>
              <a:t>OS sets unified device names as well, e.g. with major device number and minor device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960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I/O Software Layers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4792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6197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5-17. Layers of the I/O system and the </a:t>
            </a:r>
            <a:r>
              <a:rPr lang="en-US" sz="2000" dirty="0" smtClean="0"/>
              <a:t>main </a:t>
            </a:r>
            <a:r>
              <a:rPr lang="en-US" sz="2000" dirty="0"/>
              <a:t>functions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6646489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Programmed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I/O, interrupt-driven I/O and I/O using DMA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Software Layers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 handlers, device drivers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Device-independent I/O software, user-space I/O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r>
              <a:rPr lang="en-US" dirty="0"/>
              <a:t>Disks</a:t>
            </a:r>
          </a:p>
          <a:p>
            <a:pPr lvl="1"/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76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12594"/>
            <a:ext cx="8229600" cy="621526"/>
          </a:xfrm>
          <a:ln/>
        </p:spPr>
        <p:txBody>
          <a:bodyPr/>
          <a:lstStyle/>
          <a:p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84" y="1417638"/>
            <a:ext cx="7054453" cy="470036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1246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Disk Drive Performance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Write/Read Requests arrive at the disk as block (sector) requests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Seek Time</a:t>
            </a:r>
            <a:r>
              <a:rPr lang="en-US" dirty="0"/>
              <a:t>:   Disk head must move to the correct track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Latency</a:t>
            </a:r>
            <a:r>
              <a:rPr lang="en-US" dirty="0"/>
              <a:t>:  Time for the rotation of the disk to reach the correct sector</a:t>
            </a:r>
          </a:p>
          <a:p>
            <a:pPr marL="937584" lvl="1"/>
            <a:r>
              <a:rPr lang="en-US" dirty="0"/>
              <a:t>Best Case:  0</a:t>
            </a:r>
          </a:p>
          <a:p>
            <a:pPr marL="937584" lvl="1"/>
            <a:r>
              <a:rPr lang="en-US" dirty="0"/>
              <a:t>Worst Case:  Full Rotation  (15K RPM = 250 RPS = 4 </a:t>
            </a:r>
            <a:r>
              <a:rPr lang="en-US" dirty="0" err="1"/>
              <a:t>millisecs</a:t>
            </a:r>
            <a:r>
              <a:rPr lang="en-US" dirty="0"/>
              <a:t>)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Access </a:t>
            </a:r>
            <a:r>
              <a:rPr lang="en-US" dirty="0" smtClean="0">
                <a:solidFill>
                  <a:srgbClr val="0000FF"/>
                </a:solidFill>
              </a:rPr>
              <a:t>Time</a:t>
            </a:r>
          </a:p>
          <a:p>
            <a:pPr marL="1025106" lvl="1"/>
            <a:r>
              <a:rPr lang="en-US" dirty="0" smtClean="0"/>
              <a:t>Seek </a:t>
            </a:r>
            <a:r>
              <a:rPr lang="en-US" dirty="0"/>
              <a:t>Time + Latency + Transfer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4490061"/>
            <a:ext cx="3324225" cy="204567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3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838450"/>
            <a:ext cx="84105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5-24. </a:t>
            </a:r>
            <a:r>
              <a:rPr lang="en-US" sz="2000" dirty="0"/>
              <a:t>Shortest Seek First (SSF) disk scheduling algorithm.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FCFS</a:t>
            </a:r>
            <a:r>
              <a:rPr lang="en-US" dirty="0" smtClean="0"/>
              <a:t> performs poorly and has low efficiency even fair</a:t>
            </a:r>
          </a:p>
          <a:p>
            <a:pPr lvl="1"/>
            <a:r>
              <a:rPr lang="en-US" dirty="0" smtClean="0"/>
              <a:t>E.g. requests: cylinder 11, 1, 36, 16, 34, 9, 12</a:t>
            </a:r>
          </a:p>
          <a:p>
            <a:r>
              <a:rPr lang="en-US" dirty="0">
                <a:solidFill>
                  <a:srgbClr val="0000FF"/>
                </a:solidFill>
              </a:rPr>
              <a:t>Shortest Seek First (SSF) </a:t>
            </a:r>
            <a:r>
              <a:rPr lang="en-US" dirty="0" smtClean="0"/>
              <a:t>optimizes seek time but loses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86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(3)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7329"/>
            <a:ext cx="838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5-25. </a:t>
            </a:r>
            <a:r>
              <a:rPr lang="en-US" sz="2000" dirty="0"/>
              <a:t>The elevator algorithm for scheduling disk requests.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Elevator algorithm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5031" y="41976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2122" y="5038926"/>
            <a:ext cx="15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694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 and Clock Hardware (1)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3351550"/>
            <a:ext cx="6976533" cy="245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5-28. </a:t>
            </a:r>
            <a:r>
              <a:rPr lang="en-US" sz="2000" dirty="0"/>
              <a:t>A programmable clock.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199" y="1502586"/>
            <a:ext cx="8593668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Clocks (timers) </a:t>
            </a:r>
            <a:r>
              <a:rPr lang="en-US" dirty="0" smtClean="0"/>
              <a:t>maintain time and generate interrupts</a:t>
            </a:r>
          </a:p>
          <a:p>
            <a:r>
              <a:rPr lang="en-US" dirty="0" smtClean="0"/>
              <a:t>Old clocks use voltage cycle to generate interrupt at 50/60Hz</a:t>
            </a:r>
          </a:p>
          <a:p>
            <a:r>
              <a:rPr lang="en-US" dirty="0" smtClean="0"/>
              <a:t>Common clocks nowadays use crystal oscillator (up to 1000MHz)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Interrupt intervals can be programmed </a:t>
            </a:r>
            <a:r>
              <a:rPr lang="en-US" dirty="0" smtClean="0"/>
              <a:t>with the register, “</a:t>
            </a:r>
            <a:r>
              <a:rPr lang="en-US" dirty="0" smtClean="0">
                <a:solidFill>
                  <a:srgbClr val="0000FF"/>
                </a:solidFill>
              </a:rPr>
              <a:t>clock ticks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44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Clocks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hardware, 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software, soft timers</a:t>
            </a:r>
          </a:p>
          <a:p>
            <a:r>
              <a:rPr lang="en-US" dirty="0"/>
              <a:t>User interface devices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Output devices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Power management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Hardware/software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83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12429</TotalTime>
  <Words>5275</Words>
  <Application>Microsoft Macintosh PowerPoint</Application>
  <PresentationFormat>On-screen Show (4:3)</PresentationFormat>
  <Paragraphs>956</Paragraphs>
  <Slides>100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Calibri</vt:lpstr>
      <vt:lpstr>Mangal</vt:lpstr>
      <vt:lpstr>Arial</vt:lpstr>
      <vt:lpstr>Office Theme</vt:lpstr>
      <vt:lpstr>Image</vt:lpstr>
      <vt:lpstr>PowerPoint Presentation</vt:lpstr>
      <vt:lpstr>Outline</vt:lpstr>
      <vt:lpstr>Memory Management with Bitmaps </vt:lpstr>
      <vt:lpstr>Memory Management with Linked Lists (1)</vt:lpstr>
      <vt:lpstr>PowerPoint Presentation</vt:lpstr>
      <vt:lpstr>Memory Management with Linked Lists (2)</vt:lpstr>
      <vt:lpstr>Memory Management with Linked Lists (3)</vt:lpstr>
      <vt:lpstr>Outline</vt:lpstr>
      <vt:lpstr>Virtual Memory</vt:lpstr>
      <vt:lpstr>Paging (1) </vt:lpstr>
      <vt:lpstr>Paging (2) </vt:lpstr>
      <vt:lpstr>Paging (3) </vt:lpstr>
      <vt:lpstr>PowerPoint Presentation</vt:lpstr>
      <vt:lpstr>PowerPoint Presentation</vt:lpstr>
      <vt:lpstr>Outline</vt:lpstr>
      <vt:lpstr>Page Replacement Algorithms </vt:lpstr>
      <vt:lpstr>Optimal Page Replacement Algorithm (OPT)</vt:lpstr>
      <vt:lpstr>Not Recently Used (NRU)</vt:lpstr>
      <vt:lpstr>First-In First-Out (FIFO)</vt:lpstr>
      <vt:lpstr>Second Chance Algorithm </vt:lpstr>
      <vt:lpstr>The Clock Page Replacement Algorithm</vt:lpstr>
      <vt:lpstr>Least Recently Used (LRU) Algorithm (1)</vt:lpstr>
      <vt:lpstr>Least Recently Used (LRU) Algorithm (2)</vt:lpstr>
      <vt:lpstr>Simulating LRU in Software – Aging Algorithm </vt:lpstr>
      <vt:lpstr>Working Set Page Replacement (1) </vt:lpstr>
      <vt:lpstr>Working Set Page Replacement (2)</vt:lpstr>
      <vt:lpstr>Summary of Page Replacement Algorithms </vt:lpstr>
      <vt:lpstr>Readings</vt:lpstr>
      <vt:lpstr>Outline</vt:lpstr>
      <vt:lpstr>Local versus Global Policies (1)</vt:lpstr>
      <vt:lpstr>Local versus Global Policies (2)</vt:lpstr>
      <vt:lpstr>Local versus Global Policies (3)</vt:lpstr>
      <vt:lpstr>Local versus Global Policies (4)</vt:lpstr>
      <vt:lpstr>Page Size</vt:lpstr>
      <vt:lpstr>Shared Pages </vt:lpstr>
      <vt:lpstr>Readings</vt:lpstr>
      <vt:lpstr>Outline</vt:lpstr>
      <vt:lpstr>File Systems</vt:lpstr>
      <vt:lpstr>File Systems</vt:lpstr>
      <vt:lpstr>File Naming</vt:lpstr>
      <vt:lpstr>File Types (1)</vt:lpstr>
      <vt:lpstr>File Operations</vt:lpstr>
      <vt:lpstr>Directories</vt:lpstr>
      <vt:lpstr>A UNIX directory tree</vt:lpstr>
      <vt:lpstr>Directory Operations </vt:lpstr>
      <vt:lpstr>File System Layout</vt:lpstr>
      <vt:lpstr>Implementing Files (2)</vt:lpstr>
      <vt:lpstr>Contiguous Allocation (1)</vt:lpstr>
      <vt:lpstr>Contiguous Allocation (2)</vt:lpstr>
      <vt:lpstr>Linked List Allocation (1)</vt:lpstr>
      <vt:lpstr>Linked List Allocation (2)</vt:lpstr>
      <vt:lpstr>Linked List Allocation Using a Table in Memory (1) </vt:lpstr>
      <vt:lpstr>Linked List Allocation Using a Table in Memory (2)</vt:lpstr>
      <vt:lpstr>i-nodes</vt:lpstr>
      <vt:lpstr>i-nodes</vt:lpstr>
      <vt:lpstr>Disk Space Management: Block Size (1)</vt:lpstr>
      <vt:lpstr>Disk Space Management Block Size (2)</vt:lpstr>
      <vt:lpstr>PowerPoint Presentation</vt:lpstr>
      <vt:lpstr>Disk Space Management Block Size (3)</vt:lpstr>
      <vt:lpstr>Keeping Track of Free Blocks</vt:lpstr>
      <vt:lpstr>File System Backups (1)</vt:lpstr>
      <vt:lpstr>File System Backups (2)</vt:lpstr>
      <vt:lpstr>File System Performance</vt:lpstr>
      <vt:lpstr>Caching (1)</vt:lpstr>
      <vt:lpstr>Block Read Ahead</vt:lpstr>
      <vt:lpstr>Reducing Disk Arm Motion</vt:lpstr>
      <vt:lpstr>Readings</vt:lpstr>
      <vt:lpstr>Outline</vt:lpstr>
      <vt:lpstr>The MS-DOS File System (1)</vt:lpstr>
      <vt:lpstr>The MS-DOS File System (2) </vt:lpstr>
      <vt:lpstr>The UNIX V7 File System (1)</vt:lpstr>
      <vt:lpstr>The UNIX V7 File System (2)</vt:lpstr>
      <vt:lpstr>The UNIX V7 File System (3)</vt:lpstr>
      <vt:lpstr>Readings</vt:lpstr>
      <vt:lpstr>I/O Devices (2)</vt:lpstr>
      <vt:lpstr>Device Controllers</vt:lpstr>
      <vt:lpstr>Direct I/O</vt:lpstr>
      <vt:lpstr>Memory-Mapped I/O (1)</vt:lpstr>
      <vt:lpstr>Memory-Mapped I/O (2)</vt:lpstr>
      <vt:lpstr>Memory-Mapped I/O (3)</vt:lpstr>
      <vt:lpstr>Direct Memory Access (DMA)</vt:lpstr>
      <vt:lpstr>Direct Memory Access (DMA)</vt:lpstr>
      <vt:lpstr>Outline</vt:lpstr>
      <vt:lpstr>Goals of the I/O Software (1)</vt:lpstr>
      <vt:lpstr>Goals of the I/O Software (2)</vt:lpstr>
      <vt:lpstr>Readings</vt:lpstr>
      <vt:lpstr>I/O Software Layers</vt:lpstr>
      <vt:lpstr>Device Drivers (1)</vt:lpstr>
      <vt:lpstr>Device Drivers (2)</vt:lpstr>
      <vt:lpstr>Device Drivers (3)</vt:lpstr>
      <vt:lpstr>Uniform Interfacing for Device Drivers</vt:lpstr>
      <vt:lpstr>Summary of I/O Software Layers</vt:lpstr>
      <vt:lpstr>Outline</vt:lpstr>
      <vt:lpstr>Magnetic Disks</vt:lpstr>
      <vt:lpstr>Disk Drive Performance</vt:lpstr>
      <vt:lpstr>Disk Arm Scheduling Algorithms (2)</vt:lpstr>
      <vt:lpstr>Disk Arm Scheduling Algorithms (3)</vt:lpstr>
      <vt:lpstr>Clocks and Clock Hardware (1)</vt:lpstr>
      <vt:lpstr>Outline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578</cp:revision>
  <dcterms:created xsi:type="dcterms:W3CDTF">2012-08-25T03:05:58Z</dcterms:created>
  <dcterms:modified xsi:type="dcterms:W3CDTF">2017-05-09T21:09:50Z</dcterms:modified>
</cp:coreProperties>
</file>