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408" r:id="rId3"/>
    <p:sldId id="409" r:id="rId4"/>
    <p:sldId id="410" r:id="rId5"/>
    <p:sldId id="411" r:id="rId6"/>
    <p:sldId id="412" r:id="rId7"/>
    <p:sldId id="366" r:id="rId8"/>
    <p:sldId id="372" r:id="rId9"/>
    <p:sldId id="373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13" r:id="rId31"/>
    <p:sldId id="414" r:id="rId32"/>
    <p:sldId id="415" r:id="rId33"/>
    <p:sldId id="401" r:id="rId34"/>
    <p:sldId id="402" r:id="rId35"/>
    <p:sldId id="405" r:id="rId36"/>
    <p:sldId id="406" r:id="rId37"/>
    <p:sldId id="407" r:id="rId38"/>
    <p:sldId id="315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1"/>
    <p:restoredTop sz="83206"/>
  </p:normalViewPr>
  <p:slideViewPr>
    <p:cSldViewPr snapToGrid="0" snapToObjects="1">
      <p:cViewPr>
        <p:scale>
          <a:sx n="121" d="100"/>
          <a:sy n="121" d="100"/>
        </p:scale>
        <p:origin x="3656" y="1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BEED-DF9C-1A44-AA9A-E917AAEDB26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6F47-58EC-DC4F-8B49-40D4903D1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7DB9-44F7-CE42-9AB8-318282F70AE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F522-F05E-8946-A5FF-DB9FEEF2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4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vide editor, web browser,</a:t>
            </a:r>
            <a:r>
              <a:rPr lang="en-US" baseline="0" dirty="0" smtClean="0"/>
              <a:t> email receiver.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Switch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Keep the same state it was stopped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Information explicated stored somewhere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Store in process table,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Core image for text, data, stack;  process table for registers, other resources.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Exclamation mark, Exclamation point, or Bang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9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create new </a:t>
            </a:r>
            <a:r>
              <a:rPr lang="en-US" dirty="0" err="1" smtClean="0"/>
              <a:t>t.sh</a:t>
            </a:r>
            <a:r>
              <a:rPr lang="en-US" dirty="0" smtClean="0"/>
              <a:t> and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0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36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8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706D43-DAEA-C14C-97E3-E4478A7755D9}" type="slidenum">
              <a:rPr lang="en-US" sz="1200">
                <a:latin typeface="Calibri" charset="0"/>
              </a:rPr>
              <a:pPr eaLnBrk="1" hangingPunct="1"/>
              <a:t>22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57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828510-16E7-154B-994F-3CBFF577431C}" type="slidenum">
              <a:rPr lang="en-US" sz="1200">
                <a:latin typeface="Calibri" charset="0"/>
              </a:rPr>
              <a:pPr eaLnBrk="1" hangingPunct="1"/>
              <a:t>24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381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model of run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83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dirty="0" smtClean="0">
                <a:effectLst/>
              </a:rPr>
              <a:t>Another common dangling pointer example is an access of a memory location via pointer, after free has been </a:t>
            </a:r>
            <a:r>
              <a:rPr lang="en-US" b="1" dirty="0" smtClean="0">
                <a:effectLst/>
              </a:rPr>
              <a:t>explicitly</a:t>
            </a:r>
            <a:r>
              <a:rPr lang="en-US" dirty="0" smtClean="0">
                <a:effectLst/>
              </a:rPr>
              <a:t> called on that memory.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8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dirty="0" smtClean="0">
                <a:effectLst/>
              </a:rPr>
              <a:t>Another common dangling pointer example is an access of a memory location via pointer, after free has been </a:t>
            </a:r>
            <a:r>
              <a:rPr lang="en-US" b="1" dirty="0" smtClean="0">
                <a:effectLst/>
              </a:rPr>
              <a:t>explicitly</a:t>
            </a:r>
            <a:r>
              <a:rPr lang="en-US" dirty="0" smtClean="0">
                <a:effectLst/>
              </a:rPr>
              <a:t> called on that memory.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51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Command </a:t>
            </a:r>
            <a:r>
              <a:rPr lang="en-US" dirty="0" err="1" smtClean="0"/>
              <a:t>interpretator</a:t>
            </a:r>
            <a:r>
              <a:rPr lang="en-US" baseline="0" dirty="0" smtClean="0"/>
              <a:t> shell, take command, create new process to run compiler, finish then terminate</a:t>
            </a:r>
          </a:p>
          <a:p>
            <a:r>
              <a:rPr lang="en-US" dirty="0" smtClean="0"/>
              <a:t>2. Sometime</a:t>
            </a:r>
            <a:r>
              <a:rPr lang="en-US" baseline="0" dirty="0" smtClean="0"/>
              <a:t> processes need to collaborate and synchronize with each other, so they need </a:t>
            </a:r>
            <a:r>
              <a:rPr lang="en-US" baseline="0" dirty="0" err="1" smtClean="0"/>
              <a:t>interprocess</a:t>
            </a:r>
            <a:r>
              <a:rPr lang="en-US" baseline="0" dirty="0" smtClean="0"/>
              <a:t> communication</a:t>
            </a:r>
          </a:p>
          <a:p>
            <a:endParaRPr lang="en-US" dirty="0" smtClean="0"/>
          </a:p>
          <a:p>
            <a:r>
              <a:rPr lang="en-US" dirty="0" smtClean="0"/>
              <a:t>Virtual memory</a:t>
            </a:r>
          </a:p>
          <a:p>
            <a:endParaRPr lang="en-US" dirty="0" smtClean="0"/>
          </a:p>
          <a:p>
            <a:r>
              <a:rPr lang="en-US" dirty="0" smtClean="0"/>
              <a:t>Paging/Page replacement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1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3952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Fibonacci</a:t>
            </a:r>
            <a:r>
              <a:rPr lang="en-US" baseline="0" dirty="0" smtClean="0"/>
              <a:t> + Factorial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9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80387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Comparing to process hierarchy , file trees can be deep but process trees are shallow, 3 level is rare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Process table lasts short time, minutes, but file tree lasts for years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Absolute path name vs relative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Working directory, system call to change, relative directory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Open a file, permission, file descriptor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59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0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character is file type</a:t>
            </a:r>
            <a:r>
              <a:rPr lang="en-US" baseline="0" dirty="0" smtClean="0"/>
              <a:t>: - is for regular file, d is for directory,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directory, x is for searching the content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unix.stackexchange.com</a:t>
            </a:r>
            <a:r>
              <a:rPr lang="en-US" dirty="0" smtClean="0"/>
              <a:t>/questions/150449/what-does-execute-permission-mean-on-a-folder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execute bit set you have the permission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1) to cd into the directory (The execute bit is needed to be able to change into the directory.)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2) Also for long listing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 i.e. to view the meta data of the files inside the directory (Provided that read permission is there for the directory.</a:t>
            </a:r>
          </a:p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means that files are readable and writeable by the owner of the file and readable by users in the group owner of that file and readable by everyone else.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755 is the same thing, it just has the execute bit set for everyone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45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⟨ ⟩ — pointy brackets, angle brackets, triangular brackets, diamond brackets, tuples, or chevrons</a:t>
            </a:r>
          </a:p>
          <a:p>
            <a:r>
              <a:rPr lang="en-US" dirty="0" smtClean="0"/>
              <a:t>&lt; &gt; — inequality signs, pointy brackets, or brackets.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40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3272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6940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97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6AE-926E-EB46-B8FC-9667B257EE73}" type="datetime1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A470-08EF-614D-BCC9-E2DDCDFFE454}" type="datetime1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EEEE-62FA-B747-AC9A-642FE7F5EF9B}" type="datetime1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56714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7C8D-48FB-BF44-B6D5-4E85A8E18A15}" type="datetime1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78674"/>
            <a:ext cx="8229600" cy="621526"/>
          </a:xfrm>
          <a:prstGeom prst="rect">
            <a:avLst/>
          </a:prstGeom>
        </p:spPr>
        <p:txBody>
          <a:bodyPr/>
          <a:lstStyle>
            <a:lvl1pPr>
              <a:defRPr sz="32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ADF2-0887-724B-A839-500D892D50B2}" type="datetime1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CD2-02A6-CF4B-81E1-8900F68564D6}" type="datetime1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5F5E-2E53-4E4B-9444-4A64692CB673}" type="datetime1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AF75-CF7F-A543-973A-BC50716AB675}" type="datetime1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A31A-3479-9246-9E87-DD4066827871}" type="datetime1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14F9-59BE-C34C-B5F0-2D95F91463AA}" type="datetime1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FD8-0C61-A541-90AF-E8C2C75167F4}" type="datetime1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6237-6632-494A-BB45-136EF54BD008}" type="datetime1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" y="156161"/>
            <a:ext cx="887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CS4352 Operating Systems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73" y="156161"/>
            <a:ext cx="830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 2016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emacs/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im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4" Type="http://schemas.openxmlformats.org/officeDocument/2006/relationships/hyperlink" Target="http://www.unix.com/answers-frequently-asked-questions/13774-unix-tutorials-programming-tutorials-shell-scripting-tutorials.html" TargetMode="External"/><Relationship Id="rId5" Type="http://schemas.openxmlformats.org/officeDocument/2006/relationships/hyperlink" Target="http://www.thegeekstuff.com/" TargetMode="External"/><Relationship Id="rId6" Type="http://schemas.openxmlformats.org/officeDocument/2006/relationships/hyperlink" Target="http://www.ee.surrey.ac.uk/Teaching/Unix/" TargetMode="External"/><Relationship Id="rId7" Type="http://schemas.openxmlformats.org/officeDocument/2006/relationships/hyperlink" Target="http://www.advancedlinuxprogramming.com/alp-folder/advanced-linux-programming.pdf" TargetMode="External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8610600" cy="1473200"/>
          </a:xfrm>
        </p:spPr>
        <p:txBody>
          <a:bodyPr>
            <a:normAutofit/>
          </a:bodyPr>
          <a:lstStyle/>
          <a:p>
            <a:pPr marL="233363" indent="-233363" algn="ctr">
              <a:buNone/>
            </a:pPr>
            <a:r>
              <a:rPr lang="en-US" sz="3200" b="1" dirty="0" smtClean="0"/>
              <a:t>CS4352 Operating Systems</a:t>
            </a:r>
          </a:p>
          <a:p>
            <a:pPr marL="233363" indent="-233363" algn="ctr">
              <a:buNone/>
            </a:pPr>
            <a:r>
              <a:rPr lang="en-US" sz="3600" b="1" dirty="0" smtClean="0"/>
              <a:t>Lecture 3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233363" indent="-233363" algn="ctr">
              <a:buNone/>
            </a:pPr>
            <a:endParaRPr lang="en-US" sz="1800" dirty="0" smtClean="0"/>
          </a:p>
        </p:txBody>
      </p:sp>
      <p:pic>
        <p:nvPicPr>
          <p:cNvPr id="1032" name="Picture 8" descr="http://www.depts.ttu.edu/shared/shared_ttumain/images/masthea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6000"/>
          </a:xfrm>
          <a:prstGeom prst="rect">
            <a:avLst/>
          </a:prstGeom>
          <a:noFill/>
        </p:spPr>
      </p:pic>
      <p:pic>
        <p:nvPicPr>
          <p:cNvPr id="1028" name="Picture 4" descr="Texas Tech University, Department of Computer Sci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0"/>
            <a:ext cx="4267200" cy="876300"/>
          </a:xfrm>
          <a:prstGeom prst="rect">
            <a:avLst/>
          </a:prstGeom>
          <a:noFill/>
        </p:spPr>
      </p:pic>
      <p:pic>
        <p:nvPicPr>
          <p:cNvPr id="1030" name="Picture 6" descr="http://www.depts.ttu.edu/shared/shared_ttumain/images/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04825" cy="590551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536796" y="3821113"/>
            <a:ext cx="6391304" cy="1792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Instructor: Tommy Dang, Ph.D.</a:t>
            </a:r>
          </a:p>
          <a:p>
            <a:pPr marL="0" indent="0">
              <a:buNone/>
            </a:pPr>
            <a:r>
              <a:rPr lang="en-US" dirty="0" smtClean="0"/>
              <a:t>Assistant Professor</a:t>
            </a:r>
          </a:p>
          <a:p>
            <a:pPr marL="0" indent="0">
              <a:buNone/>
            </a:pPr>
            <a:r>
              <a:rPr lang="en-US" dirty="0" smtClean="0"/>
              <a:t>Department of Computer Science</a:t>
            </a:r>
          </a:p>
          <a:p>
            <a:pPr marL="0" indent="0">
              <a:buNone/>
            </a:pPr>
            <a:r>
              <a:rPr lang="en-US" dirty="0" smtClean="0"/>
              <a:t>Texas Tech University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6151047"/>
            <a:ext cx="653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Tommy Dang made minor modifications on the slides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17812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Common Unix/Linux Commands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028537" y="1647587"/>
            <a:ext cx="7366544" cy="4775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spcBef>
                <a:spcPct val="20000"/>
              </a:spcBef>
              <a:spcAft>
                <a:spcPct val="25000"/>
              </a:spcAft>
              <a:buClr>
                <a:schemeClr val="accent2"/>
              </a:buClr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742950" indent="-228600" algn="l" rtl="0" fontAlgn="base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i="1">
                <a:solidFill>
                  <a:schemeClr val="tx1"/>
                </a:solidFill>
                <a:latin typeface="+mn-lt"/>
              </a:defRPr>
            </a:lvl3pPr>
            <a:lvl4pPr marL="1258888" indent="-228600" algn="l" rtl="0" fontAlgn="base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4224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18796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3368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7940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2512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(directory)		list your files		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-a (file/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		hidden files		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-a</a:t>
            </a: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-l (file/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		list size/detail            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-l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mpi.c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mkdir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         	create a directory       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mkdir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cd (directory)	change to directory   	cd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src;cd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../bin</a:t>
            </a: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cd (blank)            	to your home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		cd</a:t>
            </a: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rm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(file)               delete a file               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rm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a.out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rm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-r (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   		delete a directory     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rm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-r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vi (file)                 terminal text editor   	vi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mpi.c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mv (file/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          move/rename           	mv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src1</a:t>
            </a: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man command      display help info     	man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584" y="5905455"/>
            <a:ext cx="789190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Learn to use online help with “man” or “info” command, or search on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904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5562600" cy="4567145"/>
          </a:xfrm>
        </p:spPr>
        <p:txBody>
          <a:bodyPr/>
          <a:lstStyle/>
          <a:p>
            <a:r>
              <a:rPr lang="en-US" dirty="0" smtClean="0"/>
              <a:t>$ info bash</a:t>
            </a:r>
          </a:p>
          <a:p>
            <a:r>
              <a:rPr lang="en-US" dirty="0" smtClean="0"/>
              <a:t>$ man bash</a:t>
            </a:r>
          </a:p>
          <a:p>
            <a:r>
              <a:rPr lang="en-US" dirty="0" smtClean="0"/>
              <a:t>Search online “</a:t>
            </a:r>
            <a:r>
              <a:rPr lang="en-US" dirty="0" err="1" smtClean="0"/>
              <a:t>linux</a:t>
            </a:r>
            <a:r>
              <a:rPr lang="en-US" dirty="0" smtClean="0"/>
              <a:t> commands” </a:t>
            </a:r>
          </a:p>
          <a:p>
            <a:r>
              <a:rPr lang="en-US" dirty="0" smtClean="0"/>
              <a:t>Books:</a:t>
            </a:r>
          </a:p>
          <a:p>
            <a:pPr lvl="1"/>
            <a:r>
              <a:rPr lang="en-US" dirty="0"/>
              <a:t>“Linux A-Z”, by by Phil </a:t>
            </a:r>
            <a:r>
              <a:rPr lang="en-US" dirty="0" err="1" smtClean="0"/>
              <a:t>Cornes</a:t>
            </a:r>
            <a:endParaRPr lang="en-US" dirty="0" smtClean="0"/>
          </a:p>
          <a:p>
            <a:pPr lvl="1"/>
            <a:r>
              <a:rPr lang="en-US" dirty="0" smtClean="0"/>
              <a:t>“UNIX </a:t>
            </a:r>
            <a:r>
              <a:rPr lang="en-US" dirty="0"/>
              <a:t>and Linux System Administration </a:t>
            </a:r>
            <a:r>
              <a:rPr lang="en-US" dirty="0" smtClean="0"/>
              <a:t>Handbook”, </a:t>
            </a:r>
            <a:r>
              <a:rPr lang="en-US" dirty="0"/>
              <a:t>by Nemeth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>
                <a:solidFill>
                  <a:sysClr val="windowText" lastClr="000000"/>
                </a:solidFill>
                <a:cs typeface="Calibri"/>
              </a:rPr>
              <a:t>Unix/Linux Commands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692" y="4092831"/>
            <a:ext cx="1673994" cy="2175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628" y="1701028"/>
            <a:ext cx="2190058" cy="219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5298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  <a:latin typeface="Calibri"/>
                <a:cs typeface="Calibri"/>
              </a:rPr>
              <a:t>Editing Source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Files (1)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951" y="1987618"/>
            <a:ext cx="7641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Create new file</a:t>
            </a:r>
          </a:p>
          <a:p>
            <a:pPr algn="l"/>
            <a:r>
              <a:rPr lang="en-US" sz="2400" dirty="0" smtClean="0"/>
              <a:t>            </a:t>
            </a:r>
            <a:r>
              <a:rPr lang="en-US" sz="2200" dirty="0" smtClean="0"/>
              <a:t> touch </a:t>
            </a:r>
            <a:r>
              <a:rPr lang="en-US" sz="2200" dirty="0" err="1" smtClean="0"/>
              <a:t>newfile.c</a:t>
            </a:r>
            <a:endParaRPr lang="en-US" sz="22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Edit existing file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     vi </a:t>
            </a:r>
            <a:r>
              <a:rPr lang="en-US" sz="2400" dirty="0" err="1" smtClean="0"/>
              <a:t>newfile.c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90" y="3755220"/>
            <a:ext cx="4290041" cy="23134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552" y="3753291"/>
            <a:ext cx="4314854" cy="23091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86294" y="4448188"/>
            <a:ext cx="180845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33CC"/>
                </a:solidFill>
              </a:rPr>
              <a:t>an empty file</a:t>
            </a:r>
            <a:endParaRPr lang="en-US" sz="240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76902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  <a:latin typeface="Calibri"/>
                <a:cs typeface="Calibri"/>
              </a:rPr>
              <a:t>Editing Source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Files (2)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198" y="1729299"/>
            <a:ext cx="7641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Save and quit a file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type </a:t>
            </a:r>
            <a:r>
              <a:rPr lang="en-US" sz="2400" dirty="0" err="1" smtClean="0"/>
              <a:t>i</a:t>
            </a:r>
            <a:r>
              <a:rPr lang="en-US" sz="2400" dirty="0" smtClean="0"/>
              <a:t> to enter the insert mode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type esc to exit insert mode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type :</a:t>
            </a:r>
            <a:r>
              <a:rPr lang="en-US" sz="2400" dirty="0" err="1" smtClean="0"/>
              <a:t>wq</a:t>
            </a:r>
            <a:r>
              <a:rPr lang="en-US" sz="2400" dirty="0"/>
              <a:t> </a:t>
            </a:r>
            <a:r>
              <a:rPr lang="en-US" sz="2400" dirty="0" smtClean="0"/>
              <a:t>to </a:t>
            </a:r>
            <a:r>
              <a:rPr lang="en-US" sz="2400" dirty="0" err="1" smtClean="0"/>
              <a:t>save&amp;exit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type :q! to exit without save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72" y="4148111"/>
            <a:ext cx="2719021" cy="20046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320" y="4110041"/>
            <a:ext cx="2616866" cy="18743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964" y="4100646"/>
            <a:ext cx="2661644" cy="195040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215258" y="5797817"/>
            <a:ext cx="1018891" cy="24396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66472" y="5763653"/>
            <a:ext cx="1018891" cy="24396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375088" y="5729489"/>
            <a:ext cx="1018891" cy="24396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877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i/vim: (visual editor/vi improved) standard text editor on Unix/Linux platforms</a:t>
            </a:r>
          </a:p>
          <a:p>
            <a:r>
              <a:rPr lang="en-US" dirty="0" smtClean="0"/>
              <a:t>More info: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://www.vim.org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Book</a:t>
            </a:r>
            <a:r>
              <a:rPr lang="en-US" dirty="0"/>
              <a:t>: “Learning the vi and Vim </a:t>
            </a:r>
            <a:r>
              <a:rPr lang="en-US" dirty="0" smtClean="0"/>
              <a:t>Editors” by Robbins, et. al.</a:t>
            </a:r>
          </a:p>
          <a:p>
            <a:endParaRPr lang="en-US" dirty="0"/>
          </a:p>
          <a:p>
            <a:r>
              <a:rPr lang="en-US" dirty="0" smtClean="0"/>
              <a:t>You can also use GNU </a:t>
            </a:r>
            <a:r>
              <a:rPr lang="en-US" dirty="0" err="1" smtClean="0"/>
              <a:t>Emacs</a:t>
            </a:r>
            <a:r>
              <a:rPr lang="en-US" dirty="0" smtClean="0"/>
              <a:t> editor</a:t>
            </a:r>
          </a:p>
          <a:p>
            <a:r>
              <a:rPr lang="en-US" dirty="0">
                <a:hlinkClick r:id="rId3"/>
              </a:rPr>
              <a:t>http://www.gnu.org/software/emacs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  <a:cs typeface="Calibri"/>
              </a:rPr>
              <a:t>Editing Source Files </a:t>
            </a:r>
            <a:r>
              <a:rPr lang="en-US" dirty="0" smtClean="0">
                <a:solidFill>
                  <a:sysClr val="windowText" lastClr="000000"/>
                </a:solidFill>
                <a:cs typeface="Calibri"/>
              </a:rPr>
              <a:t>(3)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240" y="3583394"/>
            <a:ext cx="1937560" cy="252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103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CA" dirty="0">
                <a:latin typeface="Calibri"/>
                <a:cs typeface="Calibri"/>
              </a:rPr>
              <a:t>A shell script is a text file with </a:t>
            </a:r>
            <a:r>
              <a:rPr lang="en-CA" dirty="0" smtClean="0">
                <a:latin typeface="Calibri"/>
                <a:cs typeface="Calibri"/>
              </a:rPr>
              <a:t>Unix/Linux </a:t>
            </a:r>
            <a:r>
              <a:rPr lang="en-CA" dirty="0">
                <a:latin typeface="Calibri"/>
                <a:cs typeface="Calibri"/>
              </a:rPr>
              <a:t>commands in </a:t>
            </a:r>
            <a:r>
              <a:rPr lang="en-CA" dirty="0" smtClean="0">
                <a:latin typeface="Calibri"/>
                <a:cs typeface="Calibri"/>
              </a:rPr>
              <a:t>it </a:t>
            </a:r>
            <a:endParaRPr lang="en-CA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CA" dirty="0">
                <a:latin typeface="Calibri"/>
                <a:cs typeface="Calibri"/>
              </a:rPr>
              <a:t>Shell scripts usually begin with a #! and a shell name (complete pathname of shell).</a:t>
            </a:r>
          </a:p>
          <a:p>
            <a:pPr lvl="1">
              <a:lnSpc>
                <a:spcPct val="120000"/>
              </a:lnSpc>
            </a:pPr>
            <a:r>
              <a:rPr lang="en-CA" dirty="0">
                <a:latin typeface="Calibri"/>
                <a:cs typeface="Calibri"/>
              </a:rPr>
              <a:t>Pathname of shell </a:t>
            </a:r>
            <a:r>
              <a:rPr lang="en-CA" dirty="0" smtClean="0">
                <a:latin typeface="Calibri"/>
                <a:cs typeface="Calibri"/>
              </a:rPr>
              <a:t>can be </a:t>
            </a:r>
            <a:r>
              <a:rPr lang="en-CA" dirty="0">
                <a:latin typeface="Calibri"/>
                <a:cs typeface="Calibri"/>
              </a:rPr>
              <a:t>found using the </a:t>
            </a:r>
            <a:r>
              <a:rPr lang="en-CA" b="1" i="1" dirty="0">
                <a:latin typeface="Calibri"/>
                <a:cs typeface="Calibri"/>
              </a:rPr>
              <a:t>which</a:t>
            </a:r>
            <a:r>
              <a:rPr lang="en-CA" dirty="0">
                <a:latin typeface="Calibri"/>
                <a:cs typeface="Calibri"/>
              </a:rPr>
              <a:t> command.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The shell name is the shell that will execute this script.</a:t>
            </a:r>
          </a:p>
          <a:p>
            <a:pPr lvl="2">
              <a:lnSpc>
                <a:spcPct val="120000"/>
              </a:lnSpc>
            </a:pPr>
            <a:r>
              <a:rPr lang="en-US" dirty="0" err="1">
                <a:latin typeface="Calibri"/>
                <a:cs typeface="Calibri"/>
              </a:rPr>
              <a:t>E.g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CA" dirty="0">
                <a:solidFill>
                  <a:schemeClr val="hlink"/>
                </a:solidFill>
                <a:latin typeface="Calibri"/>
                <a:cs typeface="Calibri"/>
              </a:rPr>
              <a:t>#!/bin/bash</a:t>
            </a:r>
            <a:endParaRPr lang="en-US" dirty="0">
              <a:solidFill>
                <a:schemeClr val="hlink"/>
              </a:solidFill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endParaRPr lang="en-US" dirty="0" smtClean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If no shell is specified in the script file, the default is chosen to be the currently executing shell.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Programming/Shell Scripting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234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A shell script as a standalone is an executable program: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Must use </a:t>
            </a:r>
            <a:r>
              <a:rPr lang="en-US" i="1" dirty="0" err="1">
                <a:latin typeface="Calibri"/>
                <a:cs typeface="Calibri"/>
              </a:rPr>
              <a:t>chmod</a:t>
            </a:r>
            <a:r>
              <a:rPr lang="en-US" dirty="0">
                <a:latin typeface="Calibri"/>
                <a:cs typeface="Calibri"/>
              </a:rPr>
              <a:t> to change the permissions of the script to be executable also.</a:t>
            </a:r>
          </a:p>
          <a:p>
            <a:r>
              <a:rPr lang="en-US" dirty="0">
                <a:latin typeface="Calibri"/>
                <a:cs typeface="Calibri"/>
              </a:rPr>
              <a:t>Can run script explicitly also, by specifying the shell name.</a:t>
            </a:r>
          </a:p>
          <a:p>
            <a:pPr lvl="1"/>
            <a:r>
              <a:rPr lang="en-US" dirty="0" err="1">
                <a:latin typeface="Calibri"/>
                <a:cs typeface="Calibri"/>
              </a:rPr>
              <a:t>E.g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b="1" dirty="0">
                <a:latin typeface="Calibri"/>
                <a:cs typeface="Calibri"/>
              </a:rPr>
              <a:t>$ bash </a:t>
            </a:r>
            <a:r>
              <a:rPr lang="en-US" b="1" dirty="0" err="1" smtClean="0">
                <a:latin typeface="Calibri"/>
                <a:cs typeface="Calibri"/>
              </a:rPr>
              <a:t>myscript</a:t>
            </a:r>
            <a:endParaRPr lang="en-US" b="1" dirty="0">
              <a:latin typeface="Calibri"/>
              <a:cs typeface="Calibri"/>
            </a:endParaRPr>
          </a:p>
          <a:p>
            <a:pPr lvl="1"/>
            <a:r>
              <a:rPr lang="en-US" dirty="0" err="1">
                <a:latin typeface="Calibri"/>
                <a:cs typeface="Calibri"/>
              </a:rPr>
              <a:t>E.g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b="1" dirty="0">
                <a:latin typeface="Calibri"/>
                <a:cs typeface="Calibri"/>
              </a:rPr>
              <a:t>$ </a:t>
            </a:r>
            <a:r>
              <a:rPr lang="en-US" b="1" dirty="0" err="1">
                <a:latin typeface="Calibri"/>
                <a:cs typeface="Calibri"/>
              </a:rPr>
              <a:t>csh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1" dirty="0" err="1" smtClean="0">
                <a:latin typeface="Calibri"/>
                <a:cs typeface="Calibri"/>
              </a:rPr>
              <a:t>myscript</a:t>
            </a:r>
            <a:endParaRPr lang="en-US" b="1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Programming/Shell </a:t>
            </a:r>
            <a:r>
              <a:rPr lang="en-US" dirty="0" smtClean="0"/>
              <a:t>Scripting (2)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427" y="4635396"/>
            <a:ext cx="73050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 convention is to use suffix .</a:t>
            </a:r>
            <a:r>
              <a:rPr lang="en-US" dirty="0" err="1" smtClean="0"/>
              <a:t>sh</a:t>
            </a:r>
            <a:r>
              <a:rPr lang="en-US" dirty="0" smtClean="0"/>
              <a:t>, i.e. </a:t>
            </a:r>
            <a:r>
              <a:rPr lang="en-US" dirty="0" err="1" smtClean="0"/>
              <a:t>myscript.sh</a:t>
            </a:r>
            <a:r>
              <a:rPr lang="en-US" dirty="0" smtClean="0"/>
              <a:t>, to indicate it’s a shell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2733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CA" dirty="0">
                <a:solidFill>
                  <a:srgbClr val="FF0000"/>
                </a:solidFill>
                <a:latin typeface="Calibri"/>
                <a:cs typeface="Calibri"/>
              </a:rPr>
              <a:t>Why write shell scripts ?</a:t>
            </a:r>
          </a:p>
          <a:p>
            <a:pPr lvl="1">
              <a:lnSpc>
                <a:spcPct val="120000"/>
              </a:lnSpc>
            </a:pPr>
            <a:r>
              <a:rPr lang="en-CA" b="1" dirty="0">
                <a:latin typeface="Calibri"/>
                <a:cs typeface="Calibri"/>
              </a:rPr>
              <a:t>To avoid repetition</a:t>
            </a:r>
            <a:r>
              <a:rPr lang="en-CA" dirty="0">
                <a:latin typeface="Calibri"/>
                <a:cs typeface="Calibri"/>
              </a:rPr>
              <a:t>:</a:t>
            </a:r>
            <a:endParaRPr lang="en-US" dirty="0">
              <a:latin typeface="Calibri"/>
              <a:cs typeface="Calibri"/>
            </a:endParaRPr>
          </a:p>
          <a:p>
            <a:pPr lvl="2"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If you do a sequence of steps with standard </a:t>
            </a:r>
            <a:r>
              <a:rPr lang="en-US" dirty="0" smtClean="0">
                <a:latin typeface="Calibri"/>
                <a:cs typeface="Calibri"/>
              </a:rPr>
              <a:t>Unix/Linux </a:t>
            </a:r>
            <a:r>
              <a:rPr lang="en-US" dirty="0">
                <a:latin typeface="Calibri"/>
                <a:cs typeface="Calibri"/>
              </a:rPr>
              <a:t>commands over and over, why not do it all with just one command?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Or in other words, store all these commands in a file and execute them one by one.</a:t>
            </a:r>
          </a:p>
          <a:p>
            <a:pPr lvl="1">
              <a:lnSpc>
                <a:spcPct val="120000"/>
              </a:lnSpc>
            </a:pPr>
            <a:r>
              <a:rPr lang="en-CA" b="1" dirty="0">
                <a:latin typeface="Calibri"/>
                <a:cs typeface="Calibri"/>
              </a:rPr>
              <a:t>To automate difficult tasks</a:t>
            </a:r>
            <a:r>
              <a:rPr lang="en-CA" dirty="0">
                <a:latin typeface="Calibri"/>
                <a:cs typeface="Calibri"/>
              </a:rPr>
              <a:t>:</a:t>
            </a:r>
            <a:endParaRPr lang="en-US" dirty="0">
              <a:latin typeface="Calibri"/>
              <a:cs typeface="Calibri"/>
            </a:endParaRPr>
          </a:p>
          <a:p>
            <a:pPr lvl="2"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Many commands have subtle and difficult options that you </a:t>
            </a:r>
            <a:r>
              <a:rPr lang="en-US" dirty="0" smtClean="0">
                <a:latin typeface="Calibri"/>
                <a:cs typeface="Calibri"/>
              </a:rPr>
              <a:t>don</a:t>
            </a:r>
            <a:r>
              <a:rPr lang="en-US" dirty="0" smtClean="0">
                <a:latin typeface="Calibri"/>
                <a:ea typeface="ＭＳ Ｐ明朝" charset="0"/>
                <a:cs typeface="Calibri"/>
              </a:rPr>
              <a:t>’</a:t>
            </a:r>
            <a:r>
              <a:rPr lang="en-US" altLang="ja-JP" dirty="0" smtClean="0">
                <a:latin typeface="Calibri"/>
                <a:cs typeface="Calibri"/>
              </a:rPr>
              <a:t>t </a:t>
            </a:r>
            <a:r>
              <a:rPr lang="en-US" altLang="ja-JP" dirty="0">
                <a:latin typeface="Calibri"/>
                <a:cs typeface="Calibri"/>
              </a:rPr>
              <a:t>want to figure out or remember every time</a:t>
            </a:r>
            <a:r>
              <a:rPr lang="en-CA" altLang="ja-JP" dirty="0">
                <a:latin typeface="Calibri"/>
                <a:cs typeface="Calibri"/>
              </a:rPr>
              <a:t> .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Programming/Shell Scripting </a:t>
            </a:r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8748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899427" y="1756305"/>
            <a:ext cx="76200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Assume that I need to execute the following commands once in a while when I run out of disk space: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273591" y="3088527"/>
            <a:ext cx="3801077" cy="92333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$ </a:t>
            </a: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*.</a:t>
            </a:r>
            <a:r>
              <a:rPr lang="en-US" dirty="0" err="1"/>
              <a:t>stderr</a:t>
            </a:r>
            <a:endParaRPr lang="en-US" dirty="0"/>
          </a:p>
          <a:p>
            <a:pPr>
              <a:defRPr/>
            </a:pPr>
            <a:r>
              <a:rPr lang="en-US" dirty="0"/>
              <a:t>$ </a:t>
            </a: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*.</a:t>
            </a:r>
            <a:r>
              <a:rPr lang="en-US" dirty="0" err="1"/>
              <a:t>stdout</a:t>
            </a:r>
            <a:endParaRPr lang="en-US" dirty="0"/>
          </a:p>
          <a:p>
            <a:pPr>
              <a:defRPr/>
            </a:pPr>
            <a:r>
              <a:rPr lang="en-US" dirty="0"/>
              <a:t>$ </a:t>
            </a: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*.</a:t>
            </a:r>
            <a:r>
              <a:rPr lang="en-US" dirty="0" err="1"/>
              <a:t>tmp</a:t>
            </a:r>
            <a:endParaRPr lang="en-US" dirty="0"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 Example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1708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Simple Example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43855" y="1601991"/>
            <a:ext cx="76200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We can put all those commands into a shell script</a:t>
            </a:r>
            <a:r>
              <a:rPr lang="en-US" dirty="0">
                <a:latin typeface="Calibri"/>
                <a:cs typeface="Calibri"/>
                <a:sym typeface="Wingdings" charset="0"/>
              </a:rPr>
              <a:t>, called </a:t>
            </a:r>
            <a:r>
              <a:rPr lang="en-US" i="1" dirty="0" err="1" smtClean="0">
                <a:latin typeface="Calibri"/>
                <a:cs typeface="Calibri"/>
                <a:sym typeface="Wingdings" charset="0"/>
              </a:rPr>
              <a:t>cleanup.sh</a:t>
            </a:r>
            <a:r>
              <a:rPr lang="en-US" dirty="0" smtClean="0">
                <a:latin typeface="Calibri"/>
                <a:cs typeface="Calibri"/>
                <a:sym typeface="Wingdings" charset="0"/>
              </a:rPr>
              <a:t>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385685" y="2798685"/>
            <a:ext cx="3748056" cy="2308324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$ cat </a:t>
            </a:r>
            <a:r>
              <a:rPr lang="en-US" dirty="0" err="1" smtClean="0"/>
              <a:t>cleanup</a:t>
            </a:r>
            <a:r>
              <a:rPr lang="en-US" dirty="0" err="1" smtClean="0">
                <a:cs typeface="+mn-cs"/>
              </a:rPr>
              <a:t>.sh</a:t>
            </a:r>
            <a:endParaRPr lang="en-US" dirty="0">
              <a:cs typeface="+mn-cs"/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#</a:t>
            </a:r>
            <a:r>
              <a:rPr lang="en-US" dirty="0"/>
              <a:t>!/bin/bash</a:t>
            </a:r>
          </a:p>
          <a:p>
            <a:pPr>
              <a:defRPr/>
            </a:pP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*.out</a:t>
            </a:r>
          </a:p>
          <a:p>
            <a:pPr>
              <a:defRPr/>
            </a:pP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*.err</a:t>
            </a:r>
          </a:p>
          <a:p>
            <a:pPr>
              <a:defRPr/>
            </a:pP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*.</a:t>
            </a:r>
            <a:r>
              <a:rPr lang="en-US" dirty="0" err="1"/>
              <a:t>tmp</a:t>
            </a:r>
            <a:endParaRPr lang="en-US" dirty="0"/>
          </a:p>
          <a:p>
            <a:pPr>
              <a:defRPr/>
            </a:pPr>
            <a:r>
              <a:rPr lang="en-US" dirty="0"/>
              <a:t>echo "Deleted files with suffix </a:t>
            </a:r>
            <a:r>
              <a:rPr lang="en-US" dirty="0" smtClean="0"/>
              <a:t>out, err, </a:t>
            </a:r>
            <a:r>
              <a:rPr lang="en-US" dirty="0" err="1"/>
              <a:t>tmp</a:t>
            </a:r>
            <a:r>
              <a:rPr lang="en-US" dirty="0"/>
              <a:t>"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268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Computer Hardware Review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Processors, instruction set, registers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Pipeline, superscalar, multithreaded/multicore chips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Memory hierarchy, disks, virtual memory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I/O devices, I/O methods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Buses</a:t>
            </a:r>
          </a:p>
          <a:p>
            <a:endParaRPr lang="en-US" dirty="0">
              <a:solidFill>
                <a:srgbClr val="D9D9D9"/>
              </a:solidFill>
            </a:endParaRPr>
          </a:p>
          <a:p>
            <a:r>
              <a:rPr lang="en-US" dirty="0"/>
              <a:t>Operating System Concepts</a:t>
            </a:r>
          </a:p>
          <a:p>
            <a:pPr lvl="1"/>
            <a:r>
              <a:rPr lang="en-US" dirty="0"/>
              <a:t>Processes/threads, process tree and IPC</a:t>
            </a:r>
          </a:p>
          <a:p>
            <a:pPr lvl="1"/>
            <a:r>
              <a:rPr lang="en-US" dirty="0"/>
              <a:t>Files, protection and security</a:t>
            </a:r>
          </a:p>
          <a:p>
            <a:pPr lvl="1"/>
            <a:r>
              <a:rPr lang="en-US" dirty="0"/>
              <a:t>Shell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60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Simple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Example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(3)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To run the script: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Step 1:</a:t>
            </a:r>
          </a:p>
          <a:p>
            <a:pPr lvl="2" eaLnBrk="1" hangingPunct="1"/>
            <a:r>
              <a:rPr lang="en-US" dirty="0">
                <a:latin typeface="Calibri"/>
                <a:cs typeface="Calibri"/>
              </a:rPr>
              <a:t>$ </a:t>
            </a:r>
            <a:r>
              <a:rPr lang="en-US" dirty="0" err="1">
                <a:latin typeface="Calibri"/>
                <a:cs typeface="Calibri"/>
              </a:rPr>
              <a:t>chmod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u+x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cleanup.sh</a:t>
            </a:r>
            <a:endParaRPr lang="en-US" dirty="0">
              <a:latin typeface="Calibri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Step 2:</a:t>
            </a:r>
          </a:p>
          <a:p>
            <a:pPr lvl="2" eaLnBrk="1" hangingPunct="1"/>
            <a:r>
              <a:rPr lang="en-US" dirty="0">
                <a:latin typeface="Calibri"/>
                <a:cs typeface="Calibri"/>
              </a:rPr>
              <a:t>Run the script:</a:t>
            </a:r>
          </a:p>
          <a:p>
            <a:pPr lvl="2" eaLnBrk="1" hangingPunct="1"/>
            <a:r>
              <a:rPr lang="en-US" dirty="0">
                <a:latin typeface="Calibri"/>
                <a:cs typeface="Calibri"/>
              </a:rPr>
              <a:t>$ .</a:t>
            </a:r>
            <a:r>
              <a:rPr lang="en-US" dirty="0" smtClean="0">
                <a:latin typeface="Calibri"/>
                <a:cs typeface="Calibri"/>
              </a:rPr>
              <a:t>/</a:t>
            </a:r>
            <a:r>
              <a:rPr lang="en-US" dirty="0" err="1" smtClean="0">
                <a:latin typeface="Calibri"/>
                <a:cs typeface="Calibri"/>
              </a:rPr>
              <a:t>cleanup.sh</a:t>
            </a:r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Each line of the script is processed in order.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4247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display  </a:t>
            </a:r>
            <a:r>
              <a:rPr lang="en-US" dirty="0" smtClean="0"/>
              <a:t>current </a:t>
            </a:r>
            <a:r>
              <a:rPr lang="en-US" dirty="0"/>
              <a:t>date, time, username, and current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 Example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(4)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3376701"/>
            <a:ext cx="377502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#!/</a:t>
            </a:r>
            <a:r>
              <a:rPr lang="en-US" dirty="0" smtClean="0"/>
              <a:t>bin/bash</a:t>
            </a:r>
          </a:p>
          <a:p>
            <a:r>
              <a:rPr lang="en-US" dirty="0" smtClean="0"/>
              <a:t>echo </a:t>
            </a:r>
            <a:r>
              <a:rPr lang="en-US" dirty="0"/>
              <a:t>"Hello, $</a:t>
            </a:r>
            <a:r>
              <a:rPr lang="en-US" dirty="0" smtClean="0"/>
              <a:t>LOGNAME”</a:t>
            </a:r>
          </a:p>
          <a:p>
            <a:r>
              <a:rPr lang="en-US" dirty="0" smtClean="0"/>
              <a:t>echo </a:t>
            </a:r>
            <a:r>
              <a:rPr lang="en-US" dirty="0"/>
              <a:t>"Current date is `date</a:t>
            </a:r>
            <a:r>
              <a:rPr lang="en-US" dirty="0" smtClean="0"/>
              <a:t>`”</a:t>
            </a:r>
          </a:p>
          <a:p>
            <a:r>
              <a:rPr lang="en-US" dirty="0" smtClean="0"/>
              <a:t>echo </a:t>
            </a:r>
            <a:r>
              <a:rPr lang="en-US" dirty="0"/>
              <a:t>"User is `</a:t>
            </a:r>
            <a:r>
              <a:rPr lang="en-US" dirty="0" err="1" smtClean="0"/>
              <a:t>whoami</a:t>
            </a:r>
            <a:r>
              <a:rPr lang="en-US" dirty="0" smtClean="0"/>
              <a:t>`”</a:t>
            </a:r>
          </a:p>
          <a:p>
            <a:r>
              <a:rPr lang="en-US" dirty="0" smtClean="0"/>
              <a:t>echo </a:t>
            </a:r>
            <a:r>
              <a:rPr lang="en-US" dirty="0"/>
              <a:t>"current directory is `</a:t>
            </a:r>
            <a:r>
              <a:rPr lang="en-US" dirty="0" err="1"/>
              <a:t>pwd</a:t>
            </a:r>
            <a:r>
              <a:rPr lang="en-US" dirty="0"/>
              <a:t>`"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527224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66738"/>
            <a:ext cx="7772400" cy="5159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+mj-ea"/>
                <a:cs typeface="Calibri"/>
              </a:rPr>
              <a:t>Environmental Variables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44475" y="1227138"/>
            <a:ext cx="8637588" cy="5214937"/>
          </a:xfrm>
        </p:spPr>
        <p:txBody>
          <a:bodyPr rtlCol="0"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Calibri"/>
                <a:ea typeface="+mn-ea"/>
                <a:cs typeface="Calibri"/>
              </a:rPr>
              <a:t>Environmental </a:t>
            </a:r>
            <a:r>
              <a:rPr lang="en-US" dirty="0">
                <a:latin typeface="Calibri"/>
                <a:ea typeface="+mn-ea"/>
                <a:cs typeface="Calibri"/>
              </a:rPr>
              <a:t>variables hold special </a:t>
            </a:r>
            <a:r>
              <a:rPr lang="en-US" dirty="0" smtClean="0">
                <a:latin typeface="Calibri"/>
                <a:ea typeface="+mn-ea"/>
                <a:cs typeface="Calibri"/>
              </a:rPr>
              <a:t>values.</a:t>
            </a:r>
          </a:p>
          <a:p>
            <a:pPr marL="274320" indent="-274320" eaLnBrk="1" fontAlgn="auto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Calibri"/>
              </a:rPr>
              <a:t>Environmental variables are set by the system on initial login</a:t>
            </a:r>
          </a:p>
          <a:p>
            <a:pPr marL="594360" lvl="1" indent="-274320" eaLnBrk="1" fontAlgn="auto" hangingPunct="1">
              <a:spcAft>
                <a:spcPts val="600"/>
              </a:spcAft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  <a:cs typeface="Calibri"/>
              </a:rPr>
              <a:t>/etc/profile, /etc/</a:t>
            </a:r>
            <a:r>
              <a:rPr lang="en-US" sz="2000" dirty="0" err="1" smtClean="0">
                <a:ea typeface="+mn-ea"/>
                <a:cs typeface="Calibri"/>
              </a:rPr>
              <a:t>profile.d</a:t>
            </a:r>
            <a:r>
              <a:rPr lang="en-US" sz="2000" dirty="0" smtClean="0">
                <a:ea typeface="+mn-ea"/>
                <a:cs typeface="Calibri"/>
              </a:rPr>
              <a:t>/ and ~/.</a:t>
            </a:r>
            <a:r>
              <a:rPr lang="en-US" sz="2000" dirty="0" err="1" smtClean="0">
                <a:ea typeface="+mn-ea"/>
                <a:cs typeface="Calibri"/>
              </a:rPr>
              <a:t>bash_profile</a:t>
            </a:r>
            <a:r>
              <a:rPr lang="en-US" sz="2000" dirty="0" smtClean="0">
                <a:ea typeface="+mn-ea"/>
                <a:cs typeface="Calibri"/>
              </a:rPr>
              <a:t> or ~/.profile.</a:t>
            </a:r>
          </a:p>
          <a:p>
            <a:pPr marL="274320" indent="-274320" eaLnBrk="1" fontAlgn="auto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Calibri"/>
                <a:ea typeface="+mn-ea"/>
                <a:cs typeface="Calibri"/>
              </a:rPr>
              <a:t>If you want to know what the variable holds call it with a "$" sign: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$ echo SHELL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SHELL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</a:t>
            </a:r>
            <a:r>
              <a:rPr lang="en-US" sz="2000" dirty="0" smtClean="0">
                <a:latin typeface="Courier New" charset="0"/>
                <a:ea typeface="+mn-ea"/>
              </a:rPr>
              <a:t>$ </a:t>
            </a:r>
            <a:r>
              <a:rPr lang="en-US" sz="2000" dirty="0">
                <a:latin typeface="Courier New" charset="0"/>
                <a:ea typeface="+mn-ea"/>
              </a:rPr>
              <a:t>echo $SHELL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/bin/</a:t>
            </a:r>
            <a:r>
              <a:rPr lang="en-US" sz="2000" dirty="0" smtClean="0">
                <a:latin typeface="Courier New" charset="0"/>
                <a:ea typeface="+mn-ea"/>
              </a:rPr>
              <a:t>bash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$ echo $HOME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/cchome/arodrigu1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$ echo $PATH</a:t>
            </a:r>
          </a:p>
          <a:p>
            <a:pPr marL="594360" lvl="1" indent="-274320" eaLnBrk="1" fontAlgn="auto" hangingPunct="1">
              <a:spcAft>
                <a:spcPts val="1200"/>
              </a:spcAft>
              <a:buFont typeface="Wingdings" charset="2"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/usr/X11R6/bin:/usr/local/bin:/bin:/usr/</a:t>
            </a:r>
            <a:r>
              <a:rPr lang="en-US" sz="2000" dirty="0" smtClean="0">
                <a:latin typeface="Courier New" charset="0"/>
                <a:ea typeface="+mn-ea"/>
              </a:rPr>
              <a:t>bin</a:t>
            </a:r>
            <a:endParaRPr lang="en-US" sz="2400" dirty="0" smtClean="0">
              <a:latin typeface="Calibri"/>
              <a:ea typeface="+mn-ea"/>
              <a:cs typeface="Calibri"/>
            </a:endParaRPr>
          </a:p>
          <a:p>
            <a:pPr marL="274320" indent="-274320" eaLnBrk="1" fontAlgn="auto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solidFill>
                  <a:srgbClr val="FF0000"/>
                </a:solidFill>
                <a:ea typeface="+mn-ea"/>
                <a:cs typeface="Calibri"/>
              </a:rPr>
              <a:t>env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Calibri"/>
              </a:rPr>
              <a:t> </a:t>
            </a:r>
            <a:r>
              <a:rPr lang="en-US" dirty="0" smtClean="0">
                <a:ea typeface="+mn-ea"/>
                <a:cs typeface="Calibri"/>
              </a:rPr>
              <a:t>command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7864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PATH: The search path for commands</a:t>
            </a:r>
          </a:p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LOGNAME:  contains the user name</a:t>
            </a:r>
          </a:p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HOSTNAME: contains the computer name. </a:t>
            </a:r>
          </a:p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MACHTYPE: system hardware</a:t>
            </a:r>
          </a:p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PWD: current path you are at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More Environmental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Variables 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448" y="4454879"/>
            <a:ext cx="8135879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Please note unless you add current directory “.” into the PATH variable, otherwise you need to use like “./</a:t>
            </a:r>
            <a:r>
              <a:rPr lang="en-US" dirty="0" err="1" smtClean="0"/>
              <a:t>a.out</a:t>
            </a:r>
            <a:r>
              <a:rPr lang="en-US" dirty="0" smtClean="0"/>
              <a:t>” to a program called “</a:t>
            </a:r>
            <a:r>
              <a:rPr lang="en-US" dirty="0" err="1" smtClean="0"/>
              <a:t>a.out</a:t>
            </a:r>
            <a:r>
              <a:rPr lang="en-US" dirty="0" smtClean="0"/>
              <a:t>” in the current directory. It is NOT recommended to add current directory “.” into the PATH for security reason.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469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444500"/>
            <a:ext cx="7772400" cy="6159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(Headings)"/>
                <a:ea typeface="+mj-ea"/>
                <a:cs typeface="Calibri (Headings)"/>
              </a:rPr>
              <a:t>Local Variables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(Headings)"/>
              <a:ea typeface="+mj-ea"/>
              <a:cs typeface="Calibri (Headings)"/>
            </a:endParaRP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244475" y="1239838"/>
            <a:ext cx="8637588" cy="50307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We can use variables as in any programming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Stored as strings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Declaring a variable:</a:t>
            </a:r>
            <a:endParaRPr lang="en-US" dirty="0">
              <a:solidFill>
                <a:srgbClr val="0000FF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$ STR='Hello World!'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$ echo $STR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Courier New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</a:rPr>
              <a:t>Hello World!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Assign a value to a variable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Call the variable by putting the '</a:t>
            </a:r>
            <a:r>
              <a:rPr lang="en-US" dirty="0">
                <a:solidFill>
                  <a:srgbClr val="FF0000"/>
                </a:solidFill>
                <a:latin typeface="Calibri" charset="0"/>
                <a:cs typeface="Calibri" charset="0"/>
              </a:rPr>
              <a:t>$</a:t>
            </a:r>
            <a:r>
              <a:rPr lang="en-US" dirty="0">
                <a:latin typeface="Calibri" charset="0"/>
                <a:cs typeface="Calibri" charset="0"/>
              </a:rPr>
              <a:t>' at the </a:t>
            </a:r>
            <a:r>
              <a:rPr lang="en-US" dirty="0" smtClean="0">
                <a:latin typeface="Calibri" charset="0"/>
                <a:cs typeface="Calibri" charset="0"/>
              </a:rPr>
              <a:t>beginning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 charset="0"/>
                <a:cs typeface="Calibri" charset="0"/>
              </a:rPr>
              <a:t>This '</a:t>
            </a:r>
            <a:r>
              <a:rPr lang="en-US" dirty="0" smtClean="0">
                <a:solidFill>
                  <a:srgbClr val="FF0000"/>
                </a:solidFill>
                <a:latin typeface="Calibri" charset="0"/>
                <a:cs typeface="Calibri" charset="0"/>
              </a:rPr>
              <a:t>$</a:t>
            </a:r>
            <a:r>
              <a:rPr lang="en-US" dirty="0" smtClean="0">
                <a:latin typeface="Calibri" charset="0"/>
                <a:cs typeface="Calibri" charset="0"/>
              </a:rPr>
              <a:t>’ is different from the first </a:t>
            </a:r>
            <a:r>
              <a:rPr lang="en-US" dirty="0" smtClean="0">
                <a:latin typeface="Courier New" charset="0"/>
                <a:cs typeface="Courier New" charset="0"/>
              </a:rPr>
              <a:t>$ </a:t>
            </a:r>
            <a:r>
              <a:rPr lang="en-US" dirty="0" smtClean="0">
                <a:latin typeface="Calibri" charset="0"/>
                <a:cs typeface="Calibri" charset="0"/>
              </a:rPr>
              <a:t>the beginning of command line</a:t>
            </a:r>
            <a:endParaRPr lang="en-US" dirty="0">
              <a:latin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6013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 smtClean="0">
                <a:latin typeface="Calibri"/>
                <a:cs typeface="Calibri"/>
              </a:rPr>
              <a:t>Three </a:t>
            </a:r>
            <a:r>
              <a:rPr lang="en-US" dirty="0">
                <a:latin typeface="Calibri"/>
                <a:cs typeface="Calibri"/>
              </a:rPr>
              <a:t>most common types of control statements: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latin typeface="Calibri"/>
                <a:cs typeface="Calibri"/>
              </a:rPr>
              <a:t>Conditionals</a:t>
            </a:r>
            <a:r>
              <a:rPr lang="en-US" dirty="0">
                <a:latin typeface="Calibri"/>
                <a:cs typeface="Calibri"/>
              </a:rPr>
              <a:t>:  if/then/else, case, ...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latin typeface="Calibri"/>
                <a:cs typeface="Calibri"/>
              </a:rPr>
              <a:t>Loop </a:t>
            </a:r>
            <a:r>
              <a:rPr lang="en-US" dirty="0">
                <a:latin typeface="Calibri"/>
                <a:cs typeface="Calibri"/>
              </a:rPr>
              <a:t>statements:  while, for, until, do, </a:t>
            </a:r>
            <a:r>
              <a:rPr lang="en-US" dirty="0" smtClean="0">
                <a:latin typeface="Calibri"/>
                <a:cs typeface="Calibri"/>
              </a:rPr>
              <a:t>...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2809" y="4828806"/>
            <a:ext cx="679562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Please read more from “man bash” or “info bash” or from the Internet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930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in the lecture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7598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“shell programming” or “shell scripting”</a:t>
            </a:r>
          </a:p>
          <a:p>
            <a:endParaRPr lang="en-US" dirty="0"/>
          </a:p>
          <a:p>
            <a:r>
              <a:rPr lang="en-US" dirty="0" smtClean="0"/>
              <a:t>Book:</a:t>
            </a:r>
          </a:p>
          <a:p>
            <a:pPr lvl="1"/>
            <a:r>
              <a:rPr lang="en-US" dirty="0" smtClean="0"/>
              <a:t>“Unix Shell Programming” by </a:t>
            </a:r>
            <a:r>
              <a:rPr lang="en-US" dirty="0" err="1" smtClean="0"/>
              <a:t>Kochan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Shell Programming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211" y="3593755"/>
            <a:ext cx="19177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6053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BFBFBF"/>
                </a:solidFill>
              </a:rPr>
              <a:t>Operating System Concepts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Files</a:t>
            </a:r>
            <a:r>
              <a:rPr lang="en-US" dirty="0">
                <a:solidFill>
                  <a:srgbClr val="BFBFBF"/>
                </a:solidFill>
              </a:rPr>
              <a:t>, protection and security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Shell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Unix/Linux Beginner Guide and Shell Programming</a:t>
            </a:r>
          </a:p>
          <a:p>
            <a:r>
              <a:rPr lang="en-US" dirty="0" smtClean="0"/>
              <a:t>System Programming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9910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86305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OS are large C/C++ programs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C </a:t>
            </a:r>
            <a:r>
              <a:rPr lang="en-US" dirty="0" smtClean="0"/>
              <a:t>language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Pointer (</a:t>
            </a:r>
            <a:r>
              <a:rPr lang="en-US" sz="1600" dirty="0" smtClean="0">
                <a:solidFill>
                  <a:srgbClr val="FF0000"/>
                </a:solidFill>
              </a:rPr>
              <a:t>example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on page 74</a:t>
            </a:r>
            <a:r>
              <a:rPr lang="en-US" dirty="0" smtClean="0"/>
              <a:t>), 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Explicit memory management (</a:t>
            </a:r>
            <a:r>
              <a:rPr lang="en-US" dirty="0" err="1" smtClean="0"/>
              <a:t>malloc</a:t>
            </a:r>
            <a:r>
              <a:rPr lang="en-US" dirty="0" smtClean="0"/>
              <a:t>, free), …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Header </a:t>
            </a:r>
            <a:r>
              <a:rPr lang="en-US" dirty="0" smtClean="0"/>
              <a:t>files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Declarations, definitions, macros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Large programming </a:t>
            </a:r>
            <a:r>
              <a:rPr lang="en-US" dirty="0" smtClean="0"/>
              <a:t>projects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Preprocessor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Compiler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Linker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Review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3" y="3016343"/>
            <a:ext cx="1649184" cy="88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2021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67692"/>
            <a:ext cx="8229600" cy="4874429"/>
          </a:xfrm>
        </p:spPr>
        <p:txBody>
          <a:bodyPr>
            <a:normAutofit/>
          </a:bodyPr>
          <a:lstStyle/>
          <a:p>
            <a:r>
              <a:rPr lang="en-US" dirty="0" smtClean="0"/>
              <a:t>Processes: running programs</a:t>
            </a:r>
          </a:p>
          <a:p>
            <a:r>
              <a:rPr lang="en-US" dirty="0" smtClean="0"/>
              <a:t>Associated with an </a:t>
            </a:r>
            <a:r>
              <a:rPr lang="en-US" dirty="0" smtClean="0">
                <a:solidFill>
                  <a:srgbClr val="0432FF"/>
                </a:solidFill>
              </a:rPr>
              <a:t>Address Space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ext/program, data, stack</a:t>
            </a:r>
          </a:p>
          <a:p>
            <a:pPr lvl="1"/>
            <a:r>
              <a:rPr lang="en-US" dirty="0" smtClean="0"/>
              <a:t>“core image”: content of address space</a:t>
            </a:r>
          </a:p>
          <a:p>
            <a:r>
              <a:rPr lang="en-US" dirty="0" smtClean="0"/>
              <a:t>Associated with registers</a:t>
            </a:r>
          </a:p>
          <a:p>
            <a:pPr lvl="1"/>
            <a:r>
              <a:rPr lang="en-US" dirty="0" smtClean="0"/>
              <a:t>Including PCs, SPs</a:t>
            </a:r>
          </a:p>
          <a:p>
            <a:r>
              <a:rPr lang="en-US" dirty="0" smtClean="0"/>
              <a:t>Associated with other resources</a:t>
            </a:r>
          </a:p>
          <a:p>
            <a:pPr lvl="1"/>
            <a:r>
              <a:rPr lang="en-US" dirty="0" smtClean="0"/>
              <a:t>List of open files, signals, related processes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Threads: lightweight processes</a:t>
            </a:r>
            <a:r>
              <a:rPr lang="en-US" dirty="0" smtClean="0"/>
              <a:t>, without own address space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93333"/>
            <a:ext cx="8229600" cy="906867"/>
          </a:xfrm>
        </p:spPr>
        <p:txBody>
          <a:bodyPr/>
          <a:lstStyle/>
          <a:p>
            <a:r>
              <a:rPr lang="en-US" dirty="0" smtClean="0"/>
              <a:t>Processes/Threads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431" y="5564981"/>
            <a:ext cx="90191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 process is fundamentally a container that holds all the information needed to run a </a:t>
            </a:r>
            <a:r>
              <a:rPr lang="en-US" dirty="0" smtClean="0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86305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Dangling </a:t>
            </a:r>
            <a:r>
              <a:rPr lang="en-US" dirty="0" smtClean="0"/>
              <a:t>pointer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Review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2185009"/>
            <a:ext cx="6237514" cy="21349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30" y="4656136"/>
            <a:ext cx="6124827" cy="76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0114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86305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Memory </a:t>
            </a:r>
            <a:r>
              <a:rPr lang="en-US" dirty="0"/>
              <a:t>leak</a:t>
            </a: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Review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9" y="2252737"/>
            <a:ext cx="6087888" cy="136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981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406400"/>
            <a:ext cx="6350000" cy="6032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847" y="6567586"/>
            <a:ext cx="95066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https://</a:t>
            </a:r>
            <a:r>
              <a:rPr lang="en-US" sz="1400" i="1" dirty="0" err="1"/>
              <a:t>gabrieletolomei.wordpress.com</a:t>
            </a:r>
            <a:r>
              <a:rPr lang="en-US" sz="1400" i="1" dirty="0"/>
              <a:t>/miscellanea/operating-systems/in-memory-layout/</a:t>
            </a:r>
          </a:p>
        </p:txBody>
      </p:sp>
    </p:spTree>
    <p:extLst>
      <p:ext uri="{BB962C8B-B14F-4D97-AF65-F5344CB8AC3E}">
        <p14:creationId xmlns:p14="http://schemas.microsoft.com/office/powerpoint/2010/main" val="536159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0" y="5749342"/>
            <a:ext cx="9142412" cy="70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sz="2400" dirty="0"/>
              <a:t>Figure </a:t>
            </a:r>
            <a:r>
              <a:rPr lang="en-US" sz="2400" dirty="0" smtClean="0"/>
              <a:t>1-30. </a:t>
            </a:r>
            <a:r>
              <a:rPr lang="en-US" sz="2400" dirty="0"/>
              <a:t>The process of compiling C and header files to make an executable.</a:t>
            </a:r>
          </a:p>
        </p:txBody>
      </p:sp>
      <p:pic>
        <p:nvPicPr>
          <p:cNvPr id="96262" name="Picture 6" descr="D:\b\b4\IBM\01-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1462409"/>
            <a:ext cx="343535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15617"/>
            <a:ext cx="8229600" cy="884583"/>
          </a:xfrm>
        </p:spPr>
        <p:txBody>
          <a:bodyPr/>
          <a:lstStyle/>
          <a:p>
            <a:r>
              <a:rPr lang="en-US" dirty="0"/>
              <a:t>C Project </a:t>
            </a:r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7124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  <a:latin typeface="Calibri"/>
                <a:cs typeface="Calibri"/>
              </a:rPr>
              <a:t>Compiling and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Running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198" y="1729299"/>
            <a:ext cx="76416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Compile</a:t>
            </a:r>
          </a:p>
          <a:p>
            <a:pPr algn="l"/>
            <a:r>
              <a:rPr lang="en-US" sz="2400" dirty="0" smtClean="0"/>
              <a:t>         </a:t>
            </a:r>
            <a:r>
              <a:rPr lang="en-US" sz="2400" dirty="0" err="1" smtClean="0"/>
              <a:t>gcc</a:t>
            </a:r>
            <a:r>
              <a:rPr lang="en-US" sz="2400" dirty="0" smtClean="0"/>
              <a:t> –o </a:t>
            </a:r>
            <a:r>
              <a:rPr lang="en-US" sz="2400" dirty="0" err="1" smtClean="0"/>
              <a:t>newfile</a:t>
            </a:r>
            <a:r>
              <a:rPr lang="en-US" sz="2400" dirty="0" smtClean="0"/>
              <a:t> </a:t>
            </a:r>
            <a:r>
              <a:rPr lang="en-US" sz="2400" dirty="0" err="1" smtClean="0"/>
              <a:t>newfile.c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Run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./</a:t>
            </a:r>
            <a:r>
              <a:rPr lang="en-US" sz="2400" dirty="0" err="1" smtClean="0"/>
              <a:t>newfile</a:t>
            </a:r>
            <a:endParaRPr lang="en-US" sz="2400" dirty="0" smtClean="0"/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(Optional) Redirect output</a:t>
            </a:r>
          </a:p>
          <a:p>
            <a:pPr algn="l"/>
            <a:r>
              <a:rPr lang="en-US" sz="2400" dirty="0" smtClean="0"/>
              <a:t>         ./</a:t>
            </a:r>
            <a:r>
              <a:rPr lang="en-US" sz="2400" dirty="0" err="1" smtClean="0"/>
              <a:t>newfile</a:t>
            </a:r>
            <a:r>
              <a:rPr lang="en-US" sz="2400" dirty="0" smtClean="0"/>
              <a:t> &gt; output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210" y="2798003"/>
            <a:ext cx="6406244" cy="264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783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89205"/>
            <a:ext cx="8229600" cy="4567145"/>
          </a:xfrm>
        </p:spPr>
        <p:txBody>
          <a:bodyPr/>
          <a:lstStyle/>
          <a:p>
            <a:r>
              <a:rPr lang="en-US" dirty="0" smtClean="0"/>
              <a:t>Some examples: </a:t>
            </a:r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www.programmingsimplified.com</a:t>
            </a:r>
            <a:r>
              <a:rPr lang="en-US" dirty="0"/>
              <a:t>/c-program-examples</a:t>
            </a:r>
          </a:p>
          <a:p>
            <a:endParaRPr lang="en-US" dirty="0" smtClean="0"/>
          </a:p>
          <a:p>
            <a:r>
              <a:rPr lang="en-US" dirty="0" err="1" smtClean="0"/>
              <a:t>Scanf</a:t>
            </a:r>
            <a:r>
              <a:rPr lang="en-US" dirty="0" smtClean="0"/>
              <a:t> reference: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</a:t>
            </a:r>
            <a:r>
              <a:rPr lang="en-US" dirty="0" err="1"/>
              <a:t>c_standard_library</a:t>
            </a:r>
            <a:r>
              <a:rPr lang="en-US" dirty="0"/>
              <a:t>/</a:t>
            </a:r>
            <a:r>
              <a:rPr lang="en-US" dirty="0" err="1"/>
              <a:t>c_function_scanf.htm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721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233363" indent="-233363"/>
            <a:r>
              <a:rPr lang="en-US" altLang="zh-CN" u="sng" dirty="0" smtClean="0">
                <a:solidFill>
                  <a:schemeClr val="tx1"/>
                </a:solidFill>
                <a:latin typeface="Calibri"/>
                <a:ea typeface="宋体" charset="-122"/>
                <a:cs typeface="Calibri"/>
              </a:rPr>
              <a:t>Programming </a:t>
            </a:r>
            <a:r>
              <a:rPr lang="en-US" altLang="zh-CN" dirty="0" smtClean="0">
                <a:latin typeface="Calibri"/>
                <a:ea typeface="宋体" charset="-122"/>
                <a:cs typeface="Calibri"/>
              </a:rPr>
              <a:t>Materials</a:t>
            </a:r>
            <a:endParaRPr lang="en-US" altLang="zh-CN" u="sng" dirty="0">
              <a:solidFill>
                <a:schemeClr val="tx1"/>
              </a:solidFill>
              <a:latin typeface="Calibri"/>
              <a:ea typeface="宋体" charset="-122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830" y="1528598"/>
            <a:ext cx="4835607" cy="489364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Books:</a:t>
            </a:r>
          </a:p>
          <a:p>
            <a:pPr algn="l"/>
            <a:r>
              <a:rPr lang="en-US" sz="2400" dirty="0" smtClean="0"/>
              <a:t>“Linux </a:t>
            </a:r>
            <a:r>
              <a:rPr lang="en-US" sz="2400" dirty="0"/>
              <a:t>System </a:t>
            </a:r>
            <a:r>
              <a:rPr lang="en-US" sz="2400" dirty="0" smtClean="0"/>
              <a:t>Programming”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“Advanced Programming in the Unix Environment” (APUE) by W. Richard Stevens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Online: </a:t>
            </a:r>
          </a:p>
          <a:p>
            <a:pPr algn="l"/>
            <a:r>
              <a:rPr lang="en-US" sz="2400" dirty="0" smtClean="0">
                <a:hlinkClick r:id="rId3"/>
              </a:rPr>
              <a:t>Stack Overflow</a:t>
            </a:r>
            <a:endParaRPr lang="en-US" sz="2400" dirty="0" smtClean="0"/>
          </a:p>
          <a:p>
            <a:pPr algn="l"/>
            <a:r>
              <a:rPr lang="en-US" sz="2400" dirty="0" smtClean="0">
                <a:hlinkClick r:id="rId4"/>
              </a:rPr>
              <a:t>www.unix.com</a:t>
            </a:r>
            <a:endParaRPr lang="en-US" sz="2400" dirty="0" smtClean="0"/>
          </a:p>
          <a:p>
            <a:pPr algn="l"/>
            <a:r>
              <a:rPr lang="en-US" sz="2400" dirty="0">
                <a:hlinkClick r:id="rId5"/>
              </a:rPr>
              <a:t>The Geek </a:t>
            </a:r>
            <a:r>
              <a:rPr lang="en-US" sz="2400" dirty="0" smtClean="0">
                <a:hlinkClick r:id="rId5"/>
              </a:rPr>
              <a:t>Stuff</a:t>
            </a:r>
            <a:endParaRPr lang="en-US" sz="2400" dirty="0" smtClean="0"/>
          </a:p>
          <a:p>
            <a:pPr algn="l"/>
            <a:r>
              <a:rPr lang="en-US" sz="2400" dirty="0" smtClean="0">
                <a:hlinkClick r:id="rId6"/>
              </a:rPr>
              <a:t>Tutorial for Beginners</a:t>
            </a:r>
            <a:endParaRPr lang="en-US" sz="2400" dirty="0" smtClean="0"/>
          </a:p>
          <a:p>
            <a:pPr algn="l"/>
            <a:r>
              <a:rPr lang="en-US" sz="2400" dirty="0" smtClean="0">
                <a:hlinkClick r:id="rId7"/>
              </a:rPr>
              <a:t>Advanced Linux Programming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5121" y="1709378"/>
            <a:ext cx="2032191" cy="26646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4950" y="3499266"/>
            <a:ext cx="1876620" cy="235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1141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Programming Language (2nd Edition)</a:t>
            </a:r>
          </a:p>
          <a:p>
            <a:pPr lvl="1"/>
            <a:r>
              <a:rPr lang="en-US" dirty="0"/>
              <a:t>By Brian W. Kernighan, Dennis M. Ritchie</a:t>
            </a:r>
          </a:p>
          <a:p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: A Reference Manual (5th Edition)</a:t>
            </a:r>
          </a:p>
          <a:p>
            <a:pPr lvl="1"/>
            <a:r>
              <a:rPr lang="en-US" dirty="0"/>
              <a:t>By Samuel P. </a:t>
            </a:r>
            <a:r>
              <a:rPr lang="en-US" dirty="0" err="1"/>
              <a:t>Harbison</a:t>
            </a:r>
            <a:r>
              <a:rPr lang="en-US" dirty="0"/>
              <a:t>, Guy L. Steele, Guy L. Steele </a:t>
            </a:r>
            <a:r>
              <a:rPr lang="en-US" dirty="0" err="1" smtClean="0"/>
              <a:t>Jr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 Traps and </a:t>
            </a:r>
            <a:r>
              <a:rPr lang="en-US" dirty="0" smtClean="0"/>
              <a:t>Pitfalls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Andrew </a:t>
            </a:r>
            <a:r>
              <a:rPr lang="en-US" dirty="0" smtClean="0"/>
              <a:t>Koenig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Books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858" y="1175561"/>
            <a:ext cx="1737942" cy="2241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841750"/>
            <a:ext cx="2328334" cy="23283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217" y="3841750"/>
            <a:ext cx="2169583" cy="216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4286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</a:p>
          <a:p>
            <a:endParaRPr lang="en-US" dirty="0" smtClean="0"/>
          </a:p>
          <a:p>
            <a:r>
              <a:rPr lang="en-US" dirty="0" smtClean="0"/>
              <a:t>Section 1.5</a:t>
            </a:r>
          </a:p>
          <a:p>
            <a:r>
              <a:rPr lang="en-US" dirty="0" smtClean="0"/>
              <a:t>Section 1.8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023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20615"/>
            <a:ext cx="8229600" cy="779585"/>
          </a:xfrm>
        </p:spPr>
        <p:txBody>
          <a:bodyPr/>
          <a:lstStyle/>
          <a:p>
            <a:r>
              <a:rPr lang="en-US" dirty="0" smtClean="0"/>
              <a:t>Process Tree and IPC</a:t>
            </a:r>
            <a:endParaRPr lang="en-US" dirty="0"/>
          </a:p>
        </p:txBody>
      </p:sp>
      <p:sp>
        <p:nvSpPr>
          <p:cNvPr id="7" name="Rectangle 1027"/>
          <p:cNvSpPr>
            <a:spLocks noChangeArrowheads="1"/>
          </p:cNvSpPr>
          <p:nvPr/>
        </p:nvSpPr>
        <p:spPr bwMode="auto">
          <a:xfrm>
            <a:off x="4676205" y="4557020"/>
            <a:ext cx="4383128" cy="126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/>
              <a:t>Figure 1-13. </a:t>
            </a:r>
            <a:r>
              <a:rPr lang="en-US" dirty="0"/>
              <a:t>A process tree. Process A created two child processes, B and C. Process B created three child processes, D, E, and F.</a:t>
            </a:r>
          </a:p>
        </p:txBody>
      </p:sp>
      <p:pic>
        <p:nvPicPr>
          <p:cNvPr id="8" name="Picture 1029" descr="D:\b\b4\IBM\01-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2085446"/>
            <a:ext cx="272415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199" y="1701028"/>
            <a:ext cx="3867314" cy="4567145"/>
          </a:xfrm>
        </p:spPr>
        <p:txBody>
          <a:bodyPr/>
          <a:lstStyle/>
          <a:p>
            <a:r>
              <a:rPr lang="en-US" dirty="0" smtClean="0"/>
              <a:t>A process can create other processes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Root/Child processes</a:t>
            </a:r>
            <a:r>
              <a:rPr lang="en-US" dirty="0" smtClean="0"/>
              <a:t>, process tree</a:t>
            </a:r>
          </a:p>
          <a:p>
            <a:pPr lvl="1"/>
            <a:r>
              <a:rPr lang="en-US" dirty="0" smtClean="0"/>
              <a:t>In Unix, an “</a:t>
            </a:r>
            <a:r>
              <a:rPr lang="en-US" dirty="0" err="1" smtClean="0">
                <a:solidFill>
                  <a:srgbClr val="0000FF"/>
                </a:solidFill>
              </a:rPr>
              <a:t>init</a:t>
            </a:r>
            <a:r>
              <a:rPr lang="en-US" dirty="0" smtClean="0"/>
              <a:t>” process is the root of all other processes with PID=1 usually</a:t>
            </a:r>
          </a:p>
          <a:p>
            <a:r>
              <a:rPr lang="en-US" dirty="0" err="1" smtClean="0"/>
              <a:t>Interprocess</a:t>
            </a:r>
            <a:r>
              <a:rPr lang="en-US" dirty="0" smtClean="0"/>
              <a:t> Communication (IPC)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93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0257" y="1600200"/>
            <a:ext cx="4409179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File: an abstraction of a collection of bytes</a:t>
            </a:r>
          </a:p>
          <a:p>
            <a:r>
              <a:rPr lang="en-US" dirty="0" smtClean="0"/>
              <a:t>Directory: a</a:t>
            </a:r>
            <a:r>
              <a:rPr lang="en-US" dirty="0" smtClean="0">
                <a:solidFill>
                  <a:srgbClr val="0000FF"/>
                </a:solidFill>
              </a:rPr>
              <a:t> special file containing “pointer” to other files/directories</a:t>
            </a:r>
          </a:p>
          <a:p>
            <a:r>
              <a:rPr lang="en-US" dirty="0" smtClean="0"/>
              <a:t>Root directory: top of the directory hierarchy</a:t>
            </a:r>
          </a:p>
          <a:p>
            <a:r>
              <a:rPr lang="en-US" dirty="0" smtClean="0"/>
              <a:t>Path (absolute/relative)</a:t>
            </a:r>
          </a:p>
          <a:p>
            <a:pPr lvl="1"/>
            <a:r>
              <a:rPr lang="en-US" dirty="0" smtClean="0"/>
              <a:t>/Students/Leo/foo</a:t>
            </a:r>
            <a:endParaRPr lang="en-US" dirty="0"/>
          </a:p>
          <a:p>
            <a:r>
              <a:rPr lang="en-US" dirty="0"/>
              <a:t>Working directory</a:t>
            </a:r>
          </a:p>
          <a:p>
            <a:r>
              <a:rPr lang="en-US" dirty="0"/>
              <a:t>File </a:t>
            </a:r>
            <a:r>
              <a:rPr lang="en-US" dirty="0" smtClean="0"/>
              <a:t>descriptor (FD)</a:t>
            </a:r>
            <a:endParaRPr lang="en-US" dirty="0"/>
          </a:p>
          <a:p>
            <a:r>
              <a:rPr lang="en-US" dirty="0"/>
              <a:t>File </a:t>
            </a:r>
            <a:r>
              <a:rPr lang="en-US" dirty="0" smtClean="0"/>
              <a:t>system: a collection of files, directories, and metadata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pic>
        <p:nvPicPr>
          <p:cNvPr id="7" name="Picture 5" descr="D:\b\b4\IBM\01-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465" y="2221726"/>
            <a:ext cx="4618421" cy="307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50154" y="5498167"/>
            <a:ext cx="4311487" cy="41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990600" lvl="1" indent="-533400" algn="ctr" eaLnBrk="0" hangingPunct="0">
              <a:spcBef>
                <a:spcPct val="20000"/>
              </a:spcBef>
            </a:pPr>
            <a:r>
              <a:rPr lang="en-US" sz="2000" dirty="0"/>
              <a:t>Figure 1</a:t>
            </a:r>
            <a:r>
              <a:rPr lang="en-US" sz="2000" dirty="0" smtClean="0"/>
              <a:t>-14. </a:t>
            </a:r>
            <a:r>
              <a:rPr lang="en-US" sz="2000" dirty="0"/>
              <a:t>A file system for a university department.</a:t>
            </a:r>
          </a:p>
        </p:txBody>
      </p:sp>
    </p:spTree>
    <p:extLst>
      <p:ext uri="{BB962C8B-B14F-4D97-AF65-F5344CB8AC3E}">
        <p14:creationId xmlns:p14="http://schemas.microsoft.com/office/powerpoint/2010/main" val="1940785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0" y="5456238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sz="2400" dirty="0"/>
              <a:t>Figure </a:t>
            </a:r>
            <a:r>
              <a:rPr lang="en-US" sz="2400" dirty="0" smtClean="0"/>
              <a:t>1-15. </a:t>
            </a:r>
            <a:r>
              <a:rPr lang="en-US" sz="2400" dirty="0"/>
              <a:t>(a) Before mounting, the files on the CD-ROM are not accessible.  (b) After mounting, they are part of the file hierarchy.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0" y="667414"/>
            <a:ext cx="9144000" cy="146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3200" u="sng" dirty="0">
                <a:latin typeface="+mj-lt"/>
              </a:rPr>
              <a:t>Files </a:t>
            </a:r>
            <a:r>
              <a:rPr lang="en-US" sz="3200" u="sng" dirty="0" smtClean="0">
                <a:latin typeface="+mj-lt"/>
              </a:rPr>
              <a:t>(cont.)</a:t>
            </a:r>
            <a:endParaRPr lang="en-US" sz="3200" u="sng" dirty="0">
              <a:latin typeface="+mj-lt"/>
            </a:endParaRPr>
          </a:p>
        </p:txBody>
      </p:sp>
      <p:pic>
        <p:nvPicPr>
          <p:cNvPr id="146437" name="Picture 5" descr="D:\b\b4\IBM\01-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113010"/>
            <a:ext cx="80391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3AE1-6BA9-459D-8E25-FA2670ABE814}" type="datetime1">
              <a:rPr lang="en-US" altLang="zh-CN" smtClean="0"/>
              <a:pPr/>
              <a:t>9/13/18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93605" y="2011160"/>
            <a:ext cx="424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systems can be joined with “</a:t>
            </a:r>
            <a:r>
              <a:rPr lang="en-US" dirty="0" smtClean="0">
                <a:solidFill>
                  <a:srgbClr val="0000FF"/>
                </a:solidFill>
              </a:rPr>
              <a:t>mounting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4113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 smtClean="0"/>
              <a:t>Operating </a:t>
            </a:r>
            <a:r>
              <a:rPr lang="en-US" dirty="0"/>
              <a:t>System Concepts</a:t>
            </a:r>
          </a:p>
          <a:p>
            <a:pPr lvl="1"/>
            <a:r>
              <a:rPr lang="en-US" dirty="0" smtClean="0"/>
              <a:t>Files</a:t>
            </a:r>
            <a:r>
              <a:rPr lang="en-US" dirty="0"/>
              <a:t>, protection and security</a:t>
            </a:r>
          </a:p>
          <a:p>
            <a:pPr lvl="1"/>
            <a:r>
              <a:rPr lang="en-US" dirty="0" smtClean="0"/>
              <a:t>Shell</a:t>
            </a:r>
          </a:p>
          <a:p>
            <a:r>
              <a:rPr lang="en-US" dirty="0"/>
              <a:t>Unix/Linux Beginner Guide and Shell Programming</a:t>
            </a:r>
          </a:p>
          <a:p>
            <a:r>
              <a:rPr lang="en-US" dirty="0">
                <a:solidFill>
                  <a:srgbClr val="BFBFBF"/>
                </a:solidFill>
              </a:rPr>
              <a:t>System Programming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3247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694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User management (UID: User ID)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 err="1" smtClean="0"/>
              <a:t>superuser</a:t>
            </a:r>
            <a:r>
              <a:rPr lang="en-US" dirty="0" smtClean="0"/>
              <a:t> “root” with UID=0 in Unix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Group management (GID: Group ID)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Protection mechanisms exist in OS for security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 files in Unix are protected with a 9-bit binary code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Three 3-bit fields, for owner, group members, and everyone else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3-bit field: </a:t>
            </a:r>
            <a:r>
              <a:rPr lang="en-US" dirty="0" err="1" smtClean="0"/>
              <a:t>rwx</a:t>
            </a:r>
            <a:r>
              <a:rPr lang="en-US" dirty="0" smtClean="0"/>
              <a:t> bits, indicate the privilege of read/write/execute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 </a:t>
            </a:r>
            <a:r>
              <a:rPr lang="en-US" i="1" dirty="0" err="1" smtClean="0"/>
              <a:t>rwxr</a:t>
            </a:r>
            <a:r>
              <a:rPr lang="en-US" i="1" dirty="0" smtClean="0"/>
              <a:t>-x—x.  How to change permission?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What are </a:t>
            </a:r>
            <a:r>
              <a:rPr lang="en-US" i="1" dirty="0" err="1" smtClean="0"/>
              <a:t>rwx</a:t>
            </a:r>
            <a:r>
              <a:rPr lang="en-US" i="1" dirty="0" smtClean="0"/>
              <a:t> for a directory?</a:t>
            </a:r>
            <a:r>
              <a:rPr lang="en-US" dirty="0"/>
              <a:t> </a:t>
            </a:r>
            <a:endParaRPr lang="en-US" dirty="0">
              <a:solidFill>
                <a:srgbClr val="0432FF"/>
              </a:solidFill>
            </a:endParaRPr>
          </a:p>
          <a:p>
            <a:pPr lvl="1">
              <a:lnSpc>
                <a:spcPct val="120000"/>
              </a:lnSpc>
            </a:pPr>
            <a:endParaRPr lang="en-US" i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and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0992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478390" cy="456714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Shell: a command-line interface between the user and OS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Many shells exist, e.g. </a:t>
            </a:r>
            <a:r>
              <a:rPr lang="en-US" dirty="0" err="1" smtClean="0"/>
              <a:t>csh</a:t>
            </a:r>
            <a:r>
              <a:rPr lang="en-US" dirty="0" smtClean="0"/>
              <a:t>, bash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GUI can be another interface, e.g. Gnome on Linux or Windows Explorer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0000FF"/>
                </a:solidFill>
              </a:rPr>
              <a:t>prompt</a:t>
            </a:r>
            <a:r>
              <a:rPr lang="en-US" dirty="0" smtClean="0"/>
              <a:t>”: a character telling user waiting to accept a command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 </a:t>
            </a:r>
            <a:r>
              <a:rPr lang="en-US" b="1" dirty="0" smtClean="0"/>
              <a:t>“$”</a:t>
            </a:r>
            <a:r>
              <a:rPr lang="en-US" dirty="0" smtClean="0"/>
              <a:t> for bash, “%” for </a:t>
            </a:r>
            <a:r>
              <a:rPr lang="en-US" dirty="0" err="1" smtClean="0"/>
              <a:t>csh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Examples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$ date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$ date &gt; file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$ sort &lt; file1 &gt; file2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29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7247</TotalTime>
  <Words>1924</Words>
  <Application>Microsoft Macintosh PowerPoint</Application>
  <PresentationFormat>On-screen Show (4:3)</PresentationFormat>
  <Paragraphs>393</Paragraphs>
  <Slides>38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Calibri</vt:lpstr>
      <vt:lpstr>Calibri (Headings)</vt:lpstr>
      <vt:lpstr>Courier New</vt:lpstr>
      <vt:lpstr>ＭＳ Ｐゴシック</vt:lpstr>
      <vt:lpstr>ＭＳ Ｐ明朝</vt:lpstr>
      <vt:lpstr>Times New Roman</vt:lpstr>
      <vt:lpstr>Wingdings</vt:lpstr>
      <vt:lpstr>宋体</vt:lpstr>
      <vt:lpstr>Arial</vt:lpstr>
      <vt:lpstr>Office Theme</vt:lpstr>
      <vt:lpstr>PowerPoint Presentation</vt:lpstr>
      <vt:lpstr>Outline</vt:lpstr>
      <vt:lpstr>Processes/Threads</vt:lpstr>
      <vt:lpstr>Process Tree and IPC</vt:lpstr>
      <vt:lpstr>Files</vt:lpstr>
      <vt:lpstr>PowerPoint Presentation</vt:lpstr>
      <vt:lpstr>Outline</vt:lpstr>
      <vt:lpstr>Protection and Security</vt:lpstr>
      <vt:lpstr>Shell</vt:lpstr>
      <vt:lpstr>Common Unix/Linux Commands</vt:lpstr>
      <vt:lpstr>More Unix/Linux Commands </vt:lpstr>
      <vt:lpstr>Editing Source Files (1)</vt:lpstr>
      <vt:lpstr>Editing Source Files (2)</vt:lpstr>
      <vt:lpstr>Editing Source Files (3)</vt:lpstr>
      <vt:lpstr>Shell Programming/Shell Scripting (1)</vt:lpstr>
      <vt:lpstr>Shell Programming/Shell Scripting (2)</vt:lpstr>
      <vt:lpstr>Shell Programming/Shell Scripting (3)</vt:lpstr>
      <vt:lpstr>Simple Example (1)</vt:lpstr>
      <vt:lpstr>Simple Example (2)</vt:lpstr>
      <vt:lpstr>Simple Example (3)</vt:lpstr>
      <vt:lpstr>Simple Example (4)</vt:lpstr>
      <vt:lpstr>Environmental Variables </vt:lpstr>
      <vt:lpstr>More Environmental Variables </vt:lpstr>
      <vt:lpstr>Local Variables </vt:lpstr>
      <vt:lpstr>Control Statements</vt:lpstr>
      <vt:lpstr>An Example</vt:lpstr>
      <vt:lpstr>More on Shell Programming</vt:lpstr>
      <vt:lpstr>Outline</vt:lpstr>
      <vt:lpstr>C Language Review</vt:lpstr>
      <vt:lpstr>C Language Review</vt:lpstr>
      <vt:lpstr>C Language Review</vt:lpstr>
      <vt:lpstr>PowerPoint Presentation</vt:lpstr>
      <vt:lpstr>C Project Review</vt:lpstr>
      <vt:lpstr>Compiling and Running</vt:lpstr>
      <vt:lpstr>Examples</vt:lpstr>
      <vt:lpstr>Programming Materials</vt:lpstr>
      <vt:lpstr>C Language Books</vt:lpstr>
      <vt:lpstr>Readings</vt:lpstr>
    </vt:vector>
  </TitlesOfParts>
  <Company>Texas Tech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Chen</dc:creator>
  <cp:lastModifiedBy>Microsoft Office User</cp:lastModifiedBy>
  <cp:revision>510</cp:revision>
  <dcterms:created xsi:type="dcterms:W3CDTF">2012-08-25T03:05:58Z</dcterms:created>
  <dcterms:modified xsi:type="dcterms:W3CDTF">2018-09-13T14:47:39Z</dcterms:modified>
</cp:coreProperties>
</file>