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408" r:id="rId3"/>
    <p:sldId id="409" r:id="rId4"/>
    <p:sldId id="410" r:id="rId5"/>
    <p:sldId id="411" r:id="rId6"/>
    <p:sldId id="412" r:id="rId7"/>
    <p:sldId id="366" r:id="rId8"/>
    <p:sldId id="372" r:id="rId9"/>
    <p:sldId id="373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13" r:id="rId31"/>
    <p:sldId id="414" r:id="rId32"/>
    <p:sldId id="401" r:id="rId33"/>
    <p:sldId id="402" r:id="rId34"/>
    <p:sldId id="405" r:id="rId35"/>
    <p:sldId id="406" r:id="rId36"/>
    <p:sldId id="407" r:id="rId37"/>
    <p:sldId id="31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/>
    <p:restoredTop sz="83221"/>
  </p:normalViewPr>
  <p:slideViewPr>
    <p:cSldViewPr snapToGrid="0" snapToObjects="1">
      <p:cViewPr>
        <p:scale>
          <a:sx n="121" d="100"/>
          <a:sy n="121" d="100"/>
        </p:scale>
        <p:origin x="1208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 mark, Exclamation point, or Bang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create new </a:t>
            </a:r>
            <a:r>
              <a:rPr lang="en-US" dirty="0" err="1" smtClean="0"/>
              <a:t>t.sh</a:t>
            </a:r>
            <a:r>
              <a:rPr lang="en-US" dirty="0" smtClean="0"/>
              <a:t>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706D43-DAEA-C14C-97E3-E4478A7755D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28510-16E7-154B-994F-3CBFF577431C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model of run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395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Fibonacci</a:t>
            </a:r>
            <a:r>
              <a:rPr lang="en-US" baseline="0" dirty="0" smtClean="0"/>
              <a:t> +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038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character is file type</a:t>
            </a:r>
            <a:r>
              <a:rPr lang="en-US" baseline="0" dirty="0" smtClean="0"/>
              <a:t>: - is for regular file, d is for directory,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directory, x is for searching the content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/questions/150449/what-does-execute-permission-mean-on-a-folder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execute bit set you have the permission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1) to cd into the directory (The execute bit is needed to be able to change into the directory.)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2) Also for long listing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 i.e. to view the meta data of the files inside the directory (Provided that read permission is there for the directory.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files are readable and writeable by the owner of the file and readable by users in the group owner of that file and readable by everyone else.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755 is the same thing, it just has the execute bit set for 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⟨ ⟩ — pointy brackets, angle brackets, triangular brackets, diamond brackets, tuples, or chevrons</a:t>
            </a:r>
          </a:p>
          <a:p>
            <a:r>
              <a:rPr lang="en-US" dirty="0" smtClean="0"/>
              <a:t>&lt; &gt; — inequality signs, pointy brackets, or brackets.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327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69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emac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m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4" Type="http://schemas.openxmlformats.org/officeDocument/2006/relationships/hyperlink" Target="http://www.unix.com/answers-frequently-asked-questions/13774-unix-tutorials-programming-tutorials-shell-scripting-tutorials.html" TargetMode="External"/><Relationship Id="rId5" Type="http://schemas.openxmlformats.org/officeDocument/2006/relationships/hyperlink" Target="http://www.thegeekstuff.com/" TargetMode="External"/><Relationship Id="rId6" Type="http://schemas.openxmlformats.org/officeDocument/2006/relationships/hyperlink" Target="http://www.ee.surrey.ac.uk/Teaching/Unix/" TargetMode="External"/><Relationship Id="rId7" Type="http://schemas.openxmlformats.org/officeDocument/2006/relationships/hyperlink" Target="http://www.advancedlinuxprogramming.com/alp-folder/advanced-linux-programming.pdf" TargetMode="Externa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Tommy Dang,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Common Unix/Linux 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8537" y="1647587"/>
            <a:ext cx="7366544" cy="47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spcBef>
                <a:spcPct val="20000"/>
              </a:spcBef>
              <a:spcAft>
                <a:spcPct val="25000"/>
              </a:spcAft>
              <a:buClr>
                <a:schemeClr val="accent2"/>
              </a:buClr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74295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i="1">
                <a:solidFill>
                  <a:schemeClr val="tx1"/>
                </a:solidFill>
                <a:latin typeface="+mn-lt"/>
              </a:defRPr>
            </a:lvl3pPr>
            <a:lvl4pPr marL="1258888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22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1879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3368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94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51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(directory)		list your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hidden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list size/detail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	create a directory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(directory)	change to directory   	cd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src;cd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../bin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(blank)            	to your home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		cd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(file)               delete a file   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a.out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		delete a directory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vi (file)                 terminal text editor   	vi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mv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 move/rename           	mv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src1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man command      display help info     	man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584" y="5905455"/>
            <a:ext cx="7891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 to use online help with “man” or “info” command, or search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0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562600" cy="4567145"/>
          </a:xfrm>
        </p:spPr>
        <p:txBody>
          <a:bodyPr/>
          <a:lstStyle/>
          <a:p>
            <a:r>
              <a:rPr lang="en-US" dirty="0" smtClean="0"/>
              <a:t>$ info bash</a:t>
            </a:r>
          </a:p>
          <a:p>
            <a:r>
              <a:rPr lang="en-US" dirty="0" smtClean="0"/>
              <a:t>$ man bash</a:t>
            </a:r>
          </a:p>
          <a:p>
            <a:r>
              <a:rPr lang="en-US" dirty="0" smtClean="0"/>
              <a:t>Search online “</a:t>
            </a:r>
            <a:r>
              <a:rPr lang="en-US" dirty="0" err="1" smtClean="0"/>
              <a:t>linux</a:t>
            </a:r>
            <a:r>
              <a:rPr lang="en-US" dirty="0" smtClean="0"/>
              <a:t> commands” </a:t>
            </a:r>
          </a:p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“Linux A-Z”, by by Phil </a:t>
            </a:r>
            <a:r>
              <a:rPr lang="en-US" dirty="0" err="1" smtClean="0"/>
              <a:t>Cornes</a:t>
            </a:r>
            <a:endParaRPr lang="en-US" dirty="0" smtClean="0"/>
          </a:p>
          <a:p>
            <a:pPr lvl="1"/>
            <a:r>
              <a:rPr lang="en-US" dirty="0" smtClean="0"/>
              <a:t>“UNIX </a:t>
            </a:r>
            <a:r>
              <a:rPr lang="en-US" dirty="0"/>
              <a:t>and Linux System Administration </a:t>
            </a:r>
            <a:r>
              <a:rPr lang="en-US" dirty="0" smtClean="0"/>
              <a:t>Handbook”, </a:t>
            </a:r>
            <a:r>
              <a:rPr lang="en-US" dirty="0"/>
              <a:t>by Nemeth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>
                <a:solidFill>
                  <a:sysClr val="windowText" lastClr="000000"/>
                </a:solidFill>
                <a:cs typeface="Calibri"/>
              </a:rPr>
              <a:t>Unix/Linux Commands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2" y="4092831"/>
            <a:ext cx="1673994" cy="217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28" y="1701028"/>
            <a:ext cx="2190058" cy="21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29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(1)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51" y="1987618"/>
            <a:ext cx="764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new file</a:t>
            </a:r>
          </a:p>
          <a:p>
            <a:pPr algn="l"/>
            <a:r>
              <a:rPr lang="en-US" sz="2400" dirty="0" smtClean="0"/>
              <a:t>            </a:t>
            </a:r>
            <a:r>
              <a:rPr lang="en-US" sz="2200" dirty="0" smtClean="0"/>
              <a:t> touch </a:t>
            </a:r>
            <a:r>
              <a:rPr lang="en-US" sz="2200" dirty="0" err="1" smtClean="0"/>
              <a:t>newfile.c</a:t>
            </a:r>
            <a:endParaRPr lang="en-US" sz="22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Edit existing file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vi </a:t>
            </a:r>
            <a:r>
              <a:rPr lang="en-US" sz="2400" dirty="0" err="1" smtClean="0"/>
              <a:t>newfile.c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0" y="3755220"/>
            <a:ext cx="4290041" cy="231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52" y="3753291"/>
            <a:ext cx="4314854" cy="230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6294" y="4448188"/>
            <a:ext cx="18084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an empty file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69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Save and quit a file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/>
              <a:t>i</a:t>
            </a:r>
            <a:r>
              <a:rPr lang="en-US" sz="2400" dirty="0" smtClean="0"/>
              <a:t> to enter the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esc to exit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</a:t>
            </a:r>
            <a:r>
              <a:rPr lang="en-US" sz="2400" dirty="0" err="1" smtClean="0"/>
              <a:t>wq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 err="1" smtClean="0"/>
              <a:t>save&amp;exit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:q! to exit without save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" y="4148111"/>
            <a:ext cx="2719021" cy="2004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20" y="4110041"/>
            <a:ext cx="2616866" cy="1874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64" y="4100646"/>
            <a:ext cx="2661644" cy="19504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215258" y="5797817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6472" y="5763653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5088" y="5729489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7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i/vim: (visual editor/vi improved) standard text editor on Unix/Linux platforms</a:t>
            </a:r>
          </a:p>
          <a:p>
            <a:r>
              <a:rPr lang="en-US" dirty="0" smtClean="0"/>
              <a:t>More 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Book</a:t>
            </a:r>
            <a:r>
              <a:rPr lang="en-US" dirty="0"/>
              <a:t>: “Learning the vi and Vim </a:t>
            </a:r>
            <a:r>
              <a:rPr lang="en-US" dirty="0" smtClean="0"/>
              <a:t>Editors” by Robbins, et. al.</a:t>
            </a:r>
          </a:p>
          <a:p>
            <a:endParaRPr lang="en-US" dirty="0"/>
          </a:p>
          <a:p>
            <a:r>
              <a:rPr lang="en-US" dirty="0" smtClean="0"/>
              <a:t>You can also use GNU </a:t>
            </a:r>
            <a:r>
              <a:rPr lang="en-US" dirty="0" err="1" smtClean="0"/>
              <a:t>Emacs</a:t>
            </a:r>
            <a:r>
              <a:rPr lang="en-US" dirty="0" smtClean="0"/>
              <a:t> editor</a:t>
            </a:r>
          </a:p>
          <a:p>
            <a:r>
              <a:rPr lang="en-US" dirty="0">
                <a:hlinkClick r:id="rId3"/>
              </a:rPr>
              <a:t>http://www.gnu.org/software/emacs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cs typeface="Calibri"/>
              </a:rPr>
              <a:t>Editing Source Files </a:t>
            </a:r>
            <a:r>
              <a:rPr lang="en-US" dirty="0" smtClean="0">
                <a:solidFill>
                  <a:sysClr val="windowText" lastClr="000000"/>
                </a:solidFill>
                <a:cs typeface="Calibri"/>
              </a:rPr>
              <a:t>(3)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40" y="3583394"/>
            <a:ext cx="1937560" cy="25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0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A shell script is a text file with </a:t>
            </a:r>
            <a:r>
              <a:rPr lang="en-CA" dirty="0" smtClean="0">
                <a:latin typeface="Calibri"/>
                <a:cs typeface="Calibri"/>
              </a:rPr>
              <a:t>Unix/Linux </a:t>
            </a:r>
            <a:r>
              <a:rPr lang="en-CA" dirty="0">
                <a:latin typeface="Calibri"/>
                <a:cs typeface="Calibri"/>
              </a:rPr>
              <a:t>commands in </a:t>
            </a:r>
            <a:r>
              <a:rPr lang="en-CA" dirty="0" smtClean="0">
                <a:latin typeface="Calibri"/>
                <a:cs typeface="Calibri"/>
              </a:rPr>
              <a:t>it </a:t>
            </a:r>
            <a:endParaRPr lang="en-CA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Shell scripts usually begin with a #! and a shell name (complete pathname of shell).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Pathname of shell </a:t>
            </a:r>
            <a:r>
              <a:rPr lang="en-CA" dirty="0" smtClean="0">
                <a:latin typeface="Calibri"/>
                <a:cs typeface="Calibri"/>
              </a:rPr>
              <a:t>can be </a:t>
            </a:r>
            <a:r>
              <a:rPr lang="en-CA" dirty="0">
                <a:latin typeface="Calibri"/>
                <a:cs typeface="Calibri"/>
              </a:rPr>
              <a:t>found using the </a:t>
            </a:r>
            <a:r>
              <a:rPr lang="en-CA" b="1" i="1" dirty="0">
                <a:latin typeface="Calibri"/>
                <a:cs typeface="Calibri"/>
              </a:rPr>
              <a:t>which</a:t>
            </a:r>
            <a:r>
              <a:rPr lang="en-CA" dirty="0">
                <a:latin typeface="Calibri"/>
                <a:cs typeface="Calibri"/>
              </a:rPr>
              <a:t> command.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The shell name is the shell that will execute this script.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CA" dirty="0">
                <a:solidFill>
                  <a:schemeClr val="hlink"/>
                </a:solidFill>
                <a:latin typeface="Calibri"/>
                <a:cs typeface="Calibri"/>
              </a:rPr>
              <a:t>#!/bin/bash</a:t>
            </a:r>
            <a:endParaRPr lang="en-US" dirty="0">
              <a:solidFill>
                <a:schemeClr val="hlink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no shell is specified in the script file, the default is chosen to be the currently executing shell.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Programming/Shell Scripting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234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shell script as a standalone is an executable program: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Must use </a:t>
            </a:r>
            <a:r>
              <a:rPr lang="en-US" i="1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to change the permissions of the script to be executable also.</a:t>
            </a:r>
          </a:p>
          <a:p>
            <a:r>
              <a:rPr lang="en-US" dirty="0">
                <a:latin typeface="Calibri"/>
                <a:cs typeface="Calibri"/>
              </a:rPr>
              <a:t>Can run script explicitly also, by specifying the shell name.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bash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</a:t>
            </a:r>
            <a:r>
              <a:rPr lang="en-US" b="1" dirty="0" err="1">
                <a:latin typeface="Calibri"/>
                <a:cs typeface="Calibri"/>
              </a:rPr>
              <a:t>csh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</a:t>
            </a:r>
            <a:r>
              <a:rPr lang="en-US" dirty="0" smtClean="0"/>
              <a:t>Scripting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427" y="4635396"/>
            <a:ext cx="7305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convention is to use suffix .</a:t>
            </a:r>
            <a:r>
              <a:rPr lang="en-US" dirty="0" err="1" smtClean="0"/>
              <a:t>sh</a:t>
            </a:r>
            <a:r>
              <a:rPr lang="en-US" dirty="0" smtClean="0"/>
              <a:t>, i.e. </a:t>
            </a:r>
            <a:r>
              <a:rPr lang="en-US" dirty="0" err="1" smtClean="0"/>
              <a:t>myscript.sh</a:t>
            </a:r>
            <a:r>
              <a:rPr lang="en-US" dirty="0" smtClean="0"/>
              <a:t>, to indicate it’s a shell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73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solidFill>
                  <a:srgbClr val="FF0000"/>
                </a:solidFill>
                <a:latin typeface="Calibri"/>
                <a:cs typeface="Calibri"/>
              </a:rPr>
              <a:t>Why write shell scripts ?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avoid repetition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you do a sequence of steps with standard </a:t>
            </a:r>
            <a:r>
              <a:rPr lang="en-US" dirty="0" smtClean="0">
                <a:latin typeface="Calibri"/>
                <a:cs typeface="Calibri"/>
              </a:rPr>
              <a:t>Unix/Linux </a:t>
            </a:r>
            <a:r>
              <a:rPr lang="en-US" dirty="0">
                <a:latin typeface="Calibri"/>
                <a:cs typeface="Calibri"/>
              </a:rPr>
              <a:t>commands over and over, why not do it all with just one command?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Or in other words, store all these commands in a file and execute them one by one.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automate difficult tasks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Many commands have subtle and difficult options that you </a:t>
            </a:r>
            <a:r>
              <a:rPr lang="en-US" dirty="0" smtClean="0">
                <a:latin typeface="Calibri"/>
                <a:cs typeface="Calibri"/>
              </a:rPr>
              <a:t>don</a:t>
            </a:r>
            <a:r>
              <a:rPr lang="en-US" dirty="0" smtClean="0">
                <a:latin typeface="Calibri"/>
                <a:ea typeface="ＭＳ Ｐ明朝" charset="0"/>
                <a:cs typeface="Calibri"/>
              </a:rPr>
              <a:t>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want to figure out or remember every time</a:t>
            </a:r>
            <a:r>
              <a:rPr lang="en-CA" altLang="ja-JP" dirty="0">
                <a:latin typeface="Calibri"/>
                <a:cs typeface="Calibri"/>
              </a:rPr>
              <a:t> 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Scripting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9427" y="1756305"/>
            <a:ext cx="762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Assume that I need to execute the following commands once in a while when I run out of disk space: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73591" y="3088527"/>
            <a:ext cx="3801077" cy="9233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stderr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stdout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70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43855" y="1601991"/>
            <a:ext cx="7620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We can put all those commands into a shell script</a:t>
            </a:r>
            <a:r>
              <a:rPr lang="en-US" dirty="0">
                <a:latin typeface="Calibri"/>
                <a:cs typeface="Calibri"/>
                <a:sym typeface="Wingdings" charset="0"/>
              </a:rPr>
              <a:t>, called </a:t>
            </a:r>
            <a:r>
              <a:rPr lang="en-US" i="1" dirty="0" err="1" smtClean="0">
                <a:latin typeface="Calibri"/>
                <a:cs typeface="Calibri"/>
                <a:sym typeface="Wingdings" charset="0"/>
              </a:rPr>
              <a:t>cleanup.sh</a:t>
            </a:r>
            <a:r>
              <a:rPr lang="en-US" dirty="0" smtClean="0">
                <a:latin typeface="Calibri"/>
                <a:cs typeface="Calibri"/>
                <a:sym typeface="Wingdings" charset="0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85685" y="2798685"/>
            <a:ext cx="3748056" cy="230832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$ cat </a:t>
            </a:r>
            <a:r>
              <a:rPr lang="en-US" dirty="0" err="1" smtClean="0"/>
              <a:t>cleanup</a:t>
            </a:r>
            <a:r>
              <a:rPr lang="en-US" dirty="0" err="1" smtClean="0">
                <a:cs typeface="+mn-cs"/>
              </a:rPr>
              <a:t>.sh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#</a:t>
            </a:r>
            <a:r>
              <a:rPr lang="en-US" dirty="0"/>
              <a:t>!/bin/bash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*.out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*.err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/>
          </a:p>
          <a:p>
            <a:pPr>
              <a:defRPr/>
            </a:pPr>
            <a:r>
              <a:rPr lang="en-US" dirty="0"/>
              <a:t>echo "Deleted files with suffix </a:t>
            </a:r>
            <a:r>
              <a:rPr lang="en-US" dirty="0" smtClean="0"/>
              <a:t>out, err, </a:t>
            </a:r>
            <a:r>
              <a:rPr lang="en-US" dirty="0" err="1"/>
              <a:t>tmp</a:t>
            </a:r>
            <a:r>
              <a:rPr lang="en-US" dirty="0"/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(3)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To run the script: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1: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</a:t>
            </a:r>
            <a:r>
              <a:rPr lang="en-US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u+x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2: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Run the script: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.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line of the script is processed in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2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 </a:t>
            </a:r>
            <a:r>
              <a:rPr lang="en-US" dirty="0" smtClean="0"/>
              <a:t>current </a:t>
            </a:r>
            <a:r>
              <a:rPr lang="en-US" dirty="0"/>
              <a:t>date, time, username, and current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376701"/>
            <a:ext cx="37750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echo </a:t>
            </a:r>
            <a:r>
              <a:rPr lang="en-US" dirty="0"/>
              <a:t>"Hello, $</a:t>
            </a:r>
            <a:r>
              <a:rPr lang="en-US" dirty="0" smtClean="0"/>
              <a:t>LOGNAME”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date is `date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"User is `</a:t>
            </a:r>
            <a:r>
              <a:rPr lang="en-US" dirty="0" err="1" smtClean="0"/>
              <a:t>whoami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directory is `</a:t>
            </a:r>
            <a:r>
              <a:rPr lang="en-US" dirty="0" err="1"/>
              <a:t>pwd</a:t>
            </a:r>
            <a:r>
              <a:rPr lang="en-US" dirty="0"/>
              <a:t>`"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722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66738"/>
            <a:ext cx="7772400" cy="515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ea"/>
                <a:cs typeface="Calibri"/>
              </a:rPr>
              <a:t>Environmental Variables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27138"/>
            <a:ext cx="8637588" cy="5214937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Environmental </a:t>
            </a:r>
            <a:r>
              <a:rPr lang="en-US" dirty="0">
                <a:latin typeface="Calibri"/>
                <a:ea typeface="+mn-ea"/>
                <a:cs typeface="Calibri"/>
              </a:rPr>
              <a:t>variables hold special </a:t>
            </a:r>
            <a:r>
              <a:rPr lang="en-US" dirty="0" smtClean="0">
                <a:latin typeface="Calibri"/>
                <a:ea typeface="+mn-ea"/>
                <a:cs typeface="Calibri"/>
              </a:rPr>
              <a:t>values.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Calibri"/>
              </a:rPr>
              <a:t>Environmental variables are set by the system on initial login</a:t>
            </a:r>
          </a:p>
          <a:p>
            <a:pPr marL="594360" lvl="1" indent="-274320" eaLnBrk="1" fontAlgn="auto" hangingPunct="1"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Calibri"/>
              </a:rPr>
              <a:t>/etc/profile, /etc/</a:t>
            </a:r>
            <a:r>
              <a:rPr lang="en-US" sz="2000" dirty="0" err="1" smtClean="0">
                <a:ea typeface="+mn-ea"/>
                <a:cs typeface="Calibri"/>
              </a:rPr>
              <a:t>profile.d</a:t>
            </a:r>
            <a:r>
              <a:rPr lang="en-US" sz="2000" dirty="0" smtClean="0">
                <a:ea typeface="+mn-ea"/>
                <a:cs typeface="Calibri"/>
              </a:rPr>
              <a:t>/ and ~/.</a:t>
            </a:r>
            <a:r>
              <a:rPr lang="en-US" sz="2000" dirty="0" err="1" smtClean="0">
                <a:ea typeface="+mn-ea"/>
                <a:cs typeface="Calibri"/>
              </a:rPr>
              <a:t>bash_profile</a:t>
            </a:r>
            <a:r>
              <a:rPr lang="en-US" sz="2000" dirty="0" smtClean="0">
                <a:ea typeface="+mn-ea"/>
                <a:cs typeface="Calibri"/>
              </a:rPr>
              <a:t> or ~/.profile.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If you want to know what the variable holds call it with a "$" sign: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</a:t>
            </a:r>
            <a:r>
              <a:rPr lang="en-US" sz="2000" dirty="0" smtClean="0">
                <a:latin typeface="Courier New" charset="0"/>
                <a:ea typeface="+mn-ea"/>
              </a:rPr>
              <a:t>$ </a:t>
            </a:r>
            <a:r>
              <a:rPr lang="en-US" sz="2000" dirty="0">
                <a:latin typeface="Courier New" charset="0"/>
                <a:ea typeface="+mn-ea"/>
              </a:rPr>
              <a:t>echo $SHELL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/bin/</a:t>
            </a:r>
            <a:r>
              <a:rPr lang="en-US" sz="2000" dirty="0" smtClean="0">
                <a:latin typeface="Courier New" charset="0"/>
                <a:ea typeface="+mn-ea"/>
              </a:rPr>
              <a:t>bash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$HOME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/cchome/arodrigu1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$ echo $PATH</a:t>
            </a:r>
          </a:p>
          <a:p>
            <a:pPr marL="594360" lvl="1" indent="-274320" eaLnBrk="1" fontAlgn="auto" hangingPunct="1">
              <a:spcAft>
                <a:spcPts val="120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/usr/X11R6/bin:/usr/local/bin:/bin:/usr/</a:t>
            </a:r>
            <a:r>
              <a:rPr lang="en-US" sz="2000" dirty="0" smtClean="0">
                <a:latin typeface="Courier New" charset="0"/>
                <a:ea typeface="+mn-ea"/>
              </a:rPr>
              <a:t>bin</a:t>
            </a: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  <a:cs typeface="Calibri"/>
              </a:rPr>
              <a:t>env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dirty="0" smtClean="0">
                <a:ea typeface="+mn-ea"/>
                <a:cs typeface="Calibri"/>
              </a:rPr>
              <a:t>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6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PATH: The search path for commands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LOGNAME:  contains the user name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HOSTNAME: contains the computer name.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MACHTYPE: system hardware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PWD: current path you are at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More Environmental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Variables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448" y="4454879"/>
            <a:ext cx="81358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note unless you add current directory “.” into the PATH variable, otherwise you need to use like “./</a:t>
            </a:r>
            <a:r>
              <a:rPr lang="en-US" dirty="0" err="1" smtClean="0"/>
              <a:t>a.out</a:t>
            </a:r>
            <a:r>
              <a:rPr lang="en-US" dirty="0" smtClean="0"/>
              <a:t>” to a program called “</a:t>
            </a:r>
            <a:r>
              <a:rPr lang="en-US" dirty="0" err="1" smtClean="0"/>
              <a:t>a.out</a:t>
            </a:r>
            <a:r>
              <a:rPr lang="en-US" dirty="0" smtClean="0"/>
              <a:t>” in the current directory. It is NOT recommended to add current directory “.” into the PATH for security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6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44500"/>
            <a:ext cx="7772400" cy="61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Headings)"/>
                <a:ea typeface="+mj-ea"/>
                <a:cs typeface="Calibri (Headings)"/>
              </a:rPr>
              <a:t>Local Variables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(Headings)"/>
              <a:ea typeface="+mj-ea"/>
              <a:cs typeface="Calibri (Headings)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39838"/>
            <a:ext cx="8637588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We can use variables as in any programming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Stored as strings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Declaring a variable:</a:t>
            </a:r>
            <a:endParaRPr lang="en-US" dirty="0">
              <a:solidFill>
                <a:srgbClr val="0000FF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STR='Hello World!'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echo $STR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Hello World!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Assign a value to a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Call the variable by putting the '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>
                <a:latin typeface="Calibri" charset="0"/>
                <a:cs typeface="Calibri" charset="0"/>
              </a:rPr>
              <a:t>' at the </a:t>
            </a:r>
            <a:r>
              <a:rPr lang="en-US" dirty="0" smtClean="0">
                <a:latin typeface="Calibri" charset="0"/>
                <a:cs typeface="Calibri" charset="0"/>
              </a:rPr>
              <a:t>beginning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cs typeface="Calibri" charset="0"/>
              </a:rPr>
              <a:t>This '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 smtClean="0">
                <a:latin typeface="Calibri" charset="0"/>
                <a:cs typeface="Calibri" charset="0"/>
              </a:rPr>
              <a:t>’ is different from the first </a:t>
            </a:r>
            <a:r>
              <a:rPr lang="en-US" dirty="0" smtClean="0">
                <a:latin typeface="Courier New" charset="0"/>
                <a:cs typeface="Courier New" charset="0"/>
              </a:rPr>
              <a:t>$ </a:t>
            </a:r>
            <a:r>
              <a:rPr lang="en-US" dirty="0" smtClean="0">
                <a:latin typeface="Calibri" charset="0"/>
                <a:cs typeface="Calibri" charset="0"/>
              </a:rPr>
              <a:t>the beginning of command line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0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Three </a:t>
            </a:r>
            <a:r>
              <a:rPr lang="en-US" dirty="0">
                <a:latin typeface="Calibri"/>
                <a:cs typeface="Calibri"/>
              </a:rPr>
              <a:t>most common types of control statements: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Conditionals</a:t>
            </a:r>
            <a:r>
              <a:rPr lang="en-US" dirty="0">
                <a:latin typeface="Calibri"/>
                <a:cs typeface="Calibri"/>
              </a:rPr>
              <a:t>:  if/then/else, case, ...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Loop </a:t>
            </a:r>
            <a:r>
              <a:rPr lang="en-US" dirty="0">
                <a:latin typeface="Calibri"/>
                <a:cs typeface="Calibri"/>
              </a:rPr>
              <a:t>statements:  while, for, until, do, </a:t>
            </a:r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809" y="4828806"/>
            <a:ext cx="6795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read more from “man bash” or “info bash” or from the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3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 the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75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“shell programming” or “shell scripting”</a:t>
            </a:r>
          </a:p>
          <a:p>
            <a:endParaRPr lang="en-US" dirty="0"/>
          </a:p>
          <a:p>
            <a:r>
              <a:rPr lang="en-US" dirty="0" smtClean="0"/>
              <a:t>Book:</a:t>
            </a:r>
          </a:p>
          <a:p>
            <a:pPr lvl="1"/>
            <a:r>
              <a:rPr lang="en-US" dirty="0" smtClean="0"/>
              <a:t>“Unix Shell Programming” by </a:t>
            </a:r>
            <a:r>
              <a:rPr lang="en-US" dirty="0" err="1" smtClean="0"/>
              <a:t>Kochan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Shell Programming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1" y="3593755"/>
            <a:ext cx="1917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Operating System 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Files</a:t>
            </a:r>
            <a:r>
              <a:rPr lang="en-US" dirty="0">
                <a:solidFill>
                  <a:srgbClr val="BFBFBF"/>
                </a:solidFill>
              </a:rPr>
              <a:t>, protection and security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Shell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Unix/Linux Beginner Guide and Shell Programming</a:t>
            </a:r>
          </a:p>
          <a:p>
            <a:r>
              <a:rPr lang="en-US" dirty="0" smtClean="0"/>
              <a:t>System Programming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91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OS are large C/C++ programs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 </a:t>
            </a:r>
            <a:r>
              <a:rPr lang="en-US" dirty="0" smtClean="0"/>
              <a:t>language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Pointer (</a:t>
            </a:r>
            <a:r>
              <a:rPr lang="en-US" sz="1600" dirty="0" smtClean="0">
                <a:solidFill>
                  <a:srgbClr val="FF0000"/>
                </a:solidFill>
              </a:rPr>
              <a:t>example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 page 74</a:t>
            </a:r>
            <a:r>
              <a:rPr lang="en-US" dirty="0" smtClean="0"/>
              <a:t>),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Explicit memory management (</a:t>
            </a:r>
            <a:r>
              <a:rPr lang="en-US" dirty="0" err="1" smtClean="0"/>
              <a:t>malloc</a:t>
            </a:r>
            <a:r>
              <a:rPr lang="en-US" dirty="0" smtClean="0"/>
              <a:t>, free), …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Header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Declarations, definitions, macros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Large programming </a:t>
            </a:r>
            <a:r>
              <a:rPr lang="en-US" dirty="0" smtClean="0"/>
              <a:t>projects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Linker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3016343"/>
            <a:ext cx="1649184" cy="8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2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5564981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Dangling </a:t>
            </a:r>
            <a:r>
              <a:rPr lang="en-US" dirty="0" smtClean="0"/>
              <a:t>pointer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185009"/>
            <a:ext cx="6237514" cy="213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0" y="4656136"/>
            <a:ext cx="6124827" cy="7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11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Memory </a:t>
            </a:r>
            <a:r>
              <a:rPr lang="en-US" dirty="0"/>
              <a:t>leak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252737"/>
            <a:ext cx="6087888" cy="13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8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5749342"/>
            <a:ext cx="9142412" cy="70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1-30. </a:t>
            </a:r>
            <a:r>
              <a:rPr lang="en-US" sz="2400" dirty="0"/>
              <a:t>The process of compiling C and header files to make an executable.</a:t>
            </a:r>
          </a:p>
        </p:txBody>
      </p:sp>
      <p:pic>
        <p:nvPicPr>
          <p:cNvPr id="96262" name="Picture 6" descr="D:\b\b4\IBM\01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462409"/>
            <a:ext cx="3435350" cy="4305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5617"/>
            <a:ext cx="8229600" cy="884583"/>
          </a:xfrm>
        </p:spPr>
        <p:txBody>
          <a:bodyPr/>
          <a:lstStyle/>
          <a:p>
            <a:r>
              <a:rPr lang="en-US" dirty="0"/>
              <a:t>C Project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1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Compiling and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Compile</a:t>
            </a:r>
          </a:p>
          <a:p>
            <a:pPr algn="l"/>
            <a:r>
              <a:rPr lang="en-US" sz="2400" dirty="0" smtClean="0"/>
              <a:t>        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newfile.c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Run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./</a:t>
            </a:r>
            <a:r>
              <a:rPr lang="en-US" sz="2400" dirty="0" err="1" smtClean="0"/>
              <a:t>newfile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(Optional) Redirect output</a:t>
            </a:r>
          </a:p>
          <a:p>
            <a:pPr algn="l"/>
            <a:r>
              <a:rPr lang="en-US" sz="2400" dirty="0" smtClean="0"/>
              <a:t>         ./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&gt; output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10" y="2798003"/>
            <a:ext cx="6406244" cy="26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8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9205"/>
            <a:ext cx="8229600" cy="4567145"/>
          </a:xfrm>
        </p:spPr>
        <p:txBody>
          <a:bodyPr/>
          <a:lstStyle/>
          <a:p>
            <a:r>
              <a:rPr lang="en-US" dirty="0" smtClean="0"/>
              <a:t>Some examples: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www.programmingsimplified.com</a:t>
            </a:r>
            <a:r>
              <a:rPr lang="en-US" dirty="0"/>
              <a:t>/c-program-examples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 reference: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c_standard_library</a:t>
            </a:r>
            <a:r>
              <a:rPr lang="en-US" dirty="0"/>
              <a:t>/</a:t>
            </a:r>
            <a:r>
              <a:rPr lang="en-US" dirty="0" err="1"/>
              <a:t>c_function_scanf.htm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2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33363" indent="-233363"/>
            <a:r>
              <a:rPr lang="en-US" altLang="zh-CN" u="sng" dirty="0" smtClean="0">
                <a:solidFill>
                  <a:schemeClr val="tx1"/>
                </a:solidFill>
                <a:latin typeface="Calibri"/>
                <a:ea typeface="宋体" charset="-122"/>
                <a:cs typeface="Calibri"/>
              </a:rPr>
              <a:t>Programming </a:t>
            </a:r>
            <a:r>
              <a:rPr lang="en-US" altLang="zh-CN" dirty="0" smtClean="0">
                <a:latin typeface="Calibri"/>
                <a:ea typeface="宋体" charset="-122"/>
                <a:cs typeface="Calibri"/>
              </a:rPr>
              <a:t>Materials</a:t>
            </a:r>
            <a:endParaRPr lang="en-US" altLang="zh-CN" u="sng" dirty="0">
              <a:solidFill>
                <a:schemeClr val="tx1"/>
              </a:solidFill>
              <a:latin typeface="Calibri"/>
              <a:ea typeface="宋体" charset="-122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30" y="1528598"/>
            <a:ext cx="4835607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Books:</a:t>
            </a:r>
          </a:p>
          <a:p>
            <a:pPr algn="l"/>
            <a:r>
              <a:rPr lang="en-US" sz="2400" dirty="0" smtClean="0"/>
              <a:t>“Linux </a:t>
            </a:r>
            <a:r>
              <a:rPr lang="en-US" sz="2400" dirty="0"/>
              <a:t>System </a:t>
            </a:r>
            <a:r>
              <a:rPr lang="en-US" sz="2400" dirty="0" smtClean="0"/>
              <a:t>Programming”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“Advanced Programming in the Unix Environment” (APUE) by W. Richard Stevens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Online: </a:t>
            </a:r>
          </a:p>
          <a:p>
            <a:pPr algn="l"/>
            <a:r>
              <a:rPr lang="en-US" sz="2400" dirty="0" smtClean="0">
                <a:hlinkClick r:id="rId3"/>
              </a:rPr>
              <a:t>Stack Overflow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4"/>
              </a:rPr>
              <a:t>www.unix.com</a:t>
            </a:r>
            <a:endParaRPr lang="en-US" sz="2400" dirty="0" smtClean="0"/>
          </a:p>
          <a:p>
            <a:pPr algn="l"/>
            <a:r>
              <a:rPr lang="en-US" sz="2400" dirty="0">
                <a:hlinkClick r:id="rId5"/>
              </a:rPr>
              <a:t>The Geek </a:t>
            </a:r>
            <a:r>
              <a:rPr lang="en-US" sz="2400" dirty="0" smtClean="0">
                <a:hlinkClick r:id="rId5"/>
              </a:rPr>
              <a:t>Stuff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6"/>
              </a:rPr>
              <a:t>Tutorial for Beginners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7"/>
              </a:rPr>
              <a:t>Advanced Linux Programming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121" y="1709378"/>
            <a:ext cx="2032191" cy="266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950" y="3499266"/>
            <a:ext cx="1876620" cy="23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14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(2nd Edition)</a:t>
            </a:r>
          </a:p>
          <a:p>
            <a:pPr lvl="1"/>
            <a:r>
              <a:rPr lang="en-US" dirty="0"/>
              <a:t>By Brian W. Kernighan, Dennis M. Ritchie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 A Reference Manual (5th Edition)</a:t>
            </a:r>
          </a:p>
          <a:p>
            <a:pPr lvl="1"/>
            <a:r>
              <a:rPr lang="en-US" dirty="0"/>
              <a:t>By Samuel P. </a:t>
            </a:r>
            <a:r>
              <a:rPr lang="en-US" dirty="0" err="1"/>
              <a:t>Harbison</a:t>
            </a:r>
            <a:r>
              <a:rPr lang="en-US" dirty="0"/>
              <a:t>, Guy L. Steele, Guy L. Steele </a:t>
            </a:r>
            <a:r>
              <a:rPr lang="en-US" dirty="0" err="1" smtClean="0"/>
              <a:t>Jr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 Traps and </a:t>
            </a:r>
            <a:r>
              <a:rPr lang="en-US" dirty="0" smtClean="0"/>
              <a:t>Pitfalls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Andrew </a:t>
            </a:r>
            <a:r>
              <a:rPr lang="en-US" dirty="0" smtClean="0"/>
              <a:t>Koenig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Books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8" y="1175561"/>
            <a:ext cx="1737942" cy="224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41750"/>
            <a:ext cx="2328334" cy="2328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7" y="3841750"/>
            <a:ext cx="2169583" cy="21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28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1.5</a:t>
            </a:r>
          </a:p>
          <a:p>
            <a:r>
              <a:rPr lang="en-US" dirty="0" smtClean="0"/>
              <a:t>Section 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65" y="2221726"/>
            <a:ext cx="4618421" cy="30797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194078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9/11/18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11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 smtClean="0"/>
              <a:t>Operating </a:t>
            </a:r>
            <a:r>
              <a:rPr lang="en-US" dirty="0"/>
              <a:t>System Concepts</a:t>
            </a:r>
          </a:p>
          <a:p>
            <a:pPr lvl="1"/>
            <a:r>
              <a:rPr lang="en-US" dirty="0" smtClean="0"/>
              <a:t>Files</a:t>
            </a:r>
            <a:r>
              <a:rPr lang="en-US" dirty="0"/>
              <a:t>, protection and security</a:t>
            </a:r>
          </a:p>
          <a:p>
            <a:pPr lvl="1"/>
            <a:r>
              <a:rPr lang="en-US" dirty="0" smtClean="0"/>
              <a:t>Shell</a:t>
            </a:r>
          </a:p>
          <a:p>
            <a:r>
              <a:rPr lang="en-US" dirty="0"/>
              <a:t>Unix/Linux Beginner Guide and Shell Programming</a:t>
            </a:r>
          </a:p>
          <a:p>
            <a:r>
              <a:rPr lang="en-US" dirty="0">
                <a:solidFill>
                  <a:srgbClr val="BFBFBF"/>
                </a:solidFill>
              </a:rPr>
              <a:t>System Programming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69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User management (UID: User ID)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superuser</a:t>
            </a:r>
            <a:r>
              <a:rPr lang="en-US" dirty="0" smtClean="0"/>
              <a:t> “root” with UID=0 in Unix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management (GID: Group ID)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Protection mechanisms exist in OS for security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files in Unix are protected with a 9-bit binary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Three 3-bit fields, for owner, group members, and everyone else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3-bit field: </a:t>
            </a:r>
            <a:r>
              <a:rPr lang="en-US" dirty="0" err="1" smtClean="0"/>
              <a:t>rwx</a:t>
            </a:r>
            <a:r>
              <a:rPr lang="en-US" dirty="0" smtClean="0"/>
              <a:t> bits, indicate the privilege of read/write/execute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i="1" dirty="0" err="1" smtClean="0"/>
              <a:t>rwxr</a:t>
            </a:r>
            <a:r>
              <a:rPr lang="en-US" i="1" dirty="0" smtClean="0"/>
              <a:t>-x—x.  How to change permission?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What are </a:t>
            </a:r>
            <a:r>
              <a:rPr lang="en-US" i="1" dirty="0" err="1" smtClean="0"/>
              <a:t>rwx</a:t>
            </a:r>
            <a:r>
              <a:rPr lang="en-US" i="1" dirty="0" smtClean="0"/>
              <a:t> for a directory?</a:t>
            </a:r>
            <a:r>
              <a:rPr lang="en-US" dirty="0"/>
              <a:t> </a:t>
            </a:r>
            <a:endParaRPr lang="en-US" dirty="0">
              <a:solidFill>
                <a:srgbClr val="0432FF"/>
              </a:solidFill>
            </a:endParaRPr>
          </a:p>
          <a:p>
            <a:pPr lvl="1">
              <a:lnSpc>
                <a:spcPct val="120000"/>
              </a:lnSpc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99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78390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Shell: a command-line interface between the user and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shells exist, e.g. </a:t>
            </a:r>
            <a:r>
              <a:rPr lang="en-US" dirty="0" err="1" smtClean="0"/>
              <a:t>csh</a:t>
            </a:r>
            <a:r>
              <a:rPr lang="en-US" dirty="0" smtClean="0"/>
              <a:t>, bash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GUI can be another interface, e.g. Gnome on Linux or Windows Explorer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prompt</a:t>
            </a:r>
            <a:r>
              <a:rPr lang="en-US" dirty="0" smtClean="0"/>
              <a:t>”: a character telling user waiting to accept a command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b="1" dirty="0" smtClean="0"/>
              <a:t>“$”</a:t>
            </a:r>
            <a:r>
              <a:rPr lang="en-US" dirty="0" smtClean="0"/>
              <a:t> for bash, “%” for </a:t>
            </a:r>
            <a:r>
              <a:rPr lang="en-US" dirty="0" err="1" smtClean="0"/>
              <a:t>csh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$ date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date &gt;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sort &lt; file1 &gt; file2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1919</Words>
  <Application>Microsoft Macintosh PowerPoint</Application>
  <PresentationFormat>On-screen Show (4:3)</PresentationFormat>
  <Paragraphs>391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(Headings)</vt:lpstr>
      <vt:lpstr>Courier New</vt:lpstr>
      <vt:lpstr>ＭＳ Ｐゴシック</vt:lpstr>
      <vt:lpstr>ＭＳ Ｐ明朝</vt:lpstr>
      <vt:lpstr>Times New Roman</vt:lpstr>
      <vt:lpstr>Wingdings</vt:lpstr>
      <vt:lpstr>宋体</vt:lpstr>
      <vt:lpstr>Office Theme</vt:lpstr>
      <vt:lpstr>PowerPoint Presentation</vt:lpstr>
      <vt:lpstr>Outline</vt:lpstr>
      <vt:lpstr>Processes/Threads</vt:lpstr>
      <vt:lpstr>Process Tree and IPC</vt:lpstr>
      <vt:lpstr>Files</vt:lpstr>
      <vt:lpstr>PowerPoint Presentation</vt:lpstr>
      <vt:lpstr>Outline</vt:lpstr>
      <vt:lpstr>Protection and Security</vt:lpstr>
      <vt:lpstr>Shell</vt:lpstr>
      <vt:lpstr>Common Unix/Linux Commands</vt:lpstr>
      <vt:lpstr>More Unix/Linux Commands </vt:lpstr>
      <vt:lpstr>Editing Source Files (1)</vt:lpstr>
      <vt:lpstr>Editing Source Files (2)</vt:lpstr>
      <vt:lpstr>Editing Source Files (3)</vt:lpstr>
      <vt:lpstr>Shell Programming/Shell Scripting (1)</vt:lpstr>
      <vt:lpstr>Shell Programming/Shell Scripting (2)</vt:lpstr>
      <vt:lpstr>Shell Programming/Shell Scripting (3)</vt:lpstr>
      <vt:lpstr>Simple Example (1)</vt:lpstr>
      <vt:lpstr>Simple Example (2)</vt:lpstr>
      <vt:lpstr>Simple Example (3)</vt:lpstr>
      <vt:lpstr>Simple Example (4)</vt:lpstr>
      <vt:lpstr>Environmental Variables </vt:lpstr>
      <vt:lpstr>More Environmental Variables </vt:lpstr>
      <vt:lpstr>Local Variables </vt:lpstr>
      <vt:lpstr>Control Statements</vt:lpstr>
      <vt:lpstr>An Example</vt:lpstr>
      <vt:lpstr>More on Shell Programming</vt:lpstr>
      <vt:lpstr>Outline</vt:lpstr>
      <vt:lpstr>C Language Review</vt:lpstr>
      <vt:lpstr>C Language Review</vt:lpstr>
      <vt:lpstr>C Language Review</vt:lpstr>
      <vt:lpstr>C Project Review</vt:lpstr>
      <vt:lpstr>Compiling and Running</vt:lpstr>
      <vt:lpstr>Examples</vt:lpstr>
      <vt:lpstr>Programming Materials</vt:lpstr>
      <vt:lpstr>C Language Books</vt:lpstr>
      <vt:lpstr>Readings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509</cp:revision>
  <dcterms:created xsi:type="dcterms:W3CDTF">2012-08-25T03:05:58Z</dcterms:created>
  <dcterms:modified xsi:type="dcterms:W3CDTF">2018-09-12T03:15:40Z</dcterms:modified>
</cp:coreProperties>
</file>