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572" r:id="rId3"/>
    <p:sldId id="573" r:id="rId4"/>
    <p:sldId id="574" r:id="rId5"/>
    <p:sldId id="575" r:id="rId6"/>
    <p:sldId id="576" r:id="rId7"/>
    <p:sldId id="577" r:id="rId8"/>
    <p:sldId id="579" r:id="rId9"/>
    <p:sldId id="580" r:id="rId10"/>
    <p:sldId id="603" r:id="rId11"/>
    <p:sldId id="581" r:id="rId12"/>
    <p:sldId id="582" r:id="rId13"/>
    <p:sldId id="568" r:id="rId14"/>
    <p:sldId id="604" r:id="rId15"/>
    <p:sldId id="607" r:id="rId16"/>
    <p:sldId id="608" r:id="rId17"/>
    <p:sldId id="609" r:id="rId18"/>
    <p:sldId id="610" r:id="rId19"/>
    <p:sldId id="611" r:id="rId20"/>
    <p:sldId id="612" r:id="rId21"/>
    <p:sldId id="617" r:id="rId22"/>
    <p:sldId id="618" r:id="rId23"/>
    <p:sldId id="619" r:id="rId24"/>
    <p:sldId id="620" r:id="rId25"/>
    <p:sldId id="623" r:id="rId26"/>
    <p:sldId id="625" r:id="rId27"/>
    <p:sldId id="626" r:id="rId28"/>
    <p:sldId id="627" r:id="rId29"/>
    <p:sldId id="628" r:id="rId30"/>
    <p:sldId id="629" r:id="rId31"/>
    <p:sldId id="631" r:id="rId32"/>
    <p:sldId id="635" r:id="rId33"/>
    <p:sldId id="645" r:id="rId34"/>
    <p:sldId id="646" r:id="rId35"/>
    <p:sldId id="649" r:id="rId36"/>
    <p:sldId id="650" r:id="rId37"/>
    <p:sldId id="651" r:id="rId38"/>
    <p:sldId id="652" r:id="rId39"/>
    <p:sldId id="65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9"/>
    <p:restoredTop sz="69743"/>
  </p:normalViewPr>
  <p:slideViewPr>
    <p:cSldViewPr snapToGrid="0" snapToObjects="1">
      <p:cViewPr>
        <p:scale>
          <a:sx n="85" d="100"/>
          <a:sy n="85" d="100"/>
        </p:scale>
        <p:origin x="1680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29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DMA, OS use CPU to transfer byte by byte</a:t>
            </a:r>
            <a:r>
              <a:rPr lang="en-US" baseline="0" dirty="0" smtClean="0"/>
              <a:t> or word by word between Main memory and I/O devices.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DMA can be on each device controller or on the mother board. </a:t>
            </a:r>
          </a:p>
          <a:p>
            <a:endParaRPr lang="en-US" dirty="0" smtClean="0"/>
          </a:p>
          <a:p>
            <a:r>
              <a:rPr lang="en-US" dirty="0" smtClean="0"/>
              <a:t>DMA can handle multiple transfers at a time</a:t>
            </a:r>
            <a:r>
              <a:rPr lang="en-US" baseline="0" dirty="0" smtClean="0"/>
              <a:t> -&gt; Scheduling FIFO, or round robin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8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38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6AE-926E-EB46-B8FC-9667B257EE73}" type="datetime1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470-08EF-614D-BCC9-E2DDCDFFE454}" type="datetime1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EEEE-62FA-B747-AC9A-642FE7F5EF9B}" type="datetime1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7C8D-48FB-BF44-B6D5-4E85A8E18A15}" type="datetime1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ADF2-0887-724B-A839-500D892D50B2}" type="datetime1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CD2-02A6-CF4B-81E1-8900F68564D6}" type="datetime1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5F5E-2E53-4E4B-9444-4A64692CB673}" type="datetime1">
              <a:rPr lang="en-US" smtClean="0"/>
              <a:t>5/5/17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AF75-CF7F-A543-973A-BC50716AB675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A31A-3479-9246-9E87-DD4066827871}" type="datetime1">
              <a:rPr lang="en-US" smtClean="0"/>
              <a:t>5/5/17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14F9-59BE-C34C-B5F0-2D95F91463AA}" type="datetime1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FD8-0C61-A541-90AF-E8C2C75167F4}" type="datetime1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237-6632-494A-BB45-136EF54BD008}" type="datetime1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gif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</a:t>
            </a:r>
            <a:r>
              <a:rPr lang="en-US" sz="3600" b="1" dirty="0" smtClean="0"/>
              <a:t>14</a:t>
            </a:r>
          </a:p>
          <a:p>
            <a:pPr marL="233363" indent="-233363" algn="ctr">
              <a:buNone/>
            </a:pP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Instructor: Yong Chen, 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6151047"/>
            <a:ext cx="653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Tommy Dang made minor modifications on the slides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BFBFBF"/>
                </a:solidFill>
              </a:rPr>
              <a:t>Quiz 3 </a:t>
            </a:r>
            <a:r>
              <a:rPr lang="en-US" dirty="0" smtClean="0">
                <a:solidFill>
                  <a:srgbClr val="BFBFBF"/>
                </a:solidFill>
              </a:rPr>
              <a:t>review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Principles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of I/O Hardware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I/O devices and device controllers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Memory-mapped I/O and Direct Memory Access (DMA)</a:t>
            </a:r>
          </a:p>
          <a:p>
            <a:r>
              <a:rPr lang="en-US" dirty="0"/>
              <a:t>Principles of I/O Software</a:t>
            </a:r>
          </a:p>
          <a:p>
            <a:pPr lvl="1"/>
            <a:r>
              <a:rPr lang="en-US" dirty="0"/>
              <a:t>Goals of I/O software</a:t>
            </a:r>
          </a:p>
          <a:p>
            <a:pPr lvl="1"/>
            <a:r>
              <a:rPr lang="en-US" dirty="0"/>
              <a:t>Programmed I/O, interrupt-driven I/O and I/O using </a:t>
            </a:r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55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Device independence</a:t>
            </a:r>
          </a:p>
          <a:p>
            <a:pPr lvl="1"/>
            <a:r>
              <a:rPr lang="en-US" dirty="0" smtClean="0"/>
              <a:t>Programs developed should be independent from devices</a:t>
            </a:r>
          </a:p>
          <a:p>
            <a:pPr lvl="1"/>
            <a:r>
              <a:rPr lang="en-US" dirty="0" smtClean="0"/>
              <a:t>E.g. read a file on a hard disk drive/CD-ROM/DVD/USB drive</a:t>
            </a:r>
          </a:p>
          <a:p>
            <a:pPr lvl="1"/>
            <a:r>
              <a:rPr lang="en-US" dirty="0" smtClean="0"/>
              <a:t>OS needs to take care of the difference of devices and hides them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Uniform naming</a:t>
            </a:r>
          </a:p>
          <a:p>
            <a:pPr lvl="1"/>
            <a:r>
              <a:rPr lang="en-US" dirty="0" smtClean="0"/>
              <a:t>Name of a device should be a string or an integer, independent from the device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Error handling</a:t>
            </a:r>
          </a:p>
          <a:p>
            <a:pPr lvl="1"/>
            <a:r>
              <a:rPr lang="en-US" dirty="0" smtClean="0"/>
              <a:t>Error handling should be as close to the hardware as possible</a:t>
            </a:r>
          </a:p>
          <a:p>
            <a:pPr lvl="1"/>
            <a:r>
              <a:rPr lang="en-US" dirty="0" smtClean="0"/>
              <a:t>E.g. controller -&gt; device driver -&gt; upper layers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I/O Software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9262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8407400" cy="4783914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Synchronous </a:t>
            </a:r>
            <a:r>
              <a:rPr lang="en-US" dirty="0" err="1" smtClean="0">
                <a:solidFill>
                  <a:srgbClr val="0000FF"/>
                </a:solidFill>
              </a:rPr>
              <a:t>v.s</a:t>
            </a:r>
            <a:r>
              <a:rPr lang="en-US" dirty="0" smtClean="0">
                <a:solidFill>
                  <a:srgbClr val="0000FF"/>
                </a:solidFill>
              </a:rPr>
              <a:t>. Asynchronous </a:t>
            </a:r>
          </a:p>
          <a:p>
            <a:pPr lvl="1"/>
            <a:r>
              <a:rPr lang="en-US" dirty="0" smtClean="0"/>
              <a:t>Synchronous: blocking (lower performance), easier to develop programs</a:t>
            </a:r>
          </a:p>
          <a:p>
            <a:pPr lvl="1"/>
            <a:r>
              <a:rPr lang="en-US" dirty="0" smtClean="0"/>
              <a:t>Asynchronous: interrupt-driven, non-blocking, harder to develop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Buffering (often needed)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Sharable </a:t>
            </a:r>
            <a:r>
              <a:rPr lang="en-US" dirty="0" err="1" smtClean="0">
                <a:solidFill>
                  <a:srgbClr val="0000FF"/>
                </a:solidFill>
              </a:rPr>
              <a:t>v.s</a:t>
            </a:r>
            <a:r>
              <a:rPr lang="en-US" dirty="0" smtClean="0">
                <a:solidFill>
                  <a:srgbClr val="0000FF"/>
                </a:solidFill>
              </a:rPr>
              <a:t>. dedicated devices</a:t>
            </a:r>
          </a:p>
          <a:p>
            <a:pPr lvl="1"/>
            <a:r>
              <a:rPr lang="en-US" dirty="0" smtClean="0"/>
              <a:t>Some devices can be shared by multiple users simultaneously, e.g. disks, whereas some others are not, e.g. printers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I/O Software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0675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5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Section 5.1</a:t>
            </a:r>
          </a:p>
          <a:p>
            <a:r>
              <a:rPr lang="en-US"/>
              <a:t>Section </a:t>
            </a:r>
            <a:r>
              <a:rPr lang="en-US" smtClean="0"/>
              <a:t>5.2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5/5/17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6953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Software Layers</a:t>
            </a:r>
          </a:p>
        </p:txBody>
      </p:sp>
    </p:spTree>
    <p:extLst>
      <p:ext uri="{BB962C8B-B14F-4D97-AF65-F5344CB8AC3E}">
        <p14:creationId xmlns:p14="http://schemas.microsoft.com/office/powerpoint/2010/main" val="18682284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Device driver</a:t>
            </a:r>
            <a:r>
              <a:rPr lang="en-US" dirty="0" smtClean="0"/>
              <a:t>: a device-specific code that controls devices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Normally provided by devices’ manufacturer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Usually handles one device type or one class of related devices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Normally part of OS kernel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Normally needs OS to have a well-defined model for what an outsider driver does and how interacts with the rest 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Drivers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5436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27063"/>
            <a:ext cx="3485691" cy="774695"/>
          </a:xfrm>
        </p:spPr>
        <p:txBody>
          <a:bodyPr/>
          <a:lstStyle/>
          <a:p>
            <a:r>
              <a:rPr lang="en-US" dirty="0"/>
              <a:t>Device </a:t>
            </a:r>
            <a:r>
              <a:rPr lang="en-US" dirty="0" smtClean="0"/>
              <a:t>Drivers (2)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614363"/>
            <a:ext cx="54768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0" y="3006725"/>
            <a:ext cx="3548063" cy="3851275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5-12. Logical positioning of device drivers. In reality all communication between drivers and device controllers goes over the bus.</a:t>
            </a:r>
          </a:p>
        </p:txBody>
      </p:sp>
    </p:spTree>
    <p:extLst>
      <p:ext uri="{BB962C8B-B14F-4D97-AF65-F5344CB8AC3E}">
        <p14:creationId xmlns:p14="http://schemas.microsoft.com/office/powerpoint/2010/main" val="207063433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</a:p>
          <a:p>
            <a:pPr lvl="1"/>
            <a:r>
              <a:rPr lang="en-US" dirty="0" smtClean="0"/>
              <a:t>Accept </a:t>
            </a:r>
            <a:r>
              <a:rPr lang="en-US" dirty="0" smtClean="0">
                <a:solidFill>
                  <a:srgbClr val="0000FF"/>
                </a:solidFill>
              </a:rPr>
              <a:t>abstract read/write requests </a:t>
            </a:r>
            <a:r>
              <a:rPr lang="en-US" dirty="0" smtClean="0"/>
              <a:t>from the device-independent software above it</a:t>
            </a:r>
          </a:p>
          <a:p>
            <a:pPr lvl="1"/>
            <a:r>
              <a:rPr lang="en-US" dirty="0" smtClean="0"/>
              <a:t>Manage devices, initialize devices, manage power and logs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Drivers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5190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perform the I/O functions that are </a:t>
            </a:r>
            <a:r>
              <a:rPr lang="en-US" dirty="0" smtClean="0">
                <a:solidFill>
                  <a:srgbClr val="0000FF"/>
                </a:solidFill>
              </a:rPr>
              <a:t>common to all devices </a:t>
            </a:r>
            <a:r>
              <a:rPr lang="en-US" dirty="0" smtClean="0"/>
              <a:t>and to provide a </a:t>
            </a:r>
            <a:r>
              <a:rPr lang="en-US" dirty="0" smtClean="0">
                <a:solidFill>
                  <a:srgbClr val="0000FF"/>
                </a:solidFill>
              </a:rPr>
              <a:t>uniform interface to the user-level software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Device-Independent I/O Software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2861204"/>
            <a:ext cx="60579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0" y="57150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smtClean="0"/>
              <a:t>Figure 5-13. Functions of the device-independent I/O software.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659014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529" y="761794"/>
            <a:ext cx="8229600" cy="621526"/>
          </a:xfrm>
        </p:spPr>
        <p:txBody>
          <a:bodyPr/>
          <a:lstStyle/>
          <a:p>
            <a:r>
              <a:rPr lang="en-US" dirty="0"/>
              <a:t>Uniform Interfacing for Device Drivers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90" y="2934230"/>
            <a:ext cx="7550678" cy="304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5715000"/>
            <a:ext cx="9144000" cy="8382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5-14. (a) Without a standard driver interface. </a:t>
            </a:r>
            <a:br>
              <a:rPr lang="en-US" sz="2000" dirty="0"/>
            </a:br>
            <a:r>
              <a:rPr lang="en-US" sz="2000" dirty="0"/>
              <a:t>(b) With a standard driver interface.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1227667"/>
            <a:ext cx="8229600" cy="5058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</a:rPr>
              <a:t>Same driver interface desired</a:t>
            </a:r>
          </a:p>
          <a:p>
            <a:r>
              <a:rPr lang="en-US" dirty="0" smtClean="0"/>
              <a:t>OS defines a set of functions that drivers must supply</a:t>
            </a:r>
          </a:p>
          <a:p>
            <a:r>
              <a:rPr lang="en-US" dirty="0" smtClean="0"/>
              <a:t>OS sets unified device names as well, e.g. with major device number and minor device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440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27063"/>
            <a:ext cx="3786188" cy="774695"/>
          </a:xfrm>
        </p:spPr>
        <p:txBody>
          <a:bodyPr/>
          <a:lstStyle/>
          <a:p>
            <a:r>
              <a:rPr lang="en-US" dirty="0"/>
              <a:t>I/O </a:t>
            </a:r>
            <a:r>
              <a:rPr lang="en-US" dirty="0" smtClean="0"/>
              <a:t>Devices (2)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5378668"/>
            <a:ext cx="4243388" cy="844332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5-1. Some typical device, network, and bus data rates.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1502586"/>
            <a:ext cx="3759200" cy="478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I/O devices cover a huge range in speeds and needs software to perform well over orders of magnitude in data rates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812800"/>
            <a:ext cx="45974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6842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914194"/>
            <a:ext cx="8229600" cy="621526"/>
          </a:xfrm>
        </p:spPr>
        <p:txBody>
          <a:bodyPr/>
          <a:lstStyle/>
          <a:p>
            <a:r>
              <a:rPr lang="en-US" dirty="0" smtClean="0"/>
              <a:t>Buffering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2361743"/>
            <a:ext cx="6408208" cy="268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5046663"/>
            <a:ext cx="9144000" cy="838200"/>
          </a:xfrm>
        </p:spPr>
        <p:txBody>
          <a:bodyPr>
            <a:no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5-15. (a) </a:t>
            </a:r>
            <a:r>
              <a:rPr lang="en-US" sz="2000" dirty="0" err="1"/>
              <a:t>Unbuffered</a:t>
            </a:r>
            <a:r>
              <a:rPr lang="en-US" sz="2000" dirty="0"/>
              <a:t> input. (b) Buffering in user space. </a:t>
            </a:r>
            <a:br>
              <a:rPr lang="en-US" sz="2000" dirty="0"/>
            </a:br>
            <a:r>
              <a:rPr lang="en-US" sz="2000" dirty="0"/>
              <a:t>(c) Buffering in the kernel followed by copying to user space. </a:t>
            </a:r>
            <a:endParaRPr lang="en-US" sz="2000" dirty="0" smtClean="0"/>
          </a:p>
          <a:p>
            <a:pPr marL="0" indent="0" algn="ctr" eaLnBrk="1" hangingPunct="1">
              <a:buNone/>
            </a:pPr>
            <a:r>
              <a:rPr lang="en-US" sz="2000" dirty="0" smtClean="0"/>
              <a:t>(</a:t>
            </a:r>
            <a:r>
              <a:rPr lang="en-US" sz="2000" dirty="0"/>
              <a:t>d) </a:t>
            </a:r>
            <a:r>
              <a:rPr lang="en-US" sz="2000" dirty="0">
                <a:solidFill>
                  <a:srgbClr val="0000FF"/>
                </a:solidFill>
              </a:rPr>
              <a:t>Double buffering </a:t>
            </a:r>
            <a:r>
              <a:rPr lang="en-US" sz="2000" dirty="0"/>
              <a:t>in the kernel.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1337733"/>
            <a:ext cx="8229600" cy="4948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Buffering often needed for both block and character devices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Double buffering </a:t>
            </a:r>
            <a:r>
              <a:rPr lang="en-US" dirty="0" smtClean="0"/>
              <a:t>widely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5240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I/O Software Layers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4792"/>
            <a:ext cx="826452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5619750"/>
            <a:ext cx="9144000" cy="8382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5-17. Layers of the I/O system and the </a:t>
            </a:r>
            <a:r>
              <a:rPr lang="en-US" sz="2000" dirty="0" smtClean="0"/>
              <a:t>main </a:t>
            </a:r>
            <a:r>
              <a:rPr lang="en-US" sz="2000" dirty="0"/>
              <a:t>functions of each layer.</a:t>
            </a:r>
          </a:p>
        </p:txBody>
      </p:sp>
    </p:spTree>
    <p:extLst>
      <p:ext uri="{BB962C8B-B14F-4D97-AF65-F5344CB8AC3E}">
        <p14:creationId xmlns:p14="http://schemas.microsoft.com/office/powerpoint/2010/main" val="19071526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Principles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of I/O Software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Programmed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I/O, interrupt-driven I/O and I/O using DMA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I/O Software Layers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Interrupt handlers, device drivers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Device-independent I/O software, user-space I/O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</a:t>
            </a:r>
          </a:p>
          <a:p>
            <a:r>
              <a:rPr lang="en-US" dirty="0"/>
              <a:t>Disks</a:t>
            </a:r>
          </a:p>
          <a:p>
            <a:pPr lvl="1"/>
            <a:r>
              <a:rPr lang="en-US" dirty="0"/>
              <a:t>Magnetic </a:t>
            </a:r>
            <a:r>
              <a:rPr lang="en-US" dirty="0" smtClean="0"/>
              <a:t>disks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511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hardware: a variety of types</a:t>
            </a:r>
          </a:p>
          <a:p>
            <a:endParaRPr lang="en-US" dirty="0" smtClean="0"/>
          </a:p>
          <a:p>
            <a:r>
              <a:rPr lang="en-US" dirty="0" smtClean="0"/>
              <a:t>Magnetic disks: hard disks and floppy disks</a:t>
            </a:r>
          </a:p>
          <a:p>
            <a:r>
              <a:rPr lang="en-US" dirty="0" smtClean="0"/>
              <a:t>RAID: Redundant Array of Inexpensive/Independent Disks</a:t>
            </a:r>
          </a:p>
          <a:p>
            <a:r>
              <a:rPr lang="en-US" dirty="0" smtClean="0"/>
              <a:t>Solid State Drives (SSDs)</a:t>
            </a:r>
          </a:p>
          <a:p>
            <a:r>
              <a:rPr lang="en-US" dirty="0" smtClean="0"/>
              <a:t>CD-ROMs</a:t>
            </a:r>
          </a:p>
          <a:p>
            <a:r>
              <a:rPr lang="en-US" dirty="0" smtClean="0"/>
              <a:t>CD-</a:t>
            </a:r>
            <a:r>
              <a:rPr lang="en-US" dirty="0" err="1" smtClean="0"/>
              <a:t>Recordables</a:t>
            </a:r>
            <a:endParaRPr lang="en-US" dirty="0" smtClean="0"/>
          </a:p>
          <a:p>
            <a:r>
              <a:rPr lang="en-US" dirty="0" smtClean="0"/>
              <a:t>DVDs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4746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812594"/>
            <a:ext cx="8229600" cy="621526"/>
          </a:xfrm>
          <a:ln/>
        </p:spPr>
        <p:txBody>
          <a:bodyPr/>
          <a:lstStyle/>
          <a:p>
            <a:r>
              <a:rPr lang="en-US" dirty="0"/>
              <a:t>Magnetic </a:t>
            </a:r>
            <a:r>
              <a:rPr lang="en-US" dirty="0" smtClean="0"/>
              <a:t>Disks</a:t>
            </a:r>
            <a:endParaRPr lang="en-US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8784" y="1417638"/>
            <a:ext cx="7054453" cy="470036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384175" cy="365125"/>
          </a:xfrm>
        </p:spPr>
        <p:txBody>
          <a:bodyPr/>
          <a:lstStyle/>
          <a:p>
            <a:fld id="{61DF39F4-7961-ED4A-9548-B797DD0F7C8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646977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Disk Drive Performance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dirty="0"/>
              <a:t>Write/Read Requests arrive at the disk as block (sector) requests</a:t>
            </a:r>
          </a:p>
          <a:p>
            <a:pPr marL="625056"/>
            <a:r>
              <a:rPr lang="en-US" dirty="0">
                <a:solidFill>
                  <a:srgbClr val="0000FF"/>
                </a:solidFill>
              </a:rPr>
              <a:t>Seek Time</a:t>
            </a:r>
            <a:r>
              <a:rPr lang="en-US" dirty="0"/>
              <a:t>:   Disk head must move to the correct track</a:t>
            </a:r>
          </a:p>
          <a:p>
            <a:pPr marL="625056"/>
            <a:r>
              <a:rPr lang="en-US" dirty="0">
                <a:solidFill>
                  <a:srgbClr val="0000FF"/>
                </a:solidFill>
              </a:rPr>
              <a:t>Latency</a:t>
            </a:r>
            <a:r>
              <a:rPr lang="en-US" dirty="0"/>
              <a:t>:  Time for the rotation of the disk to reach the correct sector</a:t>
            </a:r>
          </a:p>
          <a:p>
            <a:pPr marL="937584" lvl="1"/>
            <a:r>
              <a:rPr lang="en-US" dirty="0"/>
              <a:t>Best Case:  0</a:t>
            </a:r>
          </a:p>
          <a:p>
            <a:pPr marL="937584" lvl="1"/>
            <a:r>
              <a:rPr lang="en-US" dirty="0"/>
              <a:t>Worst Case:  Full Rotation  (15K RPM = 250 RPS = 4 </a:t>
            </a:r>
            <a:r>
              <a:rPr lang="en-US" dirty="0" err="1"/>
              <a:t>millisecs</a:t>
            </a:r>
            <a:r>
              <a:rPr lang="en-US" dirty="0"/>
              <a:t>)</a:t>
            </a:r>
          </a:p>
          <a:p>
            <a:pPr marL="625056"/>
            <a:r>
              <a:rPr lang="en-US" dirty="0">
                <a:solidFill>
                  <a:srgbClr val="0000FF"/>
                </a:solidFill>
              </a:rPr>
              <a:t>Access </a:t>
            </a:r>
            <a:r>
              <a:rPr lang="en-US" dirty="0" smtClean="0">
                <a:solidFill>
                  <a:srgbClr val="0000FF"/>
                </a:solidFill>
              </a:rPr>
              <a:t>Time</a:t>
            </a:r>
          </a:p>
          <a:p>
            <a:pPr marL="1025106" lvl="1"/>
            <a:r>
              <a:rPr lang="en-US" dirty="0" smtClean="0"/>
              <a:t>Seek </a:t>
            </a:r>
            <a:r>
              <a:rPr lang="en-US" dirty="0"/>
              <a:t>Time + Latency + Transfer Time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89700"/>
            <a:ext cx="384175" cy="365125"/>
          </a:xfrm>
        </p:spPr>
        <p:txBody>
          <a:bodyPr/>
          <a:lstStyle/>
          <a:p>
            <a:fld id="{61DF39F4-7961-ED4A-9548-B797DD0F7C8D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75" y="4490061"/>
            <a:ext cx="3324225" cy="2045677"/>
          </a:xfrm>
          <a:prstGeom prst="rect">
            <a:avLst/>
          </a:prstGeom>
        </p:spPr>
      </p:pic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127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geometry </a:t>
            </a:r>
            <a:r>
              <a:rPr lang="en-US" dirty="0" err="1" smtClean="0"/>
              <a:t>v.s</a:t>
            </a:r>
            <a:r>
              <a:rPr lang="en-US" dirty="0" smtClean="0"/>
              <a:t>. virtual geometry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730867"/>
            <a:ext cx="82677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5800140"/>
            <a:ext cx="9144000" cy="8382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5-19. (a) Physical geometry of a disk with two zones. </a:t>
            </a:r>
            <a:br>
              <a:rPr lang="en-US" sz="2000" dirty="0"/>
            </a:br>
            <a:r>
              <a:rPr lang="en-US" sz="2000" dirty="0"/>
              <a:t>(b) A possible virtual geometry for this disk.</a:t>
            </a:r>
          </a:p>
        </p:txBody>
      </p:sp>
    </p:spTree>
    <p:extLst>
      <p:ext uri="{BB962C8B-B14F-4D97-AF65-F5344CB8AC3E}">
        <p14:creationId xmlns:p14="http://schemas.microsoft.com/office/powerpoint/2010/main" val="207729475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Read/write time factors</a:t>
            </a:r>
          </a:p>
          <a:p>
            <a:endParaRPr lang="en-US" dirty="0" smtClean="0"/>
          </a:p>
          <a:p>
            <a:r>
              <a:rPr lang="en-US" dirty="0" smtClean="0"/>
              <a:t>Seek </a:t>
            </a:r>
            <a:r>
              <a:rPr lang="en-US" dirty="0"/>
              <a:t>time (the time to move the </a:t>
            </a:r>
            <a:r>
              <a:rPr lang="en-US" dirty="0" smtClean="0"/>
              <a:t>arm/head </a:t>
            </a:r>
            <a:r>
              <a:rPr lang="en-US" dirty="0"/>
              <a:t>to the proper cylinder).</a:t>
            </a:r>
          </a:p>
          <a:p>
            <a:r>
              <a:rPr lang="en-US" dirty="0" smtClean="0"/>
              <a:t>Latency/rotational time (</a:t>
            </a:r>
            <a:r>
              <a:rPr lang="en-US" dirty="0"/>
              <a:t>the time for the proper sector to rotate under the head).</a:t>
            </a:r>
          </a:p>
          <a:p>
            <a:r>
              <a:rPr lang="en-US" dirty="0"/>
              <a:t>Actual data transfer time.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Arm Scheduling Algorithms (1)</a:t>
            </a:r>
          </a:p>
        </p:txBody>
      </p:sp>
    </p:spTree>
    <p:extLst>
      <p:ext uri="{BB962C8B-B14F-4D97-AF65-F5344CB8AC3E}">
        <p14:creationId xmlns:p14="http://schemas.microsoft.com/office/powerpoint/2010/main" val="39078353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Arm Scheduling Algorithms (2)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2838450"/>
            <a:ext cx="84105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0" y="5715000"/>
            <a:ext cx="9144000" cy="8382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</a:t>
            </a:r>
            <a:r>
              <a:rPr lang="en-US" sz="2000" dirty="0" smtClean="0"/>
              <a:t>5-24. </a:t>
            </a:r>
            <a:r>
              <a:rPr lang="en-US" sz="2000" dirty="0"/>
              <a:t>Shortest Seek First (SSF) disk scheduling algorithm.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1502586"/>
            <a:ext cx="8320088" cy="1740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</a:rPr>
              <a:t>FCFS</a:t>
            </a:r>
            <a:r>
              <a:rPr lang="en-US" dirty="0" smtClean="0"/>
              <a:t> performs poorly and has low efficiency even fair</a:t>
            </a:r>
          </a:p>
          <a:p>
            <a:pPr lvl="1"/>
            <a:r>
              <a:rPr lang="en-US" dirty="0" smtClean="0"/>
              <a:t>E.g. requests: cylinder 11, 1, 36, 16, 34, 9, 12</a:t>
            </a:r>
          </a:p>
          <a:p>
            <a:r>
              <a:rPr lang="en-US" dirty="0">
                <a:solidFill>
                  <a:srgbClr val="0000FF"/>
                </a:solidFill>
              </a:rPr>
              <a:t>Shortest Seek First (SSF) </a:t>
            </a:r>
            <a:r>
              <a:rPr lang="en-US" dirty="0" smtClean="0"/>
              <a:t>optimizes seek time but loses fairness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3064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Arm Scheduling Algorithms (3)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37329"/>
            <a:ext cx="83820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5715000"/>
            <a:ext cx="9144000" cy="8382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</a:t>
            </a:r>
            <a:r>
              <a:rPr lang="en-US" sz="2000" dirty="0" smtClean="0"/>
              <a:t>5-25. </a:t>
            </a:r>
            <a:r>
              <a:rPr lang="en-US" sz="2000" dirty="0"/>
              <a:t>The elevator algorithm for scheduling disk requests.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1502586"/>
            <a:ext cx="8320088" cy="1740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</a:rPr>
              <a:t>Elevator algorithm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55031" y="419767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 UP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52122" y="5038926"/>
            <a:ext cx="159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720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I/O devices typically consist of a mechanical component and an electronic component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Mechanical component: The device itself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Electronic component: </a:t>
            </a:r>
            <a:r>
              <a:rPr lang="en-US" dirty="0" smtClean="0">
                <a:solidFill>
                  <a:srgbClr val="0000FF"/>
                </a:solidFill>
              </a:rPr>
              <a:t>Device controller (or adapter)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Often follows a standard interface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ANSCI, IEEE, ISO, USB, FireWire (IEEE 1394)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Has registers (for commands) and data buffer to communicate with CPU, e.g. video 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7968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Clocks and Clock Hardware (1)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7" y="3351550"/>
            <a:ext cx="6976533" cy="245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5715000"/>
            <a:ext cx="9144000" cy="8382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</a:t>
            </a:r>
            <a:r>
              <a:rPr lang="en-US" sz="2000" dirty="0" smtClean="0"/>
              <a:t>5-28. </a:t>
            </a:r>
            <a:r>
              <a:rPr lang="en-US" sz="2000" dirty="0"/>
              <a:t>A programmable clock.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199" y="1502586"/>
            <a:ext cx="8593668" cy="478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</a:rPr>
              <a:t>Clocks (timers) </a:t>
            </a:r>
            <a:r>
              <a:rPr lang="en-US" dirty="0" smtClean="0"/>
              <a:t>maintain time and generate interrupts</a:t>
            </a:r>
          </a:p>
          <a:p>
            <a:r>
              <a:rPr lang="en-US" dirty="0" smtClean="0"/>
              <a:t>Old clocks use voltage cycle to generate interrupt at 50/60Hz</a:t>
            </a:r>
          </a:p>
          <a:p>
            <a:r>
              <a:rPr lang="en-US" dirty="0" smtClean="0"/>
              <a:t>Common clocks nowadays use crystal oscillator (up to 1000MHz)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Interrupt intervals can be programmed </a:t>
            </a:r>
            <a:r>
              <a:rPr lang="en-US" dirty="0" smtClean="0"/>
              <a:t>with the register, “</a:t>
            </a:r>
            <a:r>
              <a:rPr lang="en-US" dirty="0" smtClean="0">
                <a:solidFill>
                  <a:srgbClr val="0000FF"/>
                </a:solidFill>
              </a:rPr>
              <a:t>clock ticks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8363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3228"/>
            <a:ext cx="8229600" cy="4567145"/>
          </a:xfrm>
        </p:spPr>
        <p:txBody>
          <a:bodyPr/>
          <a:lstStyle/>
          <a:p>
            <a:r>
              <a:rPr lang="en-US" dirty="0"/>
              <a:t>Synchronize with a time server</a:t>
            </a:r>
          </a:p>
          <a:p>
            <a:r>
              <a:rPr lang="en-US" dirty="0">
                <a:solidFill>
                  <a:srgbClr val="0000FF"/>
                </a:solidFill>
              </a:rPr>
              <a:t>Time server</a:t>
            </a:r>
            <a:r>
              <a:rPr lang="en-US" dirty="0"/>
              <a:t>: equipped with a WWV/satellite receiver </a:t>
            </a:r>
          </a:p>
          <a:p>
            <a:r>
              <a:rPr lang="en-US" dirty="0"/>
              <a:t>Messages have delays and can have outdated reported time</a:t>
            </a:r>
          </a:p>
          <a:p>
            <a:r>
              <a:rPr lang="en-US" dirty="0">
                <a:solidFill>
                  <a:srgbClr val="0000FF"/>
                </a:solidFill>
              </a:rPr>
              <a:t>Need to estimate delays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Calibri" pitchFamily="34" charset="0"/>
                <a:ea typeface="宋体" charset="-122"/>
                <a:cs typeface="Calibri" pitchFamily="34" charset="0"/>
              </a:rPr>
              <a:t>Clock Synchronization: Network Time </a:t>
            </a:r>
            <a:r>
              <a:rPr lang="en-US" altLang="zh-CN" sz="2800" dirty="0" smtClean="0">
                <a:latin typeface="Calibri" pitchFamily="34" charset="0"/>
                <a:ea typeface="宋体" charset="-122"/>
                <a:cs typeface="Calibri" pitchFamily="34" charset="0"/>
              </a:rPr>
              <a:t>Protocol (NTP)</a:t>
            </a:r>
            <a:endParaRPr 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075" y="5367859"/>
            <a:ext cx="9144000" cy="54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latin typeface="Calibri" pitchFamily="34" charset="0"/>
                <a:ea typeface="宋体" charset="-122"/>
                <a:cs typeface="Calibri" pitchFamily="34" charset="0"/>
              </a:rPr>
              <a:t>Getting the current time from a time server.</a:t>
            </a:r>
          </a:p>
        </p:txBody>
      </p:sp>
      <p:pic>
        <p:nvPicPr>
          <p:cNvPr id="8" name="Picture 4" descr="06-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4950" y="3340414"/>
            <a:ext cx="3898250" cy="193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14238" y="4372601"/>
            <a:ext cx="206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Offset estimated as: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0111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Clocks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Clock hardware, synchronization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Clock software, soft timers</a:t>
            </a:r>
          </a:p>
          <a:p>
            <a:r>
              <a:rPr lang="en-US" dirty="0"/>
              <a:t>User interface devices</a:t>
            </a:r>
          </a:p>
          <a:p>
            <a:pPr lvl="1"/>
            <a:r>
              <a:rPr lang="en-US" dirty="0"/>
              <a:t>Input devices</a:t>
            </a:r>
          </a:p>
          <a:p>
            <a:pPr lvl="1"/>
            <a:r>
              <a:rPr lang="en-US" dirty="0"/>
              <a:t>Output devices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Power management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Hardware/software</a:t>
            </a:r>
          </a:p>
          <a:p>
            <a:endParaRPr lang="en-US" dirty="0"/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15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GUI has four essential elements, denoted as </a:t>
            </a:r>
            <a:r>
              <a:rPr lang="en-US" dirty="0" smtClean="0">
                <a:solidFill>
                  <a:srgbClr val="0000FF"/>
                </a:solidFill>
              </a:rPr>
              <a:t>WIMP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Icons</a:t>
            </a:r>
          </a:p>
          <a:p>
            <a:pPr lvl="1"/>
            <a:r>
              <a:rPr lang="en-US" dirty="0" smtClean="0"/>
              <a:t>Menus</a:t>
            </a:r>
          </a:p>
          <a:p>
            <a:pPr lvl="1"/>
            <a:r>
              <a:rPr lang="en-US" dirty="0" smtClean="0"/>
              <a:t>Pointing device</a:t>
            </a:r>
          </a:p>
          <a:p>
            <a:pPr lvl="1"/>
            <a:endParaRPr lang="en-US" dirty="0"/>
          </a:p>
          <a:p>
            <a:r>
              <a:rPr lang="en-US" dirty="0" smtClean="0"/>
              <a:t>Output almost always needs a special hardware, </a:t>
            </a:r>
            <a:r>
              <a:rPr lang="en-US" dirty="0" smtClean="0">
                <a:solidFill>
                  <a:srgbClr val="0000FF"/>
                </a:solidFill>
              </a:rPr>
              <a:t>graphics adapter</a:t>
            </a:r>
            <a:r>
              <a:rPr lang="en-US" dirty="0" smtClean="0"/>
              <a:t> (GPU) with </a:t>
            </a:r>
            <a:r>
              <a:rPr lang="en-US" dirty="0" smtClean="0">
                <a:solidFill>
                  <a:srgbClr val="0000FF"/>
                </a:solidFill>
              </a:rPr>
              <a:t>video 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Interfaces </a:t>
            </a:r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698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71176"/>
            <a:ext cx="8229600" cy="774695"/>
          </a:xfrm>
        </p:spPr>
        <p:txBody>
          <a:bodyPr/>
          <a:lstStyle/>
          <a:p>
            <a:r>
              <a:rPr lang="en-US" dirty="0"/>
              <a:t>Graphical User Interfaces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958850"/>
            <a:ext cx="6110287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3357563"/>
            <a:ext cx="3370263" cy="3195637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</a:t>
            </a:r>
            <a:r>
              <a:rPr lang="en-US" sz="2000" dirty="0" smtClean="0"/>
              <a:t>5-35. </a:t>
            </a:r>
            <a:r>
              <a:rPr lang="en-US" sz="2000" dirty="0"/>
              <a:t>A sample window located at (200, 100) on an XGA display.</a:t>
            </a:r>
          </a:p>
        </p:txBody>
      </p:sp>
    </p:spTree>
    <p:extLst>
      <p:ext uri="{BB962C8B-B14F-4D97-AF65-F5344CB8AC3E}">
        <p14:creationId xmlns:p14="http://schemas.microsoft.com/office/powerpoint/2010/main" val="161974005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Clocks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Clock hardware, synchronization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Clock software, soft timers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User interface devices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Input devices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Output devices</a:t>
            </a:r>
          </a:p>
          <a:p>
            <a:r>
              <a:rPr lang="en-US" dirty="0"/>
              <a:t>Power management</a:t>
            </a:r>
          </a:p>
          <a:p>
            <a:pPr lvl="1"/>
            <a:r>
              <a:rPr lang="en-US" dirty="0"/>
              <a:t>Hardware/software</a:t>
            </a:r>
          </a:p>
          <a:p>
            <a:endParaRPr lang="en-US" dirty="0"/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7895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74059"/>
            <a:ext cx="8559800" cy="4974167"/>
          </a:xfrm>
        </p:spPr>
        <p:txBody>
          <a:bodyPr>
            <a:normAutofit/>
          </a:bodyPr>
          <a:lstStyle/>
          <a:p>
            <a:r>
              <a:rPr lang="en-US" dirty="0" smtClean="0"/>
              <a:t>Power has become a </a:t>
            </a:r>
            <a:r>
              <a:rPr lang="en-US" dirty="0" smtClean="0">
                <a:solidFill>
                  <a:srgbClr val="FF0000"/>
                </a:solidFill>
              </a:rPr>
              <a:t>practical &amp; critical limitation for computing</a:t>
            </a:r>
          </a:p>
          <a:p>
            <a:endParaRPr lang="en-US" dirty="0"/>
          </a:p>
          <a:p>
            <a:r>
              <a:rPr lang="en-US" dirty="0" smtClean="0"/>
              <a:t>Power consumption limits the frequency of single-core CPU and changes to </a:t>
            </a:r>
            <a:r>
              <a:rPr lang="en-US" dirty="0" smtClean="0">
                <a:solidFill>
                  <a:srgbClr val="0000FF"/>
                </a:solidFill>
              </a:rPr>
              <a:t>multicore/</a:t>
            </a:r>
            <a:r>
              <a:rPr lang="en-US" dirty="0" err="1" smtClean="0">
                <a:solidFill>
                  <a:srgbClr val="0000FF"/>
                </a:solidFill>
              </a:rPr>
              <a:t>manycore</a:t>
            </a:r>
            <a:r>
              <a:rPr lang="en-US" dirty="0" smtClean="0">
                <a:solidFill>
                  <a:srgbClr val="0000FF"/>
                </a:solidFill>
              </a:rPr>
              <a:t> architecture</a:t>
            </a:r>
          </a:p>
          <a:p>
            <a:endParaRPr lang="en-US" dirty="0"/>
          </a:p>
          <a:p>
            <a:r>
              <a:rPr lang="en-US" dirty="0" smtClean="0"/>
              <a:t>Energy bill (power, cooling) of supercomputers can be even more expensive than supercomputers themselves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74494"/>
            <a:ext cx="8229600" cy="621526"/>
          </a:xfrm>
        </p:spPr>
        <p:txBody>
          <a:bodyPr/>
          <a:lstStyle/>
          <a:p>
            <a:r>
              <a:rPr lang="en-US" dirty="0" smtClean="0"/>
              <a:t>Power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7231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Management </a:t>
            </a:r>
            <a:r>
              <a:rPr lang="en-US" dirty="0" smtClean="0"/>
              <a:t>Hardware </a:t>
            </a:r>
            <a:r>
              <a:rPr lang="en-US" dirty="0"/>
              <a:t>Issues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1938338"/>
            <a:ext cx="6224587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5715000"/>
            <a:ext cx="9144000" cy="8382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</a:t>
            </a:r>
            <a:r>
              <a:rPr lang="en-US" sz="2000" dirty="0" smtClean="0"/>
              <a:t>5-40. </a:t>
            </a:r>
            <a:r>
              <a:rPr lang="en-US" sz="2000" dirty="0"/>
              <a:t>Power consumption of various parts </a:t>
            </a:r>
            <a:r>
              <a:rPr lang="en-US" sz="2000" dirty="0" smtClean="0"/>
              <a:t>of </a:t>
            </a:r>
            <a:r>
              <a:rPr lang="en-US" sz="2000" dirty="0"/>
              <a:t>a notebook computer.</a:t>
            </a:r>
          </a:p>
        </p:txBody>
      </p:sp>
    </p:spTree>
    <p:extLst>
      <p:ext uri="{BB962C8B-B14F-4D97-AF65-F5344CB8AC3E}">
        <p14:creationId xmlns:p14="http://schemas.microsoft.com/office/powerpoint/2010/main" val="164142664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Management </a:t>
            </a:r>
            <a:r>
              <a:rPr lang="en-US" dirty="0" smtClean="0"/>
              <a:t>The </a:t>
            </a:r>
            <a:r>
              <a:rPr lang="en-US" dirty="0"/>
              <a:t>Display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528763"/>
            <a:ext cx="8493125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5005388"/>
            <a:ext cx="9144000" cy="838200"/>
          </a:xfrm>
        </p:spPr>
        <p:txBody>
          <a:bodyPr>
            <a:no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</a:t>
            </a:r>
            <a:r>
              <a:rPr lang="en-US" sz="2000" dirty="0" smtClean="0"/>
              <a:t>5-41. </a:t>
            </a:r>
            <a:r>
              <a:rPr lang="en-US" sz="2000" dirty="0"/>
              <a:t>The use of zones for backlighting the display. </a:t>
            </a:r>
            <a:br>
              <a:rPr lang="en-US" sz="2000" dirty="0"/>
            </a:br>
            <a:r>
              <a:rPr lang="en-US" sz="2000" dirty="0"/>
              <a:t>(a) When window 2 is selected it is not moved. </a:t>
            </a:r>
            <a:br>
              <a:rPr lang="en-US" sz="2000" dirty="0"/>
            </a:br>
            <a:r>
              <a:rPr lang="en-US" sz="2000" dirty="0"/>
              <a:t>(b) When window 1 is selected, it moves to reduce the number of </a:t>
            </a:r>
            <a:r>
              <a:rPr lang="en-US" sz="2000" dirty="0" smtClean="0"/>
              <a:t>zones illuminated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265953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5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5/5/17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9779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Two alternatives exist for how CPU communicates with the control registers and the device data buffers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Direct I/O (separate I/O and memory space, I/O-mapped I/O)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Each control register assigned an I/O port number (forms an I/O port space)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Use explicit I/O instruction to access I/O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IN REG, PORT; OUT PORT, REG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Completely different address spaces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f</a:t>
            </a:r>
            <a:r>
              <a:rPr lang="en-US" dirty="0" smtClean="0"/>
              <a:t>or memory and I/O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I/O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13"/>
          <a:stretch/>
        </p:blipFill>
        <p:spPr bwMode="auto">
          <a:xfrm>
            <a:off x="5532967" y="3541715"/>
            <a:ext cx="3091535" cy="261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-457200" y="5883275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/>
              <a:t>Figure 5-2. (a) Separate I/O and memory space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300914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61794"/>
            <a:ext cx="8229600" cy="621526"/>
          </a:xfrm>
        </p:spPr>
        <p:txBody>
          <a:bodyPr/>
          <a:lstStyle/>
          <a:p>
            <a:r>
              <a:rPr lang="en-US" dirty="0"/>
              <a:t>Memory-Mapped I/O </a:t>
            </a:r>
            <a:r>
              <a:rPr lang="en-US" dirty="0" smtClean="0"/>
              <a:t>(</a:t>
            </a:r>
            <a:r>
              <a:rPr lang="en-US" dirty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10" r="2400"/>
          <a:stretch/>
        </p:blipFill>
        <p:spPr bwMode="auto">
          <a:xfrm>
            <a:off x="4377268" y="3421592"/>
            <a:ext cx="4388004" cy="269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0" y="6115050"/>
            <a:ext cx="9144000" cy="8382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dirty="0"/>
              <a:t>Figure 5-2. </a:t>
            </a:r>
            <a:r>
              <a:rPr lang="en-US" sz="2000" dirty="0" smtClean="0"/>
              <a:t>(</a:t>
            </a:r>
            <a:r>
              <a:rPr lang="en-US" sz="2000" dirty="0"/>
              <a:t>b) Memory-mapped I/O. (c) Hybrid.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1219200"/>
            <a:ext cx="8229600" cy="506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</a:rPr>
              <a:t>Memory-mapped I/O</a:t>
            </a:r>
            <a:r>
              <a:rPr lang="en-US" dirty="0" smtClean="0"/>
              <a:t>: map all control registers into the memory space (single unified address space)</a:t>
            </a:r>
          </a:p>
          <a:p>
            <a:r>
              <a:rPr lang="en-US" dirty="0" smtClean="0"/>
              <a:t>Control registers assigned unique memory addresses (at top)</a:t>
            </a:r>
          </a:p>
          <a:p>
            <a:r>
              <a:rPr lang="en-US" dirty="0" smtClean="0"/>
              <a:t>Usually a second signal line used to tell whether I/O space or memory space needed, then memory or I/O responds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Hybrid scheme </a:t>
            </a:r>
            <a:r>
              <a:rPr lang="en-US" dirty="0" smtClean="0"/>
              <a:t>also exists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464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Advantages</a:t>
            </a:r>
          </a:p>
          <a:p>
            <a:endParaRPr lang="en-US" dirty="0" smtClean="0"/>
          </a:p>
          <a:p>
            <a:r>
              <a:rPr lang="en-US" dirty="0" smtClean="0"/>
              <a:t>Device control registers can be addressed in C/C++ (like other variables) thus programs can be written entirely in C/C++</a:t>
            </a:r>
          </a:p>
          <a:p>
            <a:endParaRPr lang="en-US" dirty="0" smtClean="0"/>
          </a:p>
          <a:p>
            <a:r>
              <a:rPr lang="en-US" dirty="0" smtClean="0"/>
              <a:t>No special protection needed, OS simply refrains from putting the portion of address space containing control registers to any virtual address space</a:t>
            </a:r>
          </a:p>
          <a:p>
            <a:endParaRPr lang="en-US" dirty="0" smtClean="0"/>
          </a:p>
          <a:p>
            <a:r>
              <a:rPr lang="en-US" dirty="0" smtClean="0"/>
              <a:t>Every instruction that can reference memory can be used to reference control registers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Memory-Mapped I/O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2041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9508"/>
            <a:ext cx="8229600" cy="515196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Disadvantages</a:t>
            </a:r>
          </a:p>
          <a:p>
            <a:r>
              <a:rPr lang="en-US" dirty="0" smtClean="0"/>
              <a:t>Caching is problematic, need to disable caching control registers, per page basic -&gt; add complexity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41220"/>
            <a:ext cx="8229600" cy="621526"/>
          </a:xfrm>
        </p:spPr>
        <p:txBody>
          <a:bodyPr/>
          <a:lstStyle/>
          <a:p>
            <a:r>
              <a:rPr lang="en-US" dirty="0"/>
              <a:t>Memory-Mapped </a:t>
            </a:r>
            <a:r>
              <a:rPr lang="en-US"/>
              <a:t>I/O </a:t>
            </a:r>
            <a:r>
              <a:rPr lang="en-US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801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can waste cycles if directly interacts with I/O devices</a:t>
            </a:r>
          </a:p>
          <a:p>
            <a:r>
              <a:rPr lang="en-US" dirty="0" smtClean="0"/>
              <a:t>A DMA scheme is often used to free up CPU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Memory Access (DMA)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58" y="2763897"/>
            <a:ext cx="7453842" cy="327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0" y="6036733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/>
              <a:t>Figure 5-4. Operation of a DMA transfer.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116202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Memory Access (DMA)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DMA varies, the simple one handles one transfer at a time</a:t>
            </a:r>
          </a:p>
          <a:p>
            <a:r>
              <a:rPr lang="en-US" dirty="0" smtClean="0"/>
              <a:t>Complex ones handle multiple transfers once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Device internal buffer needed even with DMA as:</a:t>
            </a:r>
          </a:p>
          <a:p>
            <a:pPr lvl="1"/>
            <a:r>
              <a:rPr lang="en-US" dirty="0" smtClean="0"/>
              <a:t>Verify the checksum before a DMA transfer</a:t>
            </a:r>
          </a:p>
          <a:p>
            <a:pPr lvl="1"/>
            <a:r>
              <a:rPr lang="en-US" dirty="0" smtClean="0"/>
              <a:t>Better efficiency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9181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7644</TotalTime>
  <Words>1833</Words>
  <Application>Microsoft Macintosh PowerPoint</Application>
  <PresentationFormat>On-screen Show (4:3)</PresentationFormat>
  <Paragraphs>350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Calibri</vt:lpstr>
      <vt:lpstr>宋体</vt:lpstr>
      <vt:lpstr>Arial</vt:lpstr>
      <vt:lpstr>Office Theme</vt:lpstr>
      <vt:lpstr>PowerPoint Presentation</vt:lpstr>
      <vt:lpstr>I/O Devices (2)</vt:lpstr>
      <vt:lpstr>Device Controllers</vt:lpstr>
      <vt:lpstr>Direct I/O</vt:lpstr>
      <vt:lpstr>Memory-Mapped I/O (1)</vt:lpstr>
      <vt:lpstr>Memory-Mapped I/O (2)</vt:lpstr>
      <vt:lpstr>Memory-Mapped I/O (3)</vt:lpstr>
      <vt:lpstr>Direct Memory Access (DMA)</vt:lpstr>
      <vt:lpstr>Direct Memory Access (DMA)</vt:lpstr>
      <vt:lpstr>Outline</vt:lpstr>
      <vt:lpstr>Goals of the I/O Software (1)</vt:lpstr>
      <vt:lpstr>Goals of the I/O Software (2)</vt:lpstr>
      <vt:lpstr>Readings</vt:lpstr>
      <vt:lpstr>I/O Software Layers</vt:lpstr>
      <vt:lpstr>Device Drivers (1)</vt:lpstr>
      <vt:lpstr>Device Drivers (2)</vt:lpstr>
      <vt:lpstr>Device Drivers (3)</vt:lpstr>
      <vt:lpstr>Device-Independent I/O Software</vt:lpstr>
      <vt:lpstr>Uniform Interfacing for Device Drivers</vt:lpstr>
      <vt:lpstr>Buffering</vt:lpstr>
      <vt:lpstr>Summary of I/O Software Layers</vt:lpstr>
      <vt:lpstr>Outline</vt:lpstr>
      <vt:lpstr>Disks</vt:lpstr>
      <vt:lpstr>Magnetic Disks</vt:lpstr>
      <vt:lpstr>Disk Drive Performance</vt:lpstr>
      <vt:lpstr>Physical geometry v.s. virtual geometry</vt:lpstr>
      <vt:lpstr>Disk Arm Scheduling Algorithms (1)</vt:lpstr>
      <vt:lpstr>Disk Arm Scheduling Algorithms (2)</vt:lpstr>
      <vt:lpstr>Disk Arm Scheduling Algorithms (3)</vt:lpstr>
      <vt:lpstr>Clocks and Clock Hardware (1)</vt:lpstr>
      <vt:lpstr>Clock Synchronization: Network Time Protocol (NTP)</vt:lpstr>
      <vt:lpstr>Outline</vt:lpstr>
      <vt:lpstr>Graphical User Interfaces (1)</vt:lpstr>
      <vt:lpstr>Graphical User Interfaces (2)</vt:lpstr>
      <vt:lpstr>Outline</vt:lpstr>
      <vt:lpstr>Power Management</vt:lpstr>
      <vt:lpstr>Power Management Hardware Issues</vt:lpstr>
      <vt:lpstr>Power Management The Display</vt:lpstr>
      <vt:lpstr>Readings</vt:lpstr>
    </vt:vector>
  </TitlesOfParts>
  <Company>Texas Tech University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Dang, Tommy</cp:lastModifiedBy>
  <cp:revision>674</cp:revision>
  <dcterms:created xsi:type="dcterms:W3CDTF">2012-08-25T03:05:58Z</dcterms:created>
  <dcterms:modified xsi:type="dcterms:W3CDTF">2017-05-05T22:14:36Z</dcterms:modified>
</cp:coreProperties>
</file>