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65" r:id="rId3"/>
    <p:sldId id="486" r:id="rId4"/>
    <p:sldId id="485" r:id="rId5"/>
    <p:sldId id="475" r:id="rId6"/>
    <p:sldId id="476" r:id="rId7"/>
    <p:sldId id="477" r:id="rId8"/>
    <p:sldId id="479" r:id="rId9"/>
    <p:sldId id="480" r:id="rId10"/>
    <p:sldId id="481" r:id="rId11"/>
    <p:sldId id="484" r:id="rId12"/>
    <p:sldId id="496" r:id="rId13"/>
    <p:sldId id="497" r:id="rId14"/>
    <p:sldId id="498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65" r:id="rId25"/>
    <p:sldId id="36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0"/>
    <p:restoredTop sz="93375"/>
  </p:normalViewPr>
  <p:slideViewPr>
    <p:cSldViewPr snapToGrid="0" snapToObjects="1">
      <p:cViewPr varScale="1">
        <p:scale>
          <a:sx n="211" d="100"/>
          <a:sy n="211" d="100"/>
        </p:scale>
        <p:origin x="230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6A8E-4A34-DB42-96D8-3AB429151F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6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eng05.wu@ttu.edu" TargetMode="External"/><Relationship Id="rId4" Type="http://schemas.openxmlformats.org/officeDocument/2006/relationships/hyperlink" Target="http://www.myweb.ttu.edu/yonchen" TargetMode="External"/><Relationship Id="rId5" Type="http://schemas.openxmlformats.org/officeDocument/2006/relationships/hyperlink" Target="http://discl.cs.ttu.edu/" TargetMode="External"/><Relationship Id="rId6" Type="http://schemas.openxmlformats.org/officeDocument/2006/relationships/hyperlink" Target="http://cac.ttu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ng.chen@ttu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13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Yong Chen,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subtle implementation issue for page replacement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Occasionally pages serving as I/O buffers can be potentially picked as replacement candidates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Removing these pages can cause errors for outstanding DMA transfers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One solution is to lock pages engaged in I/O, “</a:t>
            </a:r>
            <a:r>
              <a:rPr lang="en-US" dirty="0" smtClean="0">
                <a:solidFill>
                  <a:srgbClr val="0000FF"/>
                </a:solidFill>
              </a:rPr>
              <a:t>pinning</a:t>
            </a:r>
            <a:r>
              <a:rPr lang="en-US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also do all I/O to kernel buffers, then copy to user 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(Pinning) Pages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1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9072"/>
            <a:ext cx="8229600" cy="2919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Memory management system is divided into </a:t>
            </a:r>
            <a:r>
              <a:rPr lang="en-US" dirty="0" smtClean="0"/>
              <a:t>three </a:t>
            </a:r>
            <a:r>
              <a:rPr lang="en-US" dirty="0"/>
              <a:t>parts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 low-level MMU handler.</a:t>
            </a:r>
          </a:p>
          <a:p>
            <a:r>
              <a:rPr lang="en-US" dirty="0"/>
              <a:t>A page fault handler that is part of the kernel.</a:t>
            </a:r>
          </a:p>
          <a:p>
            <a:r>
              <a:rPr lang="en-US" dirty="0"/>
              <a:t>An external pager running in user space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2740"/>
            <a:ext cx="8229600" cy="621526"/>
          </a:xfrm>
        </p:spPr>
        <p:txBody>
          <a:bodyPr/>
          <a:lstStyle/>
          <a:p>
            <a:r>
              <a:rPr lang="en-US" dirty="0"/>
              <a:t>Separation of Policy and </a:t>
            </a:r>
            <a:r>
              <a:rPr lang="en-US" dirty="0" smtClean="0"/>
              <a:t>Mechanism</a:t>
            </a:r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84500"/>
            <a:ext cx="6133419" cy="301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938666" y="6065157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</a:t>
            </a:r>
            <a:r>
              <a:rPr lang="en-US" sz="2000" dirty="0" smtClean="0"/>
              <a:t>-29. </a:t>
            </a:r>
            <a:r>
              <a:rPr lang="en-US" sz="2000" dirty="0"/>
              <a:t>Page fault handling with an external pager.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0071" y="3338286"/>
            <a:ext cx="2403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 separation; modular code; greater flexibility</a:t>
            </a:r>
          </a:p>
          <a:p>
            <a:endParaRPr lang="en-US" dirty="0"/>
          </a:p>
          <a:p>
            <a:r>
              <a:rPr lang="en-US" dirty="0" smtClean="0"/>
              <a:t>Cons: extra overhead of crossing boundaries and message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Design Issues for Paging Systems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Implementation Issues for Paging Systems</a:t>
            </a:r>
          </a:p>
          <a:p>
            <a:r>
              <a:rPr lang="en-US" dirty="0" smtClean="0"/>
              <a:t>Segmentation</a:t>
            </a:r>
            <a:endParaRPr lang="en-US" dirty="0"/>
          </a:p>
          <a:p>
            <a:pPr lvl="1"/>
            <a:r>
              <a:rPr lang="en-US" dirty="0"/>
              <a:t>Needs and concept</a:t>
            </a:r>
          </a:p>
          <a:p>
            <a:pPr lvl="1"/>
            <a:r>
              <a:rPr lang="en-US" dirty="0"/>
              <a:t>Implementation of pure segmentation</a:t>
            </a:r>
          </a:p>
          <a:p>
            <a:pPr lvl="1"/>
            <a:r>
              <a:rPr lang="en-US" dirty="0"/>
              <a:t>Segmentation with paging: MULTICS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4384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Having two or more separate virtual address spaces may be desired than having only one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compiler has many tables that are built up as </a:t>
            </a:r>
            <a:r>
              <a:rPr lang="en-US" dirty="0" smtClean="0"/>
              <a:t>compilation proceeds</a:t>
            </a:r>
            <a:r>
              <a:rPr lang="en-US" dirty="0"/>
              <a:t>, possibly </a:t>
            </a:r>
            <a:r>
              <a:rPr lang="en-US" dirty="0" smtClean="0"/>
              <a:t>including: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source text being saved for the printed </a:t>
            </a:r>
            <a:r>
              <a:rPr lang="en-US" dirty="0" smtClean="0"/>
              <a:t>listing</a:t>
            </a:r>
            <a:endParaRPr lang="en-US" dirty="0"/>
          </a:p>
          <a:p>
            <a:r>
              <a:rPr lang="en-US" dirty="0"/>
              <a:t>The symbol table – the names and attributes of variables.</a:t>
            </a:r>
          </a:p>
          <a:p>
            <a:r>
              <a:rPr lang="en-US" dirty="0"/>
              <a:t>The table containing integer, floating-point constants used.</a:t>
            </a:r>
          </a:p>
          <a:p>
            <a:r>
              <a:rPr lang="en-US" dirty="0"/>
              <a:t>The parse tree, the syntactic analysis of the program.</a:t>
            </a:r>
          </a:p>
          <a:p>
            <a:r>
              <a:rPr lang="en-US" dirty="0"/>
              <a:t>The stack used for procedure calls within the compiler.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(1)</a:t>
            </a:r>
          </a:p>
        </p:txBody>
      </p:sp>
    </p:spTree>
    <p:extLst>
      <p:ext uri="{BB962C8B-B14F-4D97-AF65-F5344CB8AC3E}">
        <p14:creationId xmlns:p14="http://schemas.microsoft.com/office/powerpoint/2010/main" val="29006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18569"/>
            <a:ext cx="8229600" cy="774695"/>
          </a:xfrm>
        </p:spPr>
        <p:txBody>
          <a:bodyPr/>
          <a:lstStyle/>
          <a:p>
            <a:r>
              <a:rPr lang="en-US" dirty="0"/>
              <a:t>Segmentation (2)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988581"/>
            <a:ext cx="5238750" cy="46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43431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30. </a:t>
            </a:r>
            <a:r>
              <a:rPr lang="en-US" sz="2000" dirty="0"/>
              <a:t>In a one-dimensional address space with growing tables, one table may bump into another.</a:t>
            </a:r>
          </a:p>
        </p:txBody>
      </p:sp>
    </p:spTree>
    <p:extLst>
      <p:ext uri="{BB962C8B-B14F-4D97-AF65-F5344CB8AC3E}">
        <p14:creationId xmlns:p14="http://schemas.microsoft.com/office/powerpoint/2010/main" val="39141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many independent address space, “</a:t>
            </a:r>
            <a:r>
              <a:rPr lang="en-US" dirty="0" smtClean="0">
                <a:solidFill>
                  <a:srgbClr val="0000FF"/>
                </a:solidFill>
              </a:rPr>
              <a:t>segments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Freeing programmers from managing expanding/contracting tables</a:t>
            </a:r>
          </a:p>
          <a:p>
            <a:r>
              <a:rPr lang="en-US" dirty="0" smtClean="0"/>
              <a:t>Each segment has a linear sequence of </a:t>
            </a:r>
            <a:r>
              <a:rPr lang="en-US" dirty="0" err="1" smtClean="0"/>
              <a:t>addrs</a:t>
            </a:r>
            <a:r>
              <a:rPr lang="en-US" dirty="0" smtClean="0"/>
              <a:t>, 0 to some max</a:t>
            </a:r>
          </a:p>
          <a:p>
            <a:pPr lvl="1"/>
            <a:r>
              <a:rPr lang="en-US" dirty="0" smtClean="0"/>
              <a:t>Segments can have different lengths</a:t>
            </a:r>
          </a:p>
          <a:p>
            <a:pPr lvl="1"/>
            <a:r>
              <a:rPr lang="en-US" dirty="0" smtClean="0"/>
              <a:t>Segment length may change during execution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Two-part </a:t>
            </a:r>
            <a:r>
              <a:rPr lang="en-US" dirty="0" err="1" smtClean="0">
                <a:solidFill>
                  <a:srgbClr val="0000FF"/>
                </a:solidFill>
              </a:rPr>
              <a:t>addr</a:t>
            </a:r>
            <a:r>
              <a:rPr lang="en-US" dirty="0" smtClean="0">
                <a:solidFill>
                  <a:srgbClr val="0000FF"/>
                </a:solidFill>
              </a:rPr>
              <a:t>: a segment number + </a:t>
            </a:r>
            <a:r>
              <a:rPr lang="en-US" dirty="0" err="1" smtClean="0">
                <a:solidFill>
                  <a:srgbClr val="0000FF"/>
                </a:solidFill>
              </a:rPr>
              <a:t>addr</a:t>
            </a:r>
            <a:r>
              <a:rPr lang="en-US" dirty="0" smtClean="0">
                <a:solidFill>
                  <a:srgbClr val="0000FF"/>
                </a:solidFill>
              </a:rPr>
              <a:t> within the segment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Advantages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Simplifying handing of data structures growing/shrinking (modularity)</a:t>
            </a:r>
          </a:p>
          <a:p>
            <a:pPr lvl="1"/>
            <a:r>
              <a:rPr lang="en-US" dirty="0" smtClean="0"/>
              <a:t>Facilitates sharing library/procedures/data</a:t>
            </a:r>
          </a:p>
          <a:p>
            <a:pPr lvl="1"/>
            <a:r>
              <a:rPr lang="en-US" dirty="0"/>
              <a:t>Facilitates </a:t>
            </a:r>
            <a:r>
              <a:rPr lang="en-US" dirty="0" smtClean="0"/>
              <a:t>different protections  for different segments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2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84908"/>
            <a:ext cx="8229600" cy="774695"/>
          </a:xfrm>
        </p:spPr>
        <p:txBody>
          <a:bodyPr/>
          <a:lstStyle/>
          <a:p>
            <a:r>
              <a:rPr lang="en-US" dirty="0"/>
              <a:t>Segmentation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052033"/>
            <a:ext cx="837565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31. </a:t>
            </a:r>
            <a:r>
              <a:rPr lang="en-US" sz="2000" dirty="0"/>
              <a:t>A segmented memory allows each table to grow or shrink independently of the other tables.</a:t>
            </a:r>
          </a:p>
        </p:txBody>
      </p:sp>
    </p:spTree>
    <p:extLst>
      <p:ext uri="{BB962C8B-B14F-4D97-AF65-F5344CB8AC3E}">
        <p14:creationId xmlns:p14="http://schemas.microsoft.com/office/powerpoint/2010/main" val="23908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90138"/>
            <a:ext cx="8229600" cy="774695"/>
          </a:xfrm>
        </p:spPr>
        <p:txBody>
          <a:bodyPr/>
          <a:lstStyle/>
          <a:p>
            <a:r>
              <a:rPr lang="en-US" dirty="0" smtClean="0"/>
              <a:t>Comparison of Paging and Segmentation</a:t>
            </a:r>
            <a:endParaRPr lang="en-US" dirty="0"/>
          </a:p>
        </p:txBody>
      </p:sp>
      <p:pic>
        <p:nvPicPr>
          <p:cNvPr id="7" name="Picture 6" descr="D:\b\b4\IBM\03-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984010"/>
            <a:ext cx="56673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978381"/>
            <a:ext cx="9144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3-33. Comparison of paging and segmentation.</a:t>
            </a:r>
          </a:p>
        </p:txBody>
      </p:sp>
    </p:spTree>
    <p:extLst>
      <p:ext uri="{BB962C8B-B14F-4D97-AF65-F5344CB8AC3E}">
        <p14:creationId xmlns:p14="http://schemas.microsoft.com/office/powerpoint/2010/main" val="31767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7214"/>
            <a:ext cx="8229600" cy="4989286"/>
          </a:xfrm>
        </p:spPr>
        <p:txBody>
          <a:bodyPr/>
          <a:lstStyle/>
          <a:p>
            <a:r>
              <a:rPr lang="en-US" dirty="0" smtClean="0"/>
              <a:t>Pages are fixed size; segments are not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External fragmentation/</a:t>
            </a:r>
            <a:r>
              <a:rPr lang="en-US" dirty="0" err="1" smtClean="0">
                <a:solidFill>
                  <a:srgbClr val="0000FF"/>
                </a:solidFill>
              </a:rPr>
              <a:t>checkerboarding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00FF"/>
                </a:solidFill>
              </a:rPr>
              <a:t>Compaction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75688"/>
            <a:ext cx="8229600" cy="621526"/>
          </a:xfrm>
        </p:spPr>
        <p:txBody>
          <a:bodyPr/>
          <a:lstStyle/>
          <a:p>
            <a:r>
              <a:rPr lang="en-US" dirty="0"/>
              <a:t>Implementation of Pure Segmentation</a:t>
            </a:r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4" y="2218646"/>
            <a:ext cx="6786562" cy="359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33. </a:t>
            </a:r>
            <a:r>
              <a:rPr lang="en-US" sz="2000" dirty="0"/>
              <a:t>(a)-(d) Development of </a:t>
            </a:r>
            <a:r>
              <a:rPr lang="en-US" sz="2000" dirty="0" err="1"/>
              <a:t>checkerboarding</a:t>
            </a:r>
            <a:r>
              <a:rPr lang="en-US" sz="2000" dirty="0"/>
              <a:t>. (e) Removal of the </a:t>
            </a:r>
            <a:r>
              <a:rPr lang="en-US" sz="2000" dirty="0" err="1"/>
              <a:t>checkerboarding</a:t>
            </a:r>
            <a:r>
              <a:rPr lang="en-US" sz="2000" dirty="0"/>
              <a:t> by compaction.</a:t>
            </a:r>
          </a:p>
        </p:txBody>
      </p:sp>
    </p:spTree>
    <p:extLst>
      <p:ext uri="{BB962C8B-B14F-4D97-AF65-F5344CB8AC3E}">
        <p14:creationId xmlns:p14="http://schemas.microsoft.com/office/powerpoint/2010/main" val="28586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1758"/>
            <a:ext cx="8229600" cy="4884742"/>
          </a:xfrm>
        </p:spPr>
        <p:txBody>
          <a:bodyPr/>
          <a:lstStyle/>
          <a:p>
            <a:r>
              <a:rPr lang="en-US" dirty="0" smtClean="0"/>
              <a:t>Paging segments when they’re large (not to keep in main memory in their entirety), e.g. MULTICS (Intel X86 machines and OSs have similar design)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18126"/>
            <a:ext cx="8229600" cy="621526"/>
          </a:xfrm>
        </p:spPr>
        <p:txBody>
          <a:bodyPr/>
          <a:lstStyle/>
          <a:p>
            <a:r>
              <a:rPr lang="en-US" dirty="0"/>
              <a:t>Segmentation with Paging: </a:t>
            </a:r>
            <a:r>
              <a:rPr lang="en-US" dirty="0" smtClean="0"/>
              <a:t>MULTICS (1)</a:t>
            </a:r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 b="14588"/>
          <a:stretch/>
        </p:blipFill>
        <p:spPr bwMode="auto">
          <a:xfrm>
            <a:off x="2590800" y="2520333"/>
            <a:ext cx="4171718" cy="331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55819" y="5808663"/>
            <a:ext cx="7237413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34. </a:t>
            </a:r>
            <a:r>
              <a:rPr lang="en-US" sz="2000" dirty="0"/>
              <a:t>The MULTICS virtual memory. (a) The descriptor segment points to the page tables.</a:t>
            </a:r>
          </a:p>
        </p:txBody>
      </p:sp>
    </p:spTree>
    <p:extLst>
      <p:ext uri="{BB962C8B-B14F-4D97-AF65-F5344CB8AC3E}">
        <p14:creationId xmlns:p14="http://schemas.microsoft.com/office/powerpoint/2010/main" val="25742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96910" y="1701028"/>
            <a:ext cx="8686800" cy="4567145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Lecture Time</a:t>
            </a:r>
            <a:r>
              <a:rPr lang="en-US" sz="2600" dirty="0"/>
              <a:t>: Tue. and Thur., </a:t>
            </a:r>
            <a:r>
              <a:rPr lang="en-US" sz="2600" dirty="0" smtClean="0"/>
              <a:t>11 </a:t>
            </a:r>
            <a:r>
              <a:rPr lang="en-US" sz="2600" dirty="0"/>
              <a:t>a</a:t>
            </a:r>
            <a:r>
              <a:rPr lang="en-US" sz="2600" dirty="0" smtClean="0"/>
              <a:t>.m. </a:t>
            </a:r>
            <a:r>
              <a:rPr lang="en-US" sz="2600" dirty="0"/>
              <a:t>– </a:t>
            </a:r>
            <a:r>
              <a:rPr lang="en-US" sz="2600" dirty="0" smtClean="0"/>
              <a:t>12:20 </a:t>
            </a:r>
            <a:r>
              <a:rPr lang="en-US" sz="2600" dirty="0"/>
              <a:t>p</a:t>
            </a:r>
            <a:r>
              <a:rPr lang="en-US" sz="2600" dirty="0" smtClean="0"/>
              <a:t>.m</a:t>
            </a:r>
            <a:r>
              <a:rPr lang="en-US" sz="2600" dirty="0"/>
              <a:t>.</a:t>
            </a:r>
          </a:p>
          <a:p>
            <a:r>
              <a:rPr lang="en-US" sz="2600" b="1" dirty="0"/>
              <a:t>Lecture Location</a:t>
            </a:r>
            <a:r>
              <a:rPr lang="en-US" sz="2600" dirty="0"/>
              <a:t>: Engineering Center </a:t>
            </a:r>
            <a:r>
              <a:rPr lang="en-US" sz="2600" dirty="0" smtClean="0"/>
              <a:t>204</a:t>
            </a:r>
            <a:endParaRPr lang="en-US" sz="2600" dirty="0"/>
          </a:p>
          <a:p>
            <a:r>
              <a:rPr lang="en-US" sz="2600" b="1" dirty="0" smtClean="0"/>
              <a:t>Instructor: </a:t>
            </a:r>
            <a:r>
              <a:rPr lang="en-US" sz="2600" dirty="0"/>
              <a:t>Yong Chen, Ph.D., 806-834-0284, Assistant </a:t>
            </a:r>
            <a:r>
              <a:rPr lang="en-US" sz="2600" dirty="0" smtClean="0"/>
              <a:t>Professor</a:t>
            </a:r>
          </a:p>
          <a:p>
            <a:r>
              <a:rPr lang="en-US" sz="2600" b="1" dirty="0" smtClean="0"/>
              <a:t>Contact: </a:t>
            </a:r>
            <a:r>
              <a:rPr lang="en-US" sz="2600" u="sng" dirty="0">
                <a:hlinkClick r:id="rId2"/>
              </a:rPr>
              <a:t>yong.chen@</a:t>
            </a:r>
            <a:r>
              <a:rPr lang="en-US" sz="2600" u="sng" dirty="0" smtClean="0">
                <a:hlinkClick r:id="rId2"/>
              </a:rPr>
              <a:t>ttu.edu</a:t>
            </a:r>
            <a:r>
              <a:rPr lang="en-US" sz="2600" dirty="0" smtClean="0"/>
              <a:t>,, EC 315</a:t>
            </a:r>
            <a:endParaRPr lang="en-US" sz="2600" dirty="0"/>
          </a:p>
          <a:p>
            <a:r>
              <a:rPr lang="en-US" sz="2600" b="1" dirty="0"/>
              <a:t>Office Hours</a:t>
            </a:r>
            <a:r>
              <a:rPr lang="en-US" sz="2600" dirty="0"/>
              <a:t>: Tue. and Thur., </a:t>
            </a:r>
            <a:r>
              <a:rPr lang="en-US" sz="2600" dirty="0" smtClean="0"/>
              <a:t>10 </a:t>
            </a:r>
            <a:r>
              <a:rPr lang="en-US" sz="2600" dirty="0"/>
              <a:t>a</a:t>
            </a:r>
            <a:r>
              <a:rPr lang="en-US" sz="2600" dirty="0" smtClean="0"/>
              <a:t>.m. – 11 </a:t>
            </a:r>
            <a:r>
              <a:rPr lang="en-US" sz="2600" dirty="0"/>
              <a:t>a</a:t>
            </a:r>
            <a:r>
              <a:rPr lang="en-US" sz="2600" dirty="0" smtClean="0"/>
              <a:t>.m., </a:t>
            </a:r>
            <a:r>
              <a:rPr lang="en-US" sz="2600" dirty="0"/>
              <a:t>or by </a:t>
            </a:r>
            <a:r>
              <a:rPr lang="en-US" sz="2600" dirty="0" smtClean="0"/>
              <a:t>appointment</a:t>
            </a:r>
          </a:p>
          <a:p>
            <a:r>
              <a:rPr lang="en-US" sz="2600" b="1" dirty="0"/>
              <a:t>TA</a:t>
            </a:r>
            <a:r>
              <a:rPr lang="en-US" sz="2600" dirty="0"/>
              <a:t>: Mr. </a:t>
            </a:r>
            <a:r>
              <a:rPr lang="en-US" sz="2600" dirty="0" err="1"/>
              <a:t>Heng</a:t>
            </a:r>
            <a:r>
              <a:rPr lang="en-US" sz="2600" dirty="0"/>
              <a:t> Wu, </a:t>
            </a:r>
            <a:r>
              <a:rPr lang="en-US" sz="2600" dirty="0">
                <a:hlinkClick r:id="rId3"/>
              </a:rPr>
              <a:t>heng05.wu@ttu.edu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b="1" dirty="0" smtClean="0"/>
              <a:t>Office </a:t>
            </a:r>
            <a:r>
              <a:rPr lang="en-US" sz="2600" b="1" dirty="0"/>
              <a:t>Hours</a:t>
            </a:r>
            <a:r>
              <a:rPr lang="en-US" sz="2600" dirty="0"/>
              <a:t>: </a:t>
            </a:r>
            <a:r>
              <a:rPr lang="en-US" sz="2600" dirty="0" smtClean="0"/>
              <a:t>Wed. and Fri., </a:t>
            </a:r>
            <a:r>
              <a:rPr lang="en-US" sz="2600" dirty="0"/>
              <a:t>10 a.m. – </a:t>
            </a:r>
            <a:r>
              <a:rPr lang="en-US" sz="2600" dirty="0" smtClean="0"/>
              <a:t>12 p.m</a:t>
            </a:r>
            <a:r>
              <a:rPr lang="en-US" sz="2600" dirty="0"/>
              <a:t>., or by </a:t>
            </a:r>
            <a:r>
              <a:rPr lang="en-US" sz="2600" dirty="0" smtClean="0"/>
              <a:t>appointment</a:t>
            </a:r>
            <a:endParaRPr lang="en-US" sz="2600" dirty="0"/>
          </a:p>
          <a:p>
            <a:r>
              <a:rPr lang="en-US" sz="2600" b="1" dirty="0" smtClean="0"/>
              <a:t>Mail</a:t>
            </a:r>
            <a:r>
              <a:rPr lang="en-US" sz="2600" b="1" dirty="0"/>
              <a:t>: </a:t>
            </a:r>
            <a:r>
              <a:rPr lang="en-US" sz="2600" dirty="0"/>
              <a:t>Texas Tech University, Box 43104, Lubbock, TX 79409-</a:t>
            </a:r>
            <a:r>
              <a:rPr lang="en-US" sz="2600" dirty="0" smtClean="0"/>
              <a:t>3104</a:t>
            </a:r>
          </a:p>
          <a:p>
            <a:r>
              <a:rPr lang="en-US" sz="2600" b="1" dirty="0" smtClean="0"/>
              <a:t>More info: </a:t>
            </a:r>
          </a:p>
          <a:p>
            <a:pPr lvl="1"/>
            <a:r>
              <a:rPr lang="en-US" sz="2400" dirty="0" smtClean="0">
                <a:hlinkClick r:id="rId4"/>
              </a:rPr>
              <a:t>http://www.myweb.ttu.edu/yonchen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http://discl.cs.ttu.edu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00FF"/>
                </a:solidFill>
                <a:hlinkClick r:id="rId6"/>
              </a:rPr>
              <a:t>http://cac.ttu.edu</a:t>
            </a:r>
            <a:r>
              <a:rPr lang="en-US" sz="2400" dirty="0" smtClean="0">
                <a:solidFill>
                  <a:srgbClr val="0000FF"/>
                </a:solidFill>
                <a:hlinkClick r:id="rId6"/>
              </a:rPr>
              <a:t>/</a:t>
            </a:r>
            <a:r>
              <a:rPr lang="en-US" sz="24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When a memory reference occurs, the following algorithm </a:t>
            </a:r>
            <a:r>
              <a:rPr lang="en-US" dirty="0" smtClean="0"/>
              <a:t>is carried out: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segment number used to find segment descriptor.</a:t>
            </a:r>
          </a:p>
          <a:p>
            <a:pPr>
              <a:lnSpc>
                <a:spcPct val="150000"/>
              </a:lnSpc>
            </a:pPr>
            <a:r>
              <a:rPr lang="en-US" dirty="0"/>
              <a:t>Check is made to see if the segment’s page table is in memory.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not, segment fault </a:t>
            </a:r>
            <a:r>
              <a:rPr lang="en-US" dirty="0" smtClean="0"/>
              <a:t>occurs.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there is a protection violation, a fault (trap) occurs.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with Paging: MULTICS </a:t>
            </a:r>
            <a:r>
              <a:rPr lang="en-US" dirty="0" smtClean="0"/>
              <a:t>(2)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4756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Page table entry for the requested virtual page examined.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the page itself is not in memory, a page fault is triggered.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it is in memory, the main memory address of the start of the page is extracted from the page table entry</a:t>
            </a:r>
          </a:p>
          <a:p>
            <a:pPr>
              <a:lnSpc>
                <a:spcPct val="150000"/>
              </a:lnSpc>
            </a:pPr>
            <a:r>
              <a:rPr lang="en-US" dirty="0"/>
              <a:t>The offset is added to the page origin to give the main memory address where the word is located.</a:t>
            </a:r>
          </a:p>
          <a:p>
            <a:pPr>
              <a:lnSpc>
                <a:spcPct val="150000"/>
              </a:lnSpc>
            </a:pPr>
            <a:r>
              <a:rPr lang="en-US" dirty="0"/>
              <a:t>The read or store finally takes place.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with Paging: MULTICS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with Paging: MULTICS </a:t>
            </a:r>
            <a:r>
              <a:rPr lang="en-US" dirty="0" smtClean="0"/>
              <a:t>(4)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561120"/>
            <a:ext cx="6391275" cy="426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3-37. Conversion of a two-part MULTICS address into a main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38196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with Paging: MULTICS </a:t>
            </a:r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D:\b\b4\IBM\03-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51000"/>
            <a:ext cx="495300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4419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3-38. A simplified version of the MULTICS TLB. The existence of two page sizes makes the actual TLB more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414260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</a:p>
          <a:p>
            <a:r>
              <a:rPr lang="en-US" dirty="0" smtClean="0"/>
              <a:t>Section 3.5</a:t>
            </a:r>
          </a:p>
          <a:p>
            <a:r>
              <a:rPr lang="en-US" dirty="0" smtClean="0"/>
              <a:t>Section 3.6</a:t>
            </a:r>
          </a:p>
          <a:p>
            <a:r>
              <a:rPr lang="en-US" dirty="0" smtClean="0"/>
              <a:t>Section 3.7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74"/>
            <a:ext cx="8229600" cy="5390226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u="none" dirty="0" smtClean="0"/>
              <a:t>Questions/Suggestions/Comments are always welcome!</a:t>
            </a:r>
            <a:br>
              <a:rPr lang="en-US" sz="2400" u="none" dirty="0" smtClean="0"/>
            </a:br>
            <a:r>
              <a:rPr lang="en-US" sz="2400" u="none" dirty="0" smtClean="0"/>
              <a:t/>
            </a:r>
            <a:br>
              <a:rPr lang="en-US" sz="2400" u="none" dirty="0" smtClean="0"/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me: </a:t>
            </a:r>
            <a:r>
              <a:rPr lang="en-US" sz="2400" b="0" u="none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yong.chen@ttu.edu</a:t>
            </a: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me: 806-834-0284</a:t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me: ENGCTR 315</a:t>
            </a:r>
            <a:endParaRPr lang="en-US" sz="2400" b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39F4-7961-ED4A-9548-B797DD0F7C8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WA#3 due on 10/13</a:t>
            </a:r>
          </a:p>
          <a:p>
            <a:pPr lvl="1"/>
            <a:r>
              <a:rPr lang="en-US" dirty="0" smtClean="0"/>
              <a:t>Please note this is a hard deadline</a:t>
            </a:r>
          </a:p>
          <a:p>
            <a:endParaRPr lang="en-US" dirty="0"/>
          </a:p>
          <a:p>
            <a:r>
              <a:rPr lang="en-US" dirty="0" smtClean="0"/>
              <a:t>Review session scheduled on 10/13</a:t>
            </a:r>
          </a:p>
          <a:p>
            <a:endParaRPr lang="en-US" dirty="0"/>
          </a:p>
          <a:p>
            <a:r>
              <a:rPr lang="en-US" dirty="0" smtClean="0"/>
              <a:t>Midterm exam scheduled on 10/18, class time</a:t>
            </a:r>
          </a:p>
          <a:p>
            <a:pPr lvl="1"/>
            <a:r>
              <a:rPr lang="en-US" dirty="0" smtClean="0"/>
              <a:t>Covers chapter 1, 2, and 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Reminders/Announcements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7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/>
              <a:t>Design Issues for Paging Systems</a:t>
            </a:r>
          </a:p>
          <a:p>
            <a:pPr lvl="1"/>
            <a:r>
              <a:rPr lang="en-US" dirty="0" smtClean="0"/>
              <a:t>Shared libraries, Cleaning </a:t>
            </a:r>
            <a:r>
              <a:rPr lang="en-US" dirty="0"/>
              <a:t>policy</a:t>
            </a:r>
          </a:p>
          <a:p>
            <a:r>
              <a:rPr lang="en-US" dirty="0" smtClean="0"/>
              <a:t>Implementation Issues for Paging Systems</a:t>
            </a:r>
          </a:p>
          <a:p>
            <a:pPr lvl="1"/>
            <a:r>
              <a:rPr lang="en-US" dirty="0" smtClean="0"/>
              <a:t>OS involvement, page fault handling</a:t>
            </a:r>
          </a:p>
          <a:p>
            <a:pPr lvl="1"/>
            <a:r>
              <a:rPr lang="en-US" dirty="0" smtClean="0"/>
              <a:t>Locking pages, backing store</a:t>
            </a:r>
          </a:p>
          <a:p>
            <a:pPr lvl="1"/>
            <a:r>
              <a:rPr lang="en-US" dirty="0" smtClean="0"/>
              <a:t>Separation of policy &amp; mechanism</a:t>
            </a:r>
          </a:p>
          <a:p>
            <a:r>
              <a:rPr lang="en-US" dirty="0" smtClean="0"/>
              <a:t>Segmentation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can happen at the library level, e.g. GUI library</a:t>
            </a:r>
          </a:p>
          <a:p>
            <a:r>
              <a:rPr lang="en-US" dirty="0"/>
              <a:t>Statically binding them to every executable </a:t>
            </a:r>
            <a:r>
              <a:rPr lang="en-US" dirty="0" smtClean="0"/>
              <a:t>expensive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Waste disk storage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Waste memory </a:t>
            </a:r>
            <a:r>
              <a:rPr lang="en-US" dirty="0" smtClean="0"/>
              <a:t>(no way to know they’re sharing!)</a:t>
            </a:r>
          </a:p>
          <a:p>
            <a:pPr lvl="1"/>
            <a:endParaRPr lang="en-US" dirty="0"/>
          </a:p>
          <a:p>
            <a:r>
              <a:rPr lang="en-US" dirty="0" smtClean="0"/>
              <a:t>Shared </a:t>
            </a:r>
            <a:r>
              <a:rPr lang="en-US" dirty="0"/>
              <a:t>libraries (or DLLs, Dynamic Link Libraries on Windows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Linker includes a small stub routine binds and loads at run time (paged in, and no need to load if another program already loads it)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>
                <a:solidFill>
                  <a:srgbClr val="0000FF"/>
                </a:solidFill>
              </a:rPr>
              <a:t>efficient use of memory and storage</a:t>
            </a:r>
          </a:p>
          <a:p>
            <a:pPr lvl="1"/>
            <a:r>
              <a:rPr lang="en-US" dirty="0" smtClean="0"/>
              <a:t>More importantly, </a:t>
            </a:r>
            <a:r>
              <a:rPr lang="en-US" dirty="0" smtClean="0">
                <a:solidFill>
                  <a:srgbClr val="0000FF"/>
                </a:solidFill>
              </a:rPr>
              <a:t>update/patch much easier</a:t>
            </a:r>
            <a:r>
              <a:rPr lang="en-US" dirty="0" smtClean="0"/>
              <a:t>! (no need to recompile programs using it)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1758"/>
            <a:ext cx="8229600" cy="4884742"/>
          </a:xfrm>
        </p:spPr>
        <p:txBody>
          <a:bodyPr/>
          <a:lstStyle/>
          <a:p>
            <a:r>
              <a:rPr lang="en-US" dirty="0" smtClean="0"/>
              <a:t>When compiling a code as a shared library, need to tell the compiler not to produce any instruction using absolute </a:t>
            </a:r>
            <a:r>
              <a:rPr lang="en-US" dirty="0" err="1" smtClean="0"/>
              <a:t>addr</a:t>
            </a:r>
            <a:endParaRPr lang="en-US" dirty="0" smtClean="0"/>
          </a:p>
          <a:p>
            <a:pPr lvl="1"/>
            <a:r>
              <a:rPr lang="en-US" dirty="0" smtClean="0"/>
              <a:t>Need to use relative offsets, “</a:t>
            </a:r>
            <a:r>
              <a:rPr lang="en-US" dirty="0" smtClean="0">
                <a:solidFill>
                  <a:srgbClr val="0000FF"/>
                </a:solidFill>
              </a:rPr>
              <a:t>position-independent code (PIC)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gcc</a:t>
            </a:r>
            <a:r>
              <a:rPr lang="en-US" dirty="0" smtClean="0"/>
              <a:t> -</a:t>
            </a:r>
            <a:r>
              <a:rPr lang="en-US" dirty="0" err="1" smtClean="0"/>
              <a:t>fpic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 dirty="0" smtClean="0"/>
              <a:t>Libraries (2)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3114907"/>
            <a:ext cx="5409065" cy="291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6068791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26. </a:t>
            </a:r>
            <a:r>
              <a:rPr lang="en-US" sz="2000" dirty="0"/>
              <a:t>A shared library being used by two processes.</a:t>
            </a:r>
          </a:p>
        </p:txBody>
      </p:sp>
    </p:spTree>
    <p:extLst>
      <p:ext uri="{BB962C8B-B14F-4D97-AF65-F5344CB8AC3E}">
        <p14:creationId xmlns:p14="http://schemas.microsoft.com/office/powerpoint/2010/main" val="18765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Paging works best when they are plenty of free page frames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Paging daemon </a:t>
            </a:r>
            <a:r>
              <a:rPr lang="en-US" dirty="0" smtClean="0"/>
              <a:t>used in many OSs for this purpose</a:t>
            </a:r>
          </a:p>
          <a:p>
            <a:pPr lvl="1"/>
            <a:r>
              <a:rPr lang="en-US" dirty="0" smtClean="0"/>
              <a:t>Periodically inspects memory and write dirty pages to disk if too few page frames free (in an asynchronous manner)</a:t>
            </a:r>
          </a:p>
          <a:p>
            <a:pPr lvl="1"/>
            <a:r>
              <a:rPr lang="en-US" dirty="0" smtClean="0"/>
              <a:t>Pages still stay and can be reclaimed if pages needed again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5019771"/>
          </a:xfrm>
        </p:spPr>
        <p:txBody>
          <a:bodyPr/>
          <a:lstStyle/>
          <a:p>
            <a:r>
              <a:rPr lang="en-US" dirty="0" smtClean="0"/>
              <a:t>Process creation time</a:t>
            </a:r>
          </a:p>
          <a:p>
            <a:pPr lvl="1"/>
            <a:r>
              <a:rPr lang="en-US" dirty="0" smtClean="0"/>
              <a:t>Page table allocation, swap area allocation,  recorded in process table</a:t>
            </a:r>
          </a:p>
          <a:p>
            <a:endParaRPr lang="en-US" dirty="0" smtClean="0"/>
          </a:p>
          <a:p>
            <a:r>
              <a:rPr lang="en-US" dirty="0" smtClean="0"/>
              <a:t>Process execution time</a:t>
            </a:r>
          </a:p>
          <a:p>
            <a:pPr lvl="1"/>
            <a:r>
              <a:rPr lang="en-US" dirty="0" smtClean="0"/>
              <a:t>TLB flush, </a:t>
            </a:r>
            <a:r>
              <a:rPr lang="en-US" dirty="0" err="1" smtClean="0"/>
              <a:t>prepaging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Page fault time</a:t>
            </a:r>
          </a:p>
          <a:p>
            <a:pPr lvl="1"/>
            <a:r>
              <a:rPr lang="en-US" dirty="0" smtClean="0"/>
              <a:t>Locate page on disk, find available page frame, read page</a:t>
            </a:r>
          </a:p>
          <a:p>
            <a:endParaRPr lang="en-US" dirty="0" smtClean="0"/>
          </a:p>
          <a:p>
            <a:r>
              <a:rPr lang="en-US" dirty="0" smtClean="0"/>
              <a:t>Process termination time</a:t>
            </a:r>
          </a:p>
          <a:p>
            <a:pPr lvl="1"/>
            <a:r>
              <a:rPr lang="en-US" dirty="0" err="1" smtClean="0"/>
              <a:t>Deallocate</a:t>
            </a:r>
            <a:r>
              <a:rPr lang="en-US" dirty="0" smtClean="0"/>
              <a:t> page table and swap area (shared pages/swap areas can only be </a:t>
            </a:r>
            <a:r>
              <a:rPr lang="en-US" dirty="0" err="1" smtClean="0"/>
              <a:t>deallocated</a:t>
            </a:r>
            <a:r>
              <a:rPr lang="en-US" dirty="0" smtClean="0"/>
              <a:t> by the last process)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Involvement with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4702271"/>
          </a:xfrm>
        </p:spPr>
        <p:txBody>
          <a:bodyPr>
            <a:normAutofit/>
          </a:bodyPr>
          <a:lstStyle/>
          <a:p>
            <a:r>
              <a:rPr lang="en-US" dirty="0"/>
              <a:t>The hardware traps to the kernel, saving the </a:t>
            </a:r>
            <a:r>
              <a:rPr lang="en-US" dirty="0" smtClean="0"/>
              <a:t>program counter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operating system discovers </a:t>
            </a:r>
            <a:r>
              <a:rPr lang="en-US" dirty="0" smtClean="0"/>
              <a:t>which </a:t>
            </a:r>
            <a:r>
              <a:rPr lang="en-US" dirty="0"/>
              <a:t>virtual page is </a:t>
            </a:r>
            <a:r>
              <a:rPr lang="en-US" dirty="0" smtClean="0"/>
              <a:t>needed</a:t>
            </a:r>
            <a:endParaRPr lang="en-US" dirty="0"/>
          </a:p>
          <a:p>
            <a:r>
              <a:rPr lang="en-US" dirty="0" smtClean="0"/>
              <a:t>Checks if </a:t>
            </a:r>
            <a:r>
              <a:rPr lang="en-US" dirty="0" err="1" smtClean="0"/>
              <a:t>addr</a:t>
            </a:r>
            <a:r>
              <a:rPr lang="en-US" dirty="0" smtClean="0"/>
              <a:t> valid </a:t>
            </a:r>
            <a:r>
              <a:rPr lang="en-US" dirty="0"/>
              <a:t>and the protection </a:t>
            </a:r>
            <a:r>
              <a:rPr lang="en-US" dirty="0" smtClean="0"/>
              <a:t>consistent with access</a:t>
            </a:r>
          </a:p>
          <a:p>
            <a:r>
              <a:rPr lang="en-US" dirty="0" smtClean="0"/>
              <a:t>Checks if a page frame free, uses replacement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selected </a:t>
            </a:r>
            <a:r>
              <a:rPr lang="en-US" dirty="0"/>
              <a:t>page </a:t>
            </a:r>
            <a:r>
              <a:rPr lang="en-US" dirty="0" smtClean="0"/>
              <a:t>frame dirty</a:t>
            </a:r>
            <a:r>
              <a:rPr lang="en-US" dirty="0"/>
              <a:t>, </a:t>
            </a:r>
            <a:r>
              <a:rPr lang="en-US" dirty="0" smtClean="0"/>
              <a:t>scheduled </a:t>
            </a:r>
            <a:r>
              <a:rPr lang="en-US" dirty="0"/>
              <a:t>for transfer to </a:t>
            </a:r>
            <a:r>
              <a:rPr lang="en-US" dirty="0" smtClean="0"/>
              <a:t>disk</a:t>
            </a:r>
            <a:endParaRPr lang="en-US" dirty="0"/>
          </a:p>
          <a:p>
            <a:r>
              <a:rPr lang="en-US" dirty="0"/>
              <a:t>When page frame </a:t>
            </a:r>
            <a:r>
              <a:rPr lang="en-US" dirty="0" smtClean="0"/>
              <a:t>clean</a:t>
            </a:r>
            <a:r>
              <a:rPr lang="en-US" dirty="0"/>
              <a:t>, </a:t>
            </a:r>
            <a:r>
              <a:rPr lang="en-US" dirty="0" smtClean="0"/>
              <a:t>looks </a:t>
            </a:r>
            <a:r>
              <a:rPr lang="en-US" dirty="0"/>
              <a:t>up the disk address where the needed page is, schedules a disk operation to bring it </a:t>
            </a:r>
            <a:r>
              <a:rPr lang="en-US" dirty="0" smtClean="0"/>
              <a:t>in</a:t>
            </a:r>
            <a:endParaRPr lang="en-US" dirty="0"/>
          </a:p>
          <a:p>
            <a:r>
              <a:rPr lang="en-US" dirty="0"/>
              <a:t>When disk interrupt indicates page has arrived, page tables updated to reflect position, frame marked as being in </a:t>
            </a:r>
            <a:r>
              <a:rPr lang="en-US" dirty="0" smtClean="0"/>
              <a:t>normal</a:t>
            </a:r>
          </a:p>
          <a:p>
            <a:r>
              <a:rPr lang="en-US" dirty="0"/>
              <a:t>Faulting instruction backed up </a:t>
            </a:r>
            <a:r>
              <a:rPr lang="en-US" dirty="0" smtClean="0"/>
              <a:t>and </a:t>
            </a:r>
            <a:r>
              <a:rPr lang="en-US" dirty="0"/>
              <a:t>program counter </a:t>
            </a:r>
            <a:r>
              <a:rPr lang="en-US" dirty="0" smtClean="0"/>
              <a:t>reset</a:t>
            </a:r>
            <a:endParaRPr lang="en-US" dirty="0"/>
          </a:p>
          <a:p>
            <a:r>
              <a:rPr lang="en-US" dirty="0"/>
              <a:t>Faulting process </a:t>
            </a:r>
            <a:r>
              <a:rPr lang="en-US" dirty="0" smtClean="0"/>
              <a:t>scheduled and continue execution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</a:t>
            </a:r>
            <a:r>
              <a:rPr lang="en-US" dirty="0" smtClean="0"/>
              <a:t>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1412</Words>
  <Application>Microsoft Macintosh PowerPoint</Application>
  <PresentationFormat>On-screen Show (4:3)</PresentationFormat>
  <Paragraphs>232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Arial</vt:lpstr>
      <vt:lpstr>Office Theme</vt:lpstr>
      <vt:lpstr>PowerPoint Presentation</vt:lpstr>
      <vt:lpstr>Course Info</vt:lpstr>
      <vt:lpstr>Reminders/Announcements</vt:lpstr>
      <vt:lpstr>Outline</vt:lpstr>
      <vt:lpstr>Shared Libraries (1)</vt:lpstr>
      <vt:lpstr>Shared Libraries (2) </vt:lpstr>
      <vt:lpstr>Cleaning Policy</vt:lpstr>
      <vt:lpstr>Operating System Involvement with Paging</vt:lpstr>
      <vt:lpstr>Page Fault Handling</vt:lpstr>
      <vt:lpstr>Locking (Pinning) Pages in Memory</vt:lpstr>
      <vt:lpstr>Separation of Policy and Mechanism</vt:lpstr>
      <vt:lpstr>Outline</vt:lpstr>
      <vt:lpstr>Segmentation (1)</vt:lpstr>
      <vt:lpstr>Segmentation (2) </vt:lpstr>
      <vt:lpstr>Segmentation (3)</vt:lpstr>
      <vt:lpstr>Segmentation (4)</vt:lpstr>
      <vt:lpstr>Comparison of Paging and Segmentation</vt:lpstr>
      <vt:lpstr>Implementation of Pure Segmentation</vt:lpstr>
      <vt:lpstr>Segmentation with Paging: MULTICS (1)</vt:lpstr>
      <vt:lpstr>Segmentation with Paging: MULTICS (2) </vt:lpstr>
      <vt:lpstr>Segmentation with Paging: MULTICS (3)</vt:lpstr>
      <vt:lpstr>Segmentation with Paging: MULTICS (4) </vt:lpstr>
      <vt:lpstr>Segmentation with Paging: MULTICS (5)</vt:lpstr>
      <vt:lpstr>Readings</vt:lpstr>
      <vt:lpstr>Questions?  Questions/Suggestions/Comments are always welcome!  Write me: yong.chen@ttu.edu Call me: 806-834-0284 See me: ENGCTR 315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582</cp:revision>
  <dcterms:created xsi:type="dcterms:W3CDTF">2012-08-25T03:05:58Z</dcterms:created>
  <dcterms:modified xsi:type="dcterms:W3CDTF">2018-11-08T16:28:02Z</dcterms:modified>
</cp:coreProperties>
</file>