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489" r:id="rId3"/>
    <p:sldId id="490" r:id="rId4"/>
    <p:sldId id="492" r:id="rId5"/>
    <p:sldId id="493" r:id="rId6"/>
    <p:sldId id="494" r:id="rId7"/>
    <p:sldId id="495" r:id="rId8"/>
    <p:sldId id="498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1" r:id="rId19"/>
    <p:sldId id="512" r:id="rId20"/>
    <p:sldId id="513" r:id="rId21"/>
    <p:sldId id="516" r:id="rId22"/>
    <p:sldId id="517" r:id="rId23"/>
    <p:sldId id="518" r:id="rId24"/>
    <p:sldId id="519" r:id="rId25"/>
    <p:sldId id="520" r:id="rId26"/>
    <p:sldId id="528" r:id="rId27"/>
    <p:sldId id="522" r:id="rId28"/>
    <p:sldId id="52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9"/>
    <p:restoredTop sz="93341"/>
  </p:normalViewPr>
  <p:slideViewPr>
    <p:cSldViewPr snapToGrid="0" snapToObjects="1">
      <p:cViewPr varScale="1">
        <p:scale>
          <a:sx n="118" d="100"/>
          <a:sy n="118" d="100"/>
        </p:scale>
        <p:origin x="9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(a) Byte sequence used in</a:t>
            </a:r>
            <a:r>
              <a:rPr lang="en-US" sz="1200" baseline="0" dirty="0" smtClean="0"/>
              <a:t> both Unix and Windows</a:t>
            </a:r>
          </a:p>
          <a:p>
            <a:r>
              <a:rPr lang="en-US" sz="1200" baseline="0" dirty="0" smtClean="0"/>
              <a:t>(b) Not currently used</a:t>
            </a:r>
          </a:p>
          <a:p>
            <a:r>
              <a:rPr lang="de-DE" sz="1200" baseline="0" dirty="0" smtClean="0"/>
              <a:t>(c) A </a:t>
            </a:r>
            <a:r>
              <a:rPr lang="de-DE" sz="1200" baseline="0" dirty="0" err="1" smtClean="0"/>
              <a:t>file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a </a:t>
            </a:r>
            <a:r>
              <a:rPr lang="de-DE" sz="1200" baseline="0" dirty="0" err="1" smtClean="0"/>
              <a:t>tree</a:t>
            </a:r>
            <a:r>
              <a:rPr lang="de-DE" sz="1200" baseline="0" dirty="0" smtClean="0"/>
              <a:t>. Records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located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by</a:t>
            </a:r>
            <a:r>
              <a:rPr lang="de-DE" sz="1200" baseline="0" dirty="0" smtClean="0"/>
              <a:t> ‘‘</a:t>
            </a:r>
            <a:r>
              <a:rPr lang="de-DE" sz="1200" baseline="0" dirty="0" err="1" smtClean="0"/>
              <a:t>key</a:t>
            </a:r>
            <a:r>
              <a:rPr lang="de-DE" sz="1200" baseline="0" dirty="0" smtClean="0"/>
              <a:t>“, such </a:t>
            </a:r>
            <a:r>
              <a:rPr lang="de-DE" sz="1200" baseline="0" dirty="0" err="1" smtClean="0"/>
              <a:t>as</a:t>
            </a:r>
            <a:r>
              <a:rPr lang="de-DE" sz="1200" baseline="0" dirty="0" smtClean="0"/>
              <a:t> Pony. </a:t>
            </a:r>
            <a:r>
              <a:rPr lang="de-DE" sz="1200" baseline="0" dirty="0" err="1" smtClean="0"/>
              <a:t>How</a:t>
            </a:r>
            <a:r>
              <a:rPr lang="de-DE" sz="1200" baseline="0" dirty="0" smtClean="0"/>
              <a:t>? -&gt; </a:t>
            </a:r>
            <a:r>
              <a:rPr lang="de-DE" sz="1200" baseline="0" dirty="0" err="1" smtClean="0"/>
              <a:t>keys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are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ordered</a:t>
            </a:r>
            <a:r>
              <a:rPr lang="de-DE" sz="1200" baseline="0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ASCII files contain lines of text and each line ends by a carriage return</a:t>
            </a:r>
            <a:r>
              <a:rPr lang="en-US" baseline="0" dirty="0" smtClean="0"/>
              <a:t> character. -&gt; can be edited in text editor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Binary files only for specific program.</a:t>
            </a:r>
            <a:r>
              <a:rPr lang="en-US" baseline="0" dirty="0" smtClean="0"/>
              <a:t> For example executable files. 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r>
              <a:rPr lang="en-US" baseline="0" dirty="0" smtClean="0"/>
              <a:t> see those attributes on Mac and on Windows?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Boot Record is used to boot the computer.</a:t>
            </a:r>
          </a:p>
          <a:p>
            <a:r>
              <a:rPr lang="en-US" dirty="0" smtClean="0"/>
              <a:t>Partition table contain the starting and ending address</a:t>
            </a:r>
            <a:r>
              <a:rPr lang="en-US" baseline="0" dirty="0" smtClean="0"/>
              <a:t> of each partition.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power of 2 any more</a:t>
            </a:r>
            <a:r>
              <a:rPr lang="en-US" baseline="0" dirty="0" smtClean="0"/>
              <a:t> </a:t>
            </a:r>
            <a:r>
              <a:rPr lang="en-US" dirty="0" smtClean="0"/>
              <a:t>due to small size for the next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FAT is </a:t>
            </a:r>
            <a:r>
              <a:rPr lang="en-US" dirty="0" smtClean="0">
                <a:solidFill>
                  <a:srgbClr val="0000FF"/>
                </a:solidFill>
              </a:rPr>
              <a:t>proportional to the disk size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15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Yong Chen,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42744"/>
            <a:ext cx="8229600" cy="621526"/>
          </a:xfrm>
        </p:spPr>
        <p:txBody>
          <a:bodyPr/>
          <a:lstStyle/>
          <a:p>
            <a:r>
              <a:rPr lang="en-US" dirty="0"/>
              <a:t>Example Program Using File System Calls (1)</a:t>
            </a:r>
          </a:p>
        </p:txBody>
      </p:sp>
      <p:pic>
        <p:nvPicPr>
          <p:cNvPr id="7" name="Picture 102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436688"/>
            <a:ext cx="60039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1026"/>
          <p:cNvSpPr>
            <a:spLocks noChangeArrowheads="1"/>
          </p:cNvSpPr>
          <p:nvPr/>
        </p:nvSpPr>
        <p:spPr bwMode="auto">
          <a:xfrm>
            <a:off x="0" y="5872541"/>
            <a:ext cx="9144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4-5. A simple program to copy a file.</a:t>
            </a:r>
          </a:p>
        </p:txBody>
      </p:sp>
      <p:sp>
        <p:nvSpPr>
          <p:cNvPr id="2" name="Oval 1"/>
          <p:cNvSpPr/>
          <p:nvPr/>
        </p:nvSpPr>
        <p:spPr>
          <a:xfrm>
            <a:off x="1447800" y="4787900"/>
            <a:ext cx="32893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3200" y="5118100"/>
            <a:ext cx="32893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37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 Using File System Calls (2)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43762"/>
              </p:ext>
            </p:extLst>
          </p:nvPr>
        </p:nvGraphicFramePr>
        <p:xfrm>
          <a:off x="1276350" y="1690688"/>
          <a:ext cx="7059613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3" imgW="19959995" imgH="9072920" progId="Photoshop.Image.9">
                  <p:embed/>
                </p:oleObj>
              </mc:Choice>
              <mc:Fallback>
                <p:oleObj name="Image" r:id="rId3" imgW="19959995" imgH="9072920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90688"/>
                        <a:ext cx="7059613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4-5. A simple program to copy a file.</a:t>
            </a:r>
          </a:p>
        </p:txBody>
      </p:sp>
      <p:sp>
        <p:nvSpPr>
          <p:cNvPr id="9" name="Oval 8"/>
          <p:cNvSpPr/>
          <p:nvPr/>
        </p:nvSpPr>
        <p:spPr>
          <a:xfrm>
            <a:off x="1993900" y="2095500"/>
            <a:ext cx="3390900" cy="330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93900" y="2463800"/>
            <a:ext cx="3390900" cy="330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05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Directories/folders</a:t>
            </a:r>
          </a:p>
          <a:p>
            <a:pPr lvl="1"/>
            <a:r>
              <a:rPr lang="en-US" dirty="0" smtClean="0"/>
              <a:t>Keep track of files (a collection of files/</a:t>
            </a:r>
            <a:r>
              <a:rPr lang="en-US" dirty="0" err="1" smtClean="0"/>
              <a:t>dirs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Single-level directory systems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Hierarchical directory systems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7" name="Picture 6" descr="D:\b\b4\IBM\04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30" y="2227258"/>
            <a:ext cx="3102882" cy="13197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b\b4\IBM\04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6" y="3375475"/>
            <a:ext cx="4847544" cy="26723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61000" y="3746500"/>
            <a:ext cx="358321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4-6. A single-level directory system containing four files.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-1257300" y="6019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4-7. A hierarchical directory system.</a:t>
            </a:r>
          </a:p>
        </p:txBody>
      </p:sp>
    </p:spTree>
    <p:extLst>
      <p:ext uri="{BB962C8B-B14F-4D97-AF65-F5344CB8AC3E}">
        <p14:creationId xmlns:p14="http://schemas.microsoft.com/office/powerpoint/2010/main" val="23796048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Absolute path name</a:t>
            </a:r>
          </a:p>
          <a:p>
            <a:pPr lvl="1"/>
            <a:r>
              <a:rPr lang="en-US" dirty="0" smtClean="0"/>
              <a:t>Windows: \</a:t>
            </a:r>
            <a:r>
              <a:rPr lang="en-US" dirty="0" err="1" smtClean="0"/>
              <a:t>usr</a:t>
            </a:r>
            <a:r>
              <a:rPr lang="en-US" dirty="0" smtClean="0"/>
              <a:t>\</a:t>
            </a:r>
            <a:r>
              <a:rPr lang="en-US" dirty="0" err="1" smtClean="0"/>
              <a:t>ast</a:t>
            </a:r>
            <a:r>
              <a:rPr lang="en-US" dirty="0" smtClean="0"/>
              <a:t>\mailbox</a:t>
            </a:r>
          </a:p>
          <a:p>
            <a:pPr lvl="1"/>
            <a:r>
              <a:rPr lang="en-US" dirty="0" smtClean="0"/>
              <a:t>Unix: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ast</a:t>
            </a:r>
            <a:r>
              <a:rPr lang="en-US" dirty="0" smtClean="0"/>
              <a:t>/mailbox</a:t>
            </a:r>
          </a:p>
          <a:p>
            <a:pPr lvl="1"/>
            <a:r>
              <a:rPr lang="en-US" dirty="0" err="1" smtClean="0"/>
              <a:t>Multics</a:t>
            </a:r>
            <a:r>
              <a:rPr lang="en-US" dirty="0" smtClean="0"/>
              <a:t>: &gt;</a:t>
            </a:r>
            <a:r>
              <a:rPr lang="en-US" dirty="0" err="1" smtClean="0"/>
              <a:t>usr</a:t>
            </a:r>
            <a:r>
              <a:rPr lang="en-US" dirty="0" smtClean="0"/>
              <a:t>&gt;</a:t>
            </a:r>
            <a:r>
              <a:rPr lang="en-US" dirty="0" err="1" smtClean="0"/>
              <a:t>ast</a:t>
            </a:r>
            <a:r>
              <a:rPr lang="en-US" dirty="0" smtClean="0"/>
              <a:t>&gt;mailbox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Relative path name</a:t>
            </a:r>
          </a:p>
          <a:p>
            <a:pPr lvl="1"/>
            <a:r>
              <a:rPr lang="en-US" dirty="0" smtClean="0"/>
              <a:t>Working directory/current directory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cp</a:t>
            </a:r>
            <a:r>
              <a:rPr lang="en-US" dirty="0" smtClean="0"/>
              <a:t> mailbox foo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ast</a:t>
            </a:r>
            <a:r>
              <a:rPr lang="en-US" dirty="0" smtClean="0"/>
              <a:t>/mailbox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ast</a:t>
            </a:r>
            <a:r>
              <a:rPr lang="en-US" dirty="0" smtClean="0"/>
              <a:t>/foo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“.” and “..”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98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93848"/>
            <a:ext cx="8229600" cy="774695"/>
          </a:xfrm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dirty="0"/>
              <a:t>A UNIX directory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7" name="Picture 1030" descr="D:\b\b4\IBM\04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126446"/>
            <a:ext cx="4714875" cy="4606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7"/>
          <p:cNvSpPr>
            <a:spLocks noChangeArrowheads="1"/>
          </p:cNvSpPr>
          <p:nvPr/>
        </p:nvSpPr>
        <p:spPr bwMode="auto">
          <a:xfrm>
            <a:off x="2284413" y="5829300"/>
            <a:ext cx="477361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4-8. A UNIX directory tree.</a:t>
            </a:r>
          </a:p>
        </p:txBody>
      </p:sp>
    </p:spTree>
    <p:extLst>
      <p:ext uri="{BB962C8B-B14F-4D97-AF65-F5344CB8AC3E}">
        <p14:creationId xmlns:p14="http://schemas.microsoft.com/office/powerpoint/2010/main" val="20877175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8718" y="1502586"/>
            <a:ext cx="5484124" cy="4783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calls for managing directories: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Delete</a:t>
            </a:r>
          </a:p>
          <a:p>
            <a:r>
              <a:rPr lang="en-US" dirty="0" err="1"/>
              <a:t>Opendir</a:t>
            </a:r>
            <a:r>
              <a:rPr lang="en-US" dirty="0"/>
              <a:t> </a:t>
            </a:r>
          </a:p>
          <a:p>
            <a:r>
              <a:rPr lang="en-US" dirty="0" err="1"/>
              <a:t>Closedir</a:t>
            </a:r>
            <a:endParaRPr lang="en-US" dirty="0"/>
          </a:p>
          <a:p>
            <a:r>
              <a:rPr lang="en-US" dirty="0" err="1"/>
              <a:t>Readdir</a:t>
            </a:r>
            <a:endParaRPr lang="en-US" dirty="0"/>
          </a:p>
          <a:p>
            <a:r>
              <a:rPr lang="en-US" dirty="0"/>
              <a:t>Rename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7344"/>
            <a:ext cx="8229600" cy="621526"/>
          </a:xfrm>
        </p:spPr>
        <p:txBody>
          <a:bodyPr/>
          <a:lstStyle/>
          <a:p>
            <a:r>
              <a:rPr lang="en-US" dirty="0"/>
              <a:t>Directory Operations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726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Files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pPr>
              <a:lnSpc>
                <a:spcPct val="120000"/>
              </a:lnSpc>
            </a:pPr>
            <a:r>
              <a:rPr lang="en-US" dirty="0"/>
              <a:t>File system implementation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Implementing files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Implementing directories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Shared files, journaling, virtual file systems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405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MBR: (Master Boot Record)</a:t>
            </a:r>
          </a:p>
          <a:p>
            <a:r>
              <a:rPr lang="en-US" dirty="0" smtClean="0"/>
              <a:t>Boot block</a:t>
            </a:r>
          </a:p>
          <a:p>
            <a:r>
              <a:rPr lang="en-US" dirty="0" smtClean="0"/>
              <a:t>Superblock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Layout</a:t>
            </a: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209925"/>
            <a:ext cx="69754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4-9. A possible file system layout.</a:t>
            </a:r>
          </a:p>
        </p:txBody>
      </p:sp>
    </p:spTree>
    <p:extLst>
      <p:ext uri="{BB962C8B-B14F-4D97-AF65-F5344CB8AC3E}">
        <p14:creationId xmlns:p14="http://schemas.microsoft.com/office/powerpoint/2010/main" val="34237408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needs to keep track of which block goes to which file</a:t>
            </a:r>
          </a:p>
          <a:p>
            <a:endParaRPr lang="en-US" dirty="0" smtClean="0"/>
          </a:p>
          <a:p>
            <a:r>
              <a:rPr lang="en-US" dirty="0" smtClean="0"/>
              <a:t>Contiguous allocation</a:t>
            </a:r>
          </a:p>
          <a:p>
            <a:r>
              <a:rPr lang="en-US" dirty="0"/>
              <a:t>Linked List Allocation</a:t>
            </a:r>
            <a:endParaRPr lang="en-US" dirty="0" smtClean="0"/>
          </a:p>
          <a:p>
            <a:r>
              <a:rPr lang="en-US" dirty="0"/>
              <a:t>Linked List Allocation Using a Table in </a:t>
            </a:r>
            <a:r>
              <a:rPr lang="en-US" dirty="0" smtClean="0"/>
              <a:t>Memory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-nodes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Files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263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54837"/>
            <a:ext cx="8229600" cy="621526"/>
          </a:xfrm>
        </p:spPr>
        <p:txBody>
          <a:bodyPr/>
          <a:lstStyle/>
          <a:p>
            <a:r>
              <a:rPr lang="en-US" dirty="0"/>
              <a:t>Contiguous </a:t>
            </a:r>
            <a:r>
              <a:rPr lang="en-US" dirty="0" smtClean="0"/>
              <a:t>Allocation (1)</a:t>
            </a:r>
            <a:endParaRPr lang="en-US" dirty="0"/>
          </a:p>
        </p:txBody>
      </p:sp>
      <p:pic>
        <p:nvPicPr>
          <p:cNvPr id="7" name="Picture 6" descr="D:\b\b4\IBM\04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376363"/>
            <a:ext cx="7258050" cy="3749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391150"/>
            <a:ext cx="91440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4-10. (a) Contiguous allocation of disk space for 7 files. 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(b) The state of the disk after files D and F have been removed.</a:t>
            </a:r>
          </a:p>
        </p:txBody>
      </p:sp>
    </p:spTree>
    <p:extLst>
      <p:ext uri="{BB962C8B-B14F-4D97-AF65-F5344CB8AC3E}">
        <p14:creationId xmlns:p14="http://schemas.microsoft.com/office/powerpoint/2010/main" val="26906018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File Systems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Files</a:t>
            </a:r>
          </a:p>
          <a:p>
            <a:pPr>
              <a:lnSpc>
                <a:spcPct val="120000"/>
              </a:lnSpc>
            </a:pPr>
            <a:r>
              <a:rPr lang="en-US" dirty="0"/>
              <a:t>File system implementation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Implementing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Implementing directories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800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534400" cy="4783914"/>
          </a:xfrm>
        </p:spPr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 to implement (only need to know start </a:t>
            </a:r>
            <a:r>
              <a:rPr lang="en-US" dirty="0" err="1" smtClean="0"/>
              <a:t>addr</a:t>
            </a:r>
            <a:r>
              <a:rPr lang="en-US" dirty="0" smtClean="0"/>
              <a:t> and num. of blocks)</a:t>
            </a:r>
          </a:p>
          <a:p>
            <a:pPr lvl="1"/>
            <a:r>
              <a:rPr lang="en-US" dirty="0" smtClean="0"/>
              <a:t>Sequential access: good performance. </a:t>
            </a:r>
            <a:r>
              <a:rPr lang="en-US" sz="1600" dirty="0" smtClean="0">
                <a:solidFill>
                  <a:srgbClr val="FF0000"/>
                </a:solidFill>
              </a:rPr>
              <a:t>Remember the disc structure?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/>
              <a:t>Need to know file size in advance </a:t>
            </a:r>
          </a:p>
          <a:p>
            <a:pPr lvl="1"/>
            <a:r>
              <a:rPr lang="en-US" dirty="0" smtClean="0"/>
              <a:t>Fragmentation (external fragmentation). </a:t>
            </a:r>
            <a:r>
              <a:rPr lang="en-US" sz="1600" dirty="0" smtClean="0">
                <a:solidFill>
                  <a:srgbClr val="FF0000"/>
                </a:solidFill>
              </a:rPr>
              <a:t>How to </a:t>
            </a:r>
            <a:r>
              <a:rPr lang="en-US" sz="1600" dirty="0">
                <a:solidFill>
                  <a:srgbClr val="FF0000"/>
                </a:solidFill>
              </a:rPr>
              <a:t>reduce external </a:t>
            </a:r>
            <a:r>
              <a:rPr lang="en-US" sz="1600" dirty="0" smtClean="0">
                <a:solidFill>
                  <a:srgbClr val="FF0000"/>
                </a:solidFill>
              </a:rPr>
              <a:t>fragmentation?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11210"/>
            <a:ext cx="8229600" cy="621526"/>
          </a:xfrm>
        </p:spPr>
        <p:txBody>
          <a:bodyPr/>
          <a:lstStyle/>
          <a:p>
            <a:r>
              <a:rPr lang="en-US" dirty="0"/>
              <a:t>Contiguous Allocation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5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20491"/>
            <a:ext cx="8229600" cy="774695"/>
          </a:xfrm>
        </p:spPr>
        <p:txBody>
          <a:bodyPr/>
          <a:lstStyle/>
          <a:p>
            <a:r>
              <a:rPr lang="en-US" dirty="0"/>
              <a:t>Linked List </a:t>
            </a:r>
            <a:r>
              <a:rPr lang="en-US" dirty="0" smtClean="0"/>
              <a:t>Allocation (1)</a:t>
            </a:r>
            <a:endParaRPr lang="en-US" dirty="0"/>
          </a:p>
        </p:txBody>
      </p:sp>
      <p:pic>
        <p:nvPicPr>
          <p:cNvPr id="7" name="Picture 6" descr="D:\b\b4\IBM\04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187450"/>
            <a:ext cx="5943600" cy="4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86438"/>
            <a:ext cx="91440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4-11. Storing a file as a linked list of disk blocks.</a:t>
            </a:r>
          </a:p>
        </p:txBody>
      </p:sp>
    </p:spTree>
    <p:extLst>
      <p:ext uri="{BB962C8B-B14F-4D97-AF65-F5344CB8AC3E}">
        <p14:creationId xmlns:p14="http://schemas.microsoft.com/office/powerpoint/2010/main" val="4421635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need to know file size in advance</a:t>
            </a:r>
          </a:p>
          <a:p>
            <a:pPr lvl="1"/>
            <a:r>
              <a:rPr lang="en-US" dirty="0" smtClean="0"/>
              <a:t>No external fragmentation, only internal fragmentation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Random access is slow: need to traverse the next pointer</a:t>
            </a:r>
            <a:r>
              <a:rPr lang="en-US" sz="1600" dirty="0" smtClean="0">
                <a:solidFill>
                  <a:srgbClr val="FF0000"/>
                </a:solidFill>
              </a:rPr>
              <a:t>. For example, what is the physical block of the third block of file B?</a:t>
            </a:r>
          </a:p>
          <a:p>
            <a:pPr lvl="1"/>
            <a:r>
              <a:rPr lang="en-US" dirty="0" smtClean="0"/>
              <a:t>Irregular storage management: not power of 2 any more. </a:t>
            </a:r>
            <a:r>
              <a:rPr lang="en-US" sz="1600" dirty="0" smtClean="0">
                <a:solidFill>
                  <a:srgbClr val="FF0000"/>
                </a:solidFill>
              </a:rPr>
              <a:t>Why?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Allocation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981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000" y="627063"/>
            <a:ext cx="8758378" cy="774695"/>
          </a:xfrm>
        </p:spPr>
        <p:txBody>
          <a:bodyPr/>
          <a:lstStyle/>
          <a:p>
            <a:r>
              <a:rPr lang="en-US" dirty="0"/>
              <a:t>Linked List Allocation Using a Table in </a:t>
            </a:r>
            <a:r>
              <a:rPr lang="en-US" dirty="0" smtClean="0"/>
              <a:t>Memory (1)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9201"/>
            <a:ext cx="4356100" cy="459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4790" y="5788025"/>
            <a:ext cx="851058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4-12. Linked list allocation using a file allocation table in main memory.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8100" y="4096266"/>
            <a:ext cx="261336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File Allocation Table (</a:t>
            </a:r>
            <a:r>
              <a:rPr lang="en-US" dirty="0" smtClean="0">
                <a:solidFill>
                  <a:srgbClr val="FF0000"/>
                </a:solidFill>
              </a:rPr>
              <a:t>FAT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0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need to know file size in advance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external fragmentation, only internal </a:t>
            </a:r>
            <a:r>
              <a:rPr lang="en-US" dirty="0" smtClean="0">
                <a:solidFill>
                  <a:srgbClr val="0000FF"/>
                </a:solidFill>
              </a:rPr>
              <a:t>fragmentation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Easy random access </a:t>
            </a:r>
            <a:r>
              <a:rPr lang="en-US" dirty="0" smtClean="0"/>
              <a:t>(</a:t>
            </a:r>
            <a:r>
              <a:rPr lang="en-US" sz="1600" dirty="0" smtClean="0"/>
              <a:t>FAT is entirely in memory -&gt; no disk reference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Regular storage management </a:t>
            </a:r>
            <a:r>
              <a:rPr lang="en-US" dirty="0" smtClean="0"/>
              <a:t>(</a:t>
            </a:r>
            <a:r>
              <a:rPr lang="en-US" sz="1600" dirty="0" smtClean="0"/>
              <a:t>no extra pointer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Entire table must be in memory, needing huge memory space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 on page 286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9700" y="627063"/>
            <a:ext cx="8699500" cy="774695"/>
          </a:xfrm>
        </p:spPr>
        <p:txBody>
          <a:bodyPr/>
          <a:lstStyle/>
          <a:p>
            <a:r>
              <a:rPr lang="en-US" dirty="0"/>
              <a:t>Linked List Allocation Using a Table in Memory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91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800" y="1502586"/>
            <a:ext cx="4343400" cy="4783914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-nodes: index-nodes</a:t>
            </a:r>
          </a:p>
          <a:p>
            <a:endParaRPr lang="en-US" dirty="0"/>
          </a:p>
          <a:p>
            <a:r>
              <a:rPr lang="en-US" dirty="0" smtClean="0"/>
              <a:t>Have all advantages of FAT, plus controlled memory consumption: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-node only need to be in memory when the file is open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500" y="564937"/>
            <a:ext cx="8229600" cy="62152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-nodes</a:t>
            </a:r>
            <a:endParaRPr lang="en-US" dirty="0"/>
          </a:p>
        </p:txBody>
      </p:sp>
      <p:pic>
        <p:nvPicPr>
          <p:cNvPr id="7" name="Picture 6" descr="D:\b\b4\IBM\04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25" y="1186463"/>
            <a:ext cx="4916425" cy="45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54500" y="5969000"/>
            <a:ext cx="56769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4-13. An example </a:t>
            </a:r>
            <a:r>
              <a:rPr lang="en-US" sz="2000" dirty="0" err="1"/>
              <a:t>i</a:t>
            </a:r>
            <a:r>
              <a:rPr lang="en-US" sz="2000" dirty="0"/>
              <a:t>-node.</a:t>
            </a:r>
          </a:p>
        </p:txBody>
      </p:sp>
    </p:spTree>
    <p:extLst>
      <p:ext uri="{BB962C8B-B14F-4D97-AF65-F5344CB8AC3E}">
        <p14:creationId xmlns:p14="http://schemas.microsoft.com/office/powerpoint/2010/main" val="20459921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i</a:t>
            </a:r>
            <a:r>
              <a:rPr lang="en-US" dirty="0" smtClean="0"/>
              <a:t>-nodes of opened files need to be in memory </a:t>
            </a:r>
            <a:r>
              <a:rPr lang="en-US" dirty="0" smtClean="0">
                <a:solidFill>
                  <a:srgbClr val="0000FF"/>
                </a:solidFill>
              </a:rPr>
              <a:t>-&gt; not proportional to the disk size 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When a file grows beyond the fixed number of block for each </a:t>
            </a:r>
            <a:r>
              <a:rPr lang="en-US" dirty="0" err="1" smtClean="0"/>
              <a:t>i</a:t>
            </a:r>
            <a:r>
              <a:rPr lang="en-US" dirty="0" smtClean="0"/>
              <a:t>-nodes?</a:t>
            </a:r>
            <a:endParaRPr lang="en-US" dirty="0"/>
          </a:p>
          <a:p>
            <a:pPr lvl="1"/>
            <a:r>
              <a:rPr lang="en-US" dirty="0" smtClean="0"/>
              <a:t>The solution is to reserve the lost disk address for another </a:t>
            </a:r>
            <a:r>
              <a:rPr lang="en-US" dirty="0" err="1" smtClean="0"/>
              <a:t>i</a:t>
            </a:r>
            <a:r>
              <a:rPr lang="en-US" dirty="0" smtClean="0"/>
              <a:t>-nodes (</a:t>
            </a:r>
            <a:r>
              <a:rPr lang="en-US" sz="1600" dirty="0" smtClean="0"/>
              <a:t>see the previous Figure</a:t>
            </a:r>
            <a:r>
              <a:rPr lang="en-US" dirty="0" smtClean="0"/>
              <a:t>) -&gt; becomes linked list.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9700" y="627063"/>
            <a:ext cx="8699500" cy="774695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</p:spTree>
    <p:extLst>
      <p:ext uri="{BB962C8B-B14F-4D97-AF65-F5344CB8AC3E}">
        <p14:creationId xmlns:p14="http://schemas.microsoft.com/office/powerpoint/2010/main" val="214265131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Directory maps file names onto info needed to locate data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Directories </a:t>
            </a:r>
            <a:r>
              <a:rPr lang="en-US" dirty="0" smtClean="0"/>
              <a:t>(1)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2641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4-14. (a) A simple directory containing fixed-size entries with the disk addresses and attributes in the directory entry.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b) A directory in which each entry just refers to an </a:t>
            </a:r>
            <a:r>
              <a:rPr lang="en-US" sz="2000" dirty="0" err="1"/>
              <a:t>i</a:t>
            </a:r>
            <a:r>
              <a:rPr lang="en-US" sz="2000" dirty="0"/>
              <a:t>-node. 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387600"/>
            <a:ext cx="7112000" cy="26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6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6000"/>
            <a:ext cx="8229600" cy="5270500"/>
          </a:xfrm>
        </p:spPr>
        <p:txBody>
          <a:bodyPr/>
          <a:lstStyle/>
          <a:p>
            <a:r>
              <a:rPr lang="en-US" dirty="0" smtClean="0"/>
              <a:t>How to handle </a:t>
            </a:r>
            <a:r>
              <a:rPr lang="en-US" dirty="0" smtClean="0">
                <a:solidFill>
                  <a:srgbClr val="0000FF"/>
                </a:solidFill>
              </a:rPr>
              <a:t>variable-length file names </a:t>
            </a:r>
            <a:r>
              <a:rPr lang="en-US" dirty="0" smtClean="0"/>
              <a:t>efficiently?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30201"/>
            <a:ext cx="8229600" cy="685799"/>
          </a:xfrm>
        </p:spPr>
        <p:txBody>
          <a:bodyPr/>
          <a:lstStyle/>
          <a:p>
            <a:r>
              <a:rPr lang="en-US" dirty="0"/>
              <a:t>Implementing Directories (2)</a:t>
            </a:r>
          </a:p>
        </p:txBody>
      </p:sp>
      <p:pic>
        <p:nvPicPr>
          <p:cNvPr id="7" name="Picture 1030" descr="D:\b\b4\IBM\04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604573"/>
            <a:ext cx="6283325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26"/>
          <p:cNvSpPr>
            <a:spLocks noChangeArrowheads="1"/>
          </p:cNvSpPr>
          <p:nvPr/>
        </p:nvSpPr>
        <p:spPr bwMode="auto">
          <a:xfrm>
            <a:off x="838200" y="5883275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4-15. Two ways of handling long file names in a directory. (a) In-line. (b) In a heap.</a:t>
            </a:r>
          </a:p>
        </p:txBody>
      </p:sp>
    </p:spTree>
    <p:extLst>
      <p:ext uri="{BB962C8B-B14F-4D97-AF65-F5344CB8AC3E}">
        <p14:creationId xmlns:p14="http://schemas.microsoft.com/office/powerpoint/2010/main" val="930689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3914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Essential requirements for long-term information storage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must be possible to store a very large amount of information.</a:t>
            </a:r>
          </a:p>
          <a:p>
            <a:r>
              <a:rPr lang="en-US" dirty="0"/>
              <a:t>The information must survive the termination of the process using it.</a:t>
            </a:r>
          </a:p>
          <a:p>
            <a:r>
              <a:rPr lang="en-US" dirty="0"/>
              <a:t>Multiple processes must be able to access the information concurrently.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Files</a:t>
            </a:r>
          </a:p>
          <a:p>
            <a:pPr lvl="1"/>
            <a:r>
              <a:rPr lang="en-US" dirty="0" smtClean="0"/>
              <a:t>Logical units of information created by processes (abstraction)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File system</a:t>
            </a:r>
          </a:p>
          <a:p>
            <a:pPr lvl="1"/>
            <a:r>
              <a:rPr lang="en-US" dirty="0" smtClean="0"/>
              <a:t>An OS component that manages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787" y="1502586"/>
            <a:ext cx="3302000" cy="4783914"/>
          </a:xfrm>
        </p:spPr>
        <p:txBody>
          <a:bodyPr/>
          <a:lstStyle/>
          <a:p>
            <a:r>
              <a:rPr lang="en-US" dirty="0" smtClean="0"/>
              <a:t>Exact file naming rules vary among OSs</a:t>
            </a:r>
          </a:p>
          <a:p>
            <a:r>
              <a:rPr lang="en-US" dirty="0" smtClean="0"/>
              <a:t>E.g. some distinguish between upper/lower case letters whereas others don</a:t>
            </a:r>
            <a:r>
              <a:rPr lang="fr-FR" dirty="0" smtClean="0"/>
              <a:t>’</a:t>
            </a:r>
            <a:r>
              <a:rPr lang="en-US" dirty="0" smtClean="0"/>
              <a:t>t </a:t>
            </a:r>
          </a:p>
          <a:p>
            <a:r>
              <a:rPr lang="en-US" dirty="0" smtClean="0"/>
              <a:t>Usually a </a:t>
            </a:r>
            <a:r>
              <a:rPr lang="en-US" dirty="0" smtClean="0">
                <a:solidFill>
                  <a:srgbClr val="000090"/>
                </a:solidFill>
              </a:rPr>
              <a:t>two-part file name, separated by a period</a:t>
            </a:r>
          </a:p>
          <a:p>
            <a:pPr lvl="1"/>
            <a:r>
              <a:rPr lang="en-US" dirty="0" smtClean="0"/>
              <a:t>The part after the period is called</a:t>
            </a:r>
            <a:r>
              <a:rPr lang="en-US" dirty="0" smtClean="0">
                <a:solidFill>
                  <a:srgbClr val="000090"/>
                </a:solidFill>
              </a:rPr>
              <a:t> file extension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</a:t>
            </a:r>
          </a:p>
        </p:txBody>
      </p:sp>
      <p:pic>
        <p:nvPicPr>
          <p:cNvPr id="7" name="Picture 6" descr="D:\b\b4\IBM\04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" r="5945"/>
          <a:stretch/>
        </p:blipFill>
        <p:spPr bwMode="auto">
          <a:xfrm>
            <a:off x="3287486" y="1502586"/>
            <a:ext cx="5856514" cy="43261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38929" y="5828750"/>
            <a:ext cx="6232071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4-1. Some typical file extensions.</a:t>
            </a:r>
          </a:p>
        </p:txBody>
      </p:sp>
    </p:spTree>
    <p:extLst>
      <p:ext uri="{BB962C8B-B14F-4D97-AF65-F5344CB8AC3E}">
        <p14:creationId xmlns:p14="http://schemas.microsoft.com/office/powerpoint/2010/main" val="26940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1974"/>
            <a:ext cx="8229600" cy="621526"/>
          </a:xfrm>
        </p:spPr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33500"/>
            <a:ext cx="868045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4-2. Three kinds of files.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a) Byte sequence. </a:t>
            </a:r>
            <a:r>
              <a:rPr lang="en-US" sz="2000" dirty="0" smtClean="0"/>
              <a:t>(</a:t>
            </a:r>
            <a:r>
              <a:rPr lang="en-US" sz="2000" dirty="0"/>
              <a:t>b) Record sequence. (c) Tree.</a:t>
            </a:r>
          </a:p>
        </p:txBody>
      </p:sp>
    </p:spTree>
    <p:extLst>
      <p:ext uri="{BB962C8B-B14F-4D97-AF65-F5344CB8AC3E}">
        <p14:creationId xmlns:p14="http://schemas.microsoft.com/office/powerpoint/2010/main" val="33806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</a:p>
          <a:p>
            <a:pPr lvl="1"/>
            <a:r>
              <a:rPr lang="en-US" dirty="0" smtClean="0"/>
              <a:t>ASCII files</a:t>
            </a:r>
          </a:p>
          <a:p>
            <a:pPr lvl="1"/>
            <a:r>
              <a:rPr lang="en-US" dirty="0" smtClean="0"/>
              <a:t>Binary files</a:t>
            </a:r>
          </a:p>
          <a:p>
            <a:r>
              <a:rPr lang="en-US" dirty="0" smtClean="0"/>
              <a:t>Directories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2951" y="1997034"/>
            <a:ext cx="209027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$file </a:t>
            </a:r>
            <a:r>
              <a:rPr lang="en-US" dirty="0" err="1" smtClean="0"/>
              <a:t>foo.c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Determines file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22800"/>
            <a:ext cx="8229600" cy="774695"/>
          </a:xfrm>
        </p:spPr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Attributes (Metadata)</a:t>
            </a:r>
            <a:endParaRPr lang="en-US" dirty="0"/>
          </a:p>
        </p:txBody>
      </p:sp>
      <p:pic>
        <p:nvPicPr>
          <p:cNvPr id="7" name="Picture 6" descr="D:\b\b4\IBM\04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004888"/>
            <a:ext cx="5762625" cy="4710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4-</a:t>
            </a:r>
            <a:r>
              <a:rPr lang="en-US" sz="2000" dirty="0" smtClean="0"/>
              <a:t>4. </a:t>
            </a:r>
            <a:r>
              <a:rPr lang="en-US" sz="2000" dirty="0"/>
              <a:t>Some possible file attributes.</a:t>
            </a:r>
          </a:p>
        </p:txBody>
      </p:sp>
    </p:spTree>
    <p:extLst>
      <p:ext uri="{BB962C8B-B14F-4D97-AF65-F5344CB8AC3E}">
        <p14:creationId xmlns:p14="http://schemas.microsoft.com/office/powerpoint/2010/main" val="16261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0966" y="996369"/>
            <a:ext cx="6967233" cy="4783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common system calls relating to files: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Open </a:t>
            </a:r>
            <a:endParaRPr lang="en-US" dirty="0"/>
          </a:p>
          <a:p>
            <a:r>
              <a:rPr lang="en-US" dirty="0"/>
              <a:t>Close</a:t>
            </a:r>
          </a:p>
          <a:p>
            <a:r>
              <a:rPr lang="en-US" dirty="0"/>
              <a:t>Read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Get Attributes</a:t>
            </a:r>
          </a:p>
          <a:p>
            <a:r>
              <a:rPr lang="en-US" dirty="0"/>
              <a:t>Set Attributes</a:t>
            </a:r>
          </a:p>
          <a:p>
            <a:r>
              <a:rPr lang="en-US" dirty="0"/>
              <a:t>Rename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22800"/>
            <a:ext cx="8229600" cy="774695"/>
          </a:xfrm>
        </p:spPr>
        <p:txBody>
          <a:bodyPr/>
          <a:lstStyle/>
          <a:p>
            <a:r>
              <a:rPr lang="en-US" dirty="0"/>
              <a:t>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27062787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7744</TotalTime>
  <Words>1266</Words>
  <Application>Microsoft Macintosh PowerPoint</Application>
  <PresentationFormat>On-screen Show (4:3)</PresentationFormat>
  <Paragraphs>269</Paragraphs>
  <Slides>28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Arial</vt:lpstr>
      <vt:lpstr>Office Theme</vt:lpstr>
      <vt:lpstr>Image</vt:lpstr>
      <vt:lpstr>PowerPoint Presentation</vt:lpstr>
      <vt:lpstr>Outline</vt:lpstr>
      <vt:lpstr>File Systems</vt:lpstr>
      <vt:lpstr>File Systems</vt:lpstr>
      <vt:lpstr>File Naming</vt:lpstr>
      <vt:lpstr>File Structure</vt:lpstr>
      <vt:lpstr>File Types (1)</vt:lpstr>
      <vt:lpstr>File Attributes (Metadata)</vt:lpstr>
      <vt:lpstr>File Operations</vt:lpstr>
      <vt:lpstr>Example Program Using File System Calls (1)</vt:lpstr>
      <vt:lpstr>Example Program Using File System Calls (2)</vt:lpstr>
      <vt:lpstr>Directories</vt:lpstr>
      <vt:lpstr>Path Names</vt:lpstr>
      <vt:lpstr>A UNIX directory tree</vt:lpstr>
      <vt:lpstr>Directory Operations </vt:lpstr>
      <vt:lpstr>Outline</vt:lpstr>
      <vt:lpstr>File System Layout</vt:lpstr>
      <vt:lpstr>Implementing Files (2)</vt:lpstr>
      <vt:lpstr>Contiguous Allocation (1)</vt:lpstr>
      <vt:lpstr>Contiguous Allocation (2)</vt:lpstr>
      <vt:lpstr>Linked List Allocation (1)</vt:lpstr>
      <vt:lpstr>Linked List Allocation (2)</vt:lpstr>
      <vt:lpstr>Linked List Allocation Using a Table in Memory (1) </vt:lpstr>
      <vt:lpstr>Linked List Allocation Using a Table in Memory (2)</vt:lpstr>
      <vt:lpstr>i-nodes</vt:lpstr>
      <vt:lpstr>i-nodes</vt:lpstr>
      <vt:lpstr>Implementing Directories (1) </vt:lpstr>
      <vt:lpstr>Implementing Directories (2)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616</cp:revision>
  <dcterms:created xsi:type="dcterms:W3CDTF">2012-08-25T03:05:58Z</dcterms:created>
  <dcterms:modified xsi:type="dcterms:W3CDTF">2017-05-02T15:51:07Z</dcterms:modified>
</cp:coreProperties>
</file>