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535" r:id="rId3"/>
    <p:sldId id="536" r:id="rId4"/>
    <p:sldId id="560" r:id="rId5"/>
    <p:sldId id="537" r:id="rId6"/>
    <p:sldId id="539" r:id="rId7"/>
    <p:sldId id="540" r:id="rId8"/>
    <p:sldId id="541" r:id="rId9"/>
    <p:sldId id="542" r:id="rId10"/>
    <p:sldId id="544" r:id="rId11"/>
    <p:sldId id="545" r:id="rId12"/>
    <p:sldId id="547" r:id="rId13"/>
    <p:sldId id="548" r:id="rId14"/>
    <p:sldId id="558" r:id="rId15"/>
    <p:sldId id="561" r:id="rId16"/>
    <p:sldId id="562" r:id="rId17"/>
    <p:sldId id="572" r:id="rId18"/>
    <p:sldId id="564" r:id="rId19"/>
    <p:sldId id="565" r:id="rId20"/>
    <p:sldId id="566" r:id="rId21"/>
    <p:sldId id="567" r:id="rId22"/>
    <p:sldId id="5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9"/>
    <p:restoredTop sz="93224"/>
  </p:normalViewPr>
  <p:slideViewPr>
    <p:cSldViewPr snapToGrid="0" snapToObjects="1">
      <p:cViewPr varScale="1">
        <p:scale>
          <a:sx n="66" d="100"/>
          <a:sy n="66" d="100"/>
        </p:scale>
        <p:origin x="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and</a:t>
            </a:r>
            <a:r>
              <a:rPr lang="en-US" baseline="0" dirty="0" smtClean="0"/>
              <a:t> space utilization is in conflict.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allocate a</a:t>
            </a:r>
            <a:r>
              <a:rPr lang="en-US" baseline="0" dirty="0" smtClean="0"/>
              <a:t> new block for a file, it is easier if free block are recorded in bitmap rather than in free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Attributes: read-only,</a:t>
            </a:r>
            <a:r>
              <a:rPr lang="en-US" baseline="0" dirty="0" smtClean="0"/>
              <a:t> is Hidden, or is system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FAT-16</a:t>
            </a:r>
            <a:r>
              <a:rPr lang="en-US" baseline="0" dirty="0" smtClean="0"/>
              <a:t> with 2KB block size: 2^16*2^11=128MB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bytes = 16 bits. =&gt; 2^16 (or</a:t>
            </a:r>
            <a:r>
              <a:rPr lang="en-US" baseline="0" dirty="0" smtClean="0"/>
              <a:t> 64K) different files/directories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10*1KB</a:t>
            </a:r>
            <a:r>
              <a:rPr lang="en-US" baseline="0" dirty="0" smtClean="0"/>
              <a:t> + 256 * 1KB + 256 * 256 * 1KB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disk is much slower than access to memory</a:t>
            </a:r>
          </a:p>
          <a:p>
            <a:endParaRPr lang="en-US" dirty="0" smtClean="0"/>
          </a:p>
          <a:p>
            <a:r>
              <a:rPr lang="en-US" dirty="0" smtClean="0"/>
              <a:t>Typical techniques used for optimizing file system performance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Block read ahead (prefetching)</a:t>
            </a:r>
          </a:p>
          <a:p>
            <a:pPr lvl="1"/>
            <a:r>
              <a:rPr lang="en-US" dirty="0" smtClean="0"/>
              <a:t>Reducing disk arm motion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865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5005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Buffer Cache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lock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ache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a request comes in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needed blocks in the cache; if yes, satisfied immediately</a:t>
            </a:r>
          </a:p>
          <a:p>
            <a:pPr lvl="1"/>
            <a:r>
              <a:rPr lang="en-US" dirty="0"/>
              <a:t>If not, bring the block into buffer cache (find a replacement victim if needed) and serves the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Replacement algorithms discussed for paging system apply to buffer cache replacement too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4543" y="4765400"/>
            <a:ext cx="214206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Caching can also be “bypassed” (dis-abled) when not beneficial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36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Prefetching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When the file system fetches the requested block k, it also fetches block k+1, k+2, …, </a:t>
            </a:r>
            <a:r>
              <a:rPr lang="en-US" dirty="0" err="1" smtClean="0"/>
              <a:t>k+d</a:t>
            </a:r>
            <a:endParaRPr lang="en-US" dirty="0"/>
          </a:p>
          <a:p>
            <a:pPr lvl="1"/>
            <a:r>
              <a:rPr lang="en-US" dirty="0" smtClean="0"/>
              <a:t>Assuming and beneficial for sequential accesses</a:t>
            </a:r>
          </a:p>
          <a:p>
            <a:pPr lvl="1"/>
            <a:r>
              <a:rPr lang="en-US" dirty="0" smtClean="0"/>
              <a:t>If a file is being randomly access -&gt; it hurts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Read Ahead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199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517467" cy="47839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Placing contiguous blocks close, e.g. in the same cylinder</a:t>
            </a:r>
          </a:p>
          <a:p>
            <a:r>
              <a:rPr lang="en-US" sz="2000" dirty="0" smtClean="0"/>
              <a:t>Placing </a:t>
            </a:r>
            <a:r>
              <a:rPr lang="en-US" sz="2000" dirty="0" err="1" smtClean="0"/>
              <a:t>i</a:t>
            </a:r>
            <a:r>
              <a:rPr lang="en-US" sz="2000" dirty="0" smtClean="0"/>
              <a:t>-node block in the middle of block: </a:t>
            </a:r>
            <a:r>
              <a:rPr lang="en-US" sz="1600" dirty="0" smtClean="0"/>
              <a:t>reduce the seeking time of the </a:t>
            </a:r>
            <a:r>
              <a:rPr lang="en-US" sz="1600" dirty="0" err="1" smtClean="0"/>
              <a:t>i</a:t>
            </a:r>
            <a:r>
              <a:rPr lang="en-US" sz="1600" dirty="0" smtClean="0"/>
              <a:t>-node and the fist block by a factor of 2</a:t>
            </a:r>
          </a:p>
          <a:p>
            <a:r>
              <a:rPr lang="en-US" sz="2000" dirty="0" smtClean="0"/>
              <a:t>Using cylinder groups</a:t>
            </a:r>
            <a:r>
              <a:rPr lang="en-US" sz="1600" dirty="0" smtClean="0"/>
              <a:t>: </a:t>
            </a:r>
            <a:r>
              <a:rPr lang="en-US" sz="1600" dirty="0" err="1" smtClean="0"/>
              <a:t>i</a:t>
            </a:r>
            <a:r>
              <a:rPr lang="en-US" sz="1600" dirty="0" smtClean="0"/>
              <a:t>-node can be in any group but try to find block in the same (or nearby cylinder group).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Disk Arm Motion</a:t>
            </a:r>
          </a:p>
        </p:txBody>
      </p:sp>
      <p:pic>
        <p:nvPicPr>
          <p:cNvPr id="7" name="Picture 6" descr="D:\b\b4\IBM\04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63" y="3091915"/>
            <a:ext cx="5676561" cy="26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69334" y="586377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1600" dirty="0"/>
              <a:t>Figure 4-29. (a) I-nodes placed at the start of the disk. </a:t>
            </a:r>
            <a:br>
              <a:rPr lang="en-US" sz="1600" dirty="0"/>
            </a:br>
            <a:r>
              <a:rPr lang="en-US" sz="1600" dirty="0"/>
              <a:t>(b) Disk divided into cylinder groups, each with its own blocks and </a:t>
            </a:r>
            <a:r>
              <a:rPr lang="en-US" sz="1600" dirty="0" err="1"/>
              <a:t>i</a:t>
            </a:r>
            <a:r>
              <a:rPr lang="en-US" sz="1600" dirty="0"/>
              <a:t>-nodes.</a:t>
            </a:r>
          </a:p>
        </p:txBody>
      </p:sp>
    </p:spTree>
    <p:extLst>
      <p:ext uri="{BB962C8B-B14F-4D97-AF65-F5344CB8AC3E}">
        <p14:creationId xmlns:p14="http://schemas.microsoft.com/office/powerpoint/2010/main" val="31611123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Section 4.3</a:t>
            </a:r>
          </a:p>
          <a:p>
            <a:r>
              <a:rPr lang="en-US" dirty="0" smtClean="0"/>
              <a:t>Section 4.4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19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 file systems</a:t>
            </a:r>
          </a:p>
          <a:p>
            <a:pPr lvl="1"/>
            <a:r>
              <a:rPr lang="en-US" dirty="0" smtClean="0"/>
              <a:t>MS-DOS file system</a:t>
            </a:r>
          </a:p>
          <a:p>
            <a:pPr lvl="1"/>
            <a:r>
              <a:rPr lang="en-US" dirty="0" smtClean="0"/>
              <a:t>Unix v7 file system</a:t>
            </a:r>
          </a:p>
          <a:p>
            <a:pPr lvl="1"/>
            <a:r>
              <a:rPr lang="en-US" dirty="0"/>
              <a:t>CD-ROM file </a:t>
            </a:r>
            <a:r>
              <a:rPr lang="en-US" dirty="0" smtClean="0"/>
              <a:t>systems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used through Windows 98/ME/XP</a:t>
            </a:r>
          </a:p>
          <a:p>
            <a:r>
              <a:rPr lang="en-US" dirty="0" smtClean="0"/>
              <a:t>Uses a </a:t>
            </a:r>
            <a:r>
              <a:rPr lang="en-US" dirty="0" smtClean="0">
                <a:solidFill>
                  <a:srgbClr val="0000FF"/>
                </a:solidFill>
              </a:rPr>
              <a:t>file allocation table (FAT) </a:t>
            </a:r>
            <a:r>
              <a:rPr lang="en-US" dirty="0" smtClean="0"/>
              <a:t>to keep track of free blocks</a:t>
            </a:r>
          </a:p>
          <a:p>
            <a:pPr lvl="1"/>
            <a:r>
              <a:rPr lang="en-US" dirty="0" smtClean="0"/>
              <a:t>FAT-12, FAT-16, FAT-32: </a:t>
            </a:r>
            <a:r>
              <a:rPr lang="en-US" dirty="0" smtClean="0">
                <a:solidFill>
                  <a:srgbClr val="FF0000"/>
                </a:solidFill>
              </a:rPr>
              <a:t>differ on the number of bits a disk address contains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MS-DOS File System (1)</a:t>
            </a:r>
          </a:p>
        </p:txBody>
      </p:sp>
      <p:pic>
        <p:nvPicPr>
          <p:cNvPr id="7" name="Picture 6" descr="D:\b\b4\IBM\04-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1" y="3644371"/>
            <a:ext cx="7553325" cy="2092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518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4-30. </a:t>
            </a:r>
            <a:r>
              <a:rPr lang="en-US" sz="2000" dirty="0"/>
              <a:t>The MS-DOS directory entry.</a:t>
            </a:r>
          </a:p>
        </p:txBody>
      </p:sp>
    </p:spTree>
    <p:extLst>
      <p:ext uri="{BB962C8B-B14F-4D97-AF65-F5344CB8AC3E}">
        <p14:creationId xmlns:p14="http://schemas.microsoft.com/office/powerpoint/2010/main" val="32189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MS-DOS File System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4-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00200"/>
            <a:ext cx="6724650" cy="4006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4-31. </a:t>
            </a:r>
            <a:r>
              <a:rPr lang="en-US" sz="2000" dirty="0"/>
              <a:t>Maximum partition size for different block </a:t>
            </a:r>
            <a:r>
              <a:rPr lang="en-US" sz="2000" dirty="0" smtClean="0"/>
              <a:t>sizes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33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V7 File System (1)</a:t>
            </a:r>
          </a:p>
        </p:txBody>
      </p:sp>
      <p:pic>
        <p:nvPicPr>
          <p:cNvPr id="7" name="Picture 6" descr="D:\b\b4\IBM\04-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2" y="2381855"/>
            <a:ext cx="4946120" cy="2283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066800" y="4927547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4-32. </a:t>
            </a:r>
            <a:r>
              <a:rPr lang="en-US" sz="2000" dirty="0"/>
              <a:t>A UNIX V7 directory entry.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1812" y="2263321"/>
            <a:ext cx="322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hat </a:t>
            </a:r>
            <a:r>
              <a:rPr lang="en-US" dirty="0">
                <a:solidFill>
                  <a:srgbClr val="FF0000"/>
                </a:solidFill>
              </a:rPr>
              <a:t>is the maximum number of files (including directories) per V7 file system can have? </a:t>
            </a:r>
          </a:p>
        </p:txBody>
      </p:sp>
    </p:spTree>
    <p:extLst>
      <p:ext uri="{BB962C8B-B14F-4D97-AF65-F5344CB8AC3E}">
        <p14:creationId xmlns:p14="http://schemas.microsoft.com/office/powerpoint/2010/main" val="170318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0950"/>
            <a:ext cx="8229600" cy="621526"/>
          </a:xfrm>
        </p:spPr>
        <p:txBody>
          <a:bodyPr/>
          <a:lstStyle/>
          <a:p>
            <a:r>
              <a:rPr lang="en-US" dirty="0"/>
              <a:t>The UNIX V7 File System (2)</a:t>
            </a:r>
          </a:p>
        </p:txBody>
      </p:sp>
      <p:pic>
        <p:nvPicPr>
          <p:cNvPr id="7" name="Picture 6" descr="D:\b\b4\IBM\04-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4600"/>
            <a:ext cx="7010400" cy="436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68363" y="5870575"/>
            <a:ext cx="7618412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4-33. </a:t>
            </a:r>
            <a:r>
              <a:rPr lang="en-US" sz="2000" dirty="0"/>
              <a:t>A UNIX </a:t>
            </a:r>
            <a:r>
              <a:rPr lang="en-US" sz="2000" dirty="0" err="1"/>
              <a:t>i</a:t>
            </a:r>
            <a:r>
              <a:rPr lang="en-US" sz="20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16564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selection is a tradeoff, </a:t>
            </a:r>
            <a:r>
              <a:rPr lang="en-US" sz="1800" dirty="0" smtClean="0">
                <a:solidFill>
                  <a:srgbClr val="FF0000"/>
                </a:solidFill>
              </a:rPr>
              <a:t>similar as page size</a:t>
            </a:r>
          </a:p>
          <a:p>
            <a:endParaRPr lang="en-US" dirty="0"/>
          </a:p>
          <a:p>
            <a:r>
              <a:rPr lang="en-US" dirty="0" smtClean="0"/>
              <a:t>Large block size</a:t>
            </a:r>
          </a:p>
          <a:p>
            <a:pPr lvl="1"/>
            <a:r>
              <a:rPr lang="en-US" dirty="0" smtClean="0"/>
              <a:t>Better performance, more storage waste due to fragmentation (less storage utilization)</a:t>
            </a:r>
          </a:p>
          <a:p>
            <a:endParaRPr lang="en-US" dirty="0"/>
          </a:p>
          <a:p>
            <a:r>
              <a:rPr lang="en-US" dirty="0" smtClean="0"/>
              <a:t>Small block size</a:t>
            </a:r>
          </a:p>
          <a:p>
            <a:pPr lvl="1"/>
            <a:r>
              <a:rPr lang="en-US" dirty="0" smtClean="0"/>
              <a:t>Better storage utilization (less fragmentation), more seeks and rotational delays (lower performance)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 </a:t>
            </a:r>
            <a:r>
              <a:rPr lang="en-US" dirty="0" smtClean="0"/>
              <a:t>Management: </a:t>
            </a:r>
            <a:r>
              <a:rPr lang="en-US" dirty="0"/>
              <a:t>Block Size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1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53844"/>
            <a:ext cx="8229600" cy="621526"/>
          </a:xfrm>
        </p:spPr>
        <p:txBody>
          <a:bodyPr/>
          <a:lstStyle/>
          <a:p>
            <a:r>
              <a:rPr lang="en-US" dirty="0"/>
              <a:t>The UNIX V7 File System (3)</a:t>
            </a:r>
          </a:p>
        </p:txBody>
      </p:sp>
      <p:pic>
        <p:nvPicPr>
          <p:cNvPr id="7" name="Picture 6" descr="D:\b\b4\IBM\04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00150"/>
            <a:ext cx="7715250" cy="445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4-34. </a:t>
            </a:r>
            <a:r>
              <a:rPr lang="en-US" sz="2000" dirty="0">
                <a:solidFill>
                  <a:srgbClr val="0000FF"/>
                </a:solidFill>
              </a:rPr>
              <a:t>The steps in looking up </a:t>
            </a:r>
            <a:r>
              <a:rPr lang="en-US" sz="2000" i="1" dirty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usr</a:t>
            </a:r>
            <a:r>
              <a:rPr lang="en-US" sz="2000" i="1" dirty="0" smtClean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ast</a:t>
            </a:r>
            <a:r>
              <a:rPr lang="en-US" sz="2000" i="1" dirty="0" smtClean="0">
                <a:solidFill>
                  <a:srgbClr val="0000FF"/>
                </a:solidFill>
              </a:rPr>
              <a:t>/</a:t>
            </a:r>
            <a:r>
              <a:rPr lang="en-US" sz="2000" i="1" dirty="0" err="1" smtClean="0">
                <a:solidFill>
                  <a:srgbClr val="0000FF"/>
                </a:solidFill>
              </a:rPr>
              <a:t>mbox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52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42278"/>
            <a:ext cx="8229600" cy="4567145"/>
          </a:xfrm>
        </p:spPr>
        <p:txBody>
          <a:bodyPr/>
          <a:lstStyle/>
          <a:p>
            <a:r>
              <a:rPr lang="en-US" dirty="0"/>
              <a:t>Designed  for write-once media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 no keeping track free blocks</a:t>
            </a:r>
          </a:p>
          <a:p>
            <a:r>
              <a:rPr lang="en-US" dirty="0" smtClean="0"/>
              <a:t>ISO 9660 file system</a:t>
            </a:r>
          </a:p>
          <a:p>
            <a:pPr lvl="1"/>
            <a:r>
              <a:rPr lang="en-US" dirty="0" smtClean="0"/>
              <a:t>Block  size: 2KB/4KB/8KB</a:t>
            </a:r>
          </a:p>
          <a:p>
            <a:pPr lvl="1"/>
            <a:r>
              <a:rPr lang="en-US" dirty="0" smtClean="0"/>
              <a:t>First 16 blocks undefined (up to manufacturer, e.g. make it bootable)</a:t>
            </a:r>
          </a:p>
          <a:p>
            <a:pPr lvl="1"/>
            <a:r>
              <a:rPr lang="en-US" dirty="0" smtClean="0"/>
              <a:t>Primary volume descriptor (“superblock”, contains root directory)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Files stored as contiguous blocks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87194"/>
            <a:ext cx="8229600" cy="621526"/>
          </a:xfrm>
        </p:spPr>
        <p:txBody>
          <a:bodyPr/>
          <a:lstStyle/>
          <a:p>
            <a:r>
              <a:rPr lang="en-US" dirty="0"/>
              <a:t>CD-ROM File Systems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6" y="4286249"/>
            <a:ext cx="8670925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70908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</a:t>
            </a:r>
            <a:r>
              <a:rPr lang="en-US" sz="2000" dirty="0" smtClean="0"/>
              <a:t>4-35. </a:t>
            </a:r>
            <a:r>
              <a:rPr lang="en-US" sz="2000" dirty="0"/>
              <a:t>The ISO 9660 directory entry.</a:t>
            </a:r>
          </a:p>
        </p:txBody>
      </p:sp>
    </p:spTree>
    <p:extLst>
      <p:ext uri="{BB962C8B-B14F-4D97-AF65-F5344CB8AC3E}">
        <p14:creationId xmlns:p14="http://schemas.microsoft.com/office/powerpoint/2010/main" val="1405034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Section 4.5</a:t>
            </a:r>
          </a:p>
          <a:p>
            <a:r>
              <a:rPr lang="en-US" dirty="0" smtClean="0"/>
              <a:t>Section 4.6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43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29372"/>
            <a:ext cx="8229600" cy="774695"/>
          </a:xfrm>
        </p:spPr>
        <p:txBody>
          <a:bodyPr/>
          <a:lstStyle/>
          <a:p>
            <a:r>
              <a:rPr lang="en-US" dirty="0"/>
              <a:t>Disk Space Management Block Size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6763" y="1179513"/>
          <a:ext cx="76104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4" imgW="19959995" imgH="11794688" progId="Photoshop.Image.9">
                  <p:embed/>
                </p:oleObj>
              </mc:Choice>
              <mc:Fallback>
                <p:oleObj name="Image" r:id="rId4" imgW="19959995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179513"/>
                        <a:ext cx="76104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9225" y="5792788"/>
            <a:ext cx="8994775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4-20. Percentage of files smaller than a given size </a:t>
            </a:r>
            <a:r>
              <a:rPr lang="en-US" sz="2000" dirty="0" smtClean="0"/>
              <a:t>(</a:t>
            </a:r>
            <a:r>
              <a:rPr lang="en-US" sz="2000" dirty="0"/>
              <a:t>in bytes).</a:t>
            </a:r>
          </a:p>
        </p:txBody>
      </p:sp>
    </p:spTree>
    <p:extLst>
      <p:ext uri="{BB962C8B-B14F-4D97-AF65-F5344CB8AC3E}">
        <p14:creationId xmlns:p14="http://schemas.microsoft.com/office/powerpoint/2010/main" val="6502006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9" y="423415"/>
            <a:ext cx="5359400" cy="558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085" y="6538912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image is retrieved from http</a:t>
            </a:r>
            <a:r>
              <a:rPr lang="en-US" sz="1200" dirty="0"/>
              <a:t>://</a:t>
            </a:r>
            <a:r>
              <a:rPr lang="en-US" sz="1200" dirty="0" err="1"/>
              <a:t>keywordsuggest.org</a:t>
            </a:r>
            <a:r>
              <a:rPr lang="en-US" sz="1200" dirty="0"/>
              <a:t>/gallery/807348.html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85" y="5628635"/>
            <a:ext cx="218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</a:t>
            </a:r>
            <a:r>
              <a:rPr lang="en-US" dirty="0">
                <a:solidFill>
                  <a:srgbClr val="C00000"/>
                </a:solidFill>
              </a:rPr>
              <a:t>on page 301</a:t>
            </a:r>
          </a:p>
        </p:txBody>
      </p:sp>
    </p:spTree>
    <p:extLst>
      <p:ext uri="{BB962C8B-B14F-4D97-AF65-F5344CB8AC3E}">
        <p14:creationId xmlns:p14="http://schemas.microsoft.com/office/powerpoint/2010/main" val="13171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58594"/>
            <a:ext cx="8229600" cy="621526"/>
          </a:xfrm>
        </p:spPr>
        <p:txBody>
          <a:bodyPr/>
          <a:lstStyle/>
          <a:p>
            <a:r>
              <a:rPr lang="en-US" dirty="0"/>
              <a:t>Disk Space Management Block Size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7" name="Picture 6" descr="D:\b\b4\IBM\04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227138"/>
            <a:ext cx="7572375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006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4-21. The </a:t>
            </a:r>
            <a:r>
              <a:rPr lang="en-US" sz="2000" dirty="0" smtClean="0">
                <a:solidFill>
                  <a:srgbClr val="0000FF"/>
                </a:solidFill>
              </a:rPr>
              <a:t>dashed</a:t>
            </a:r>
            <a:r>
              <a:rPr lang="en-US" sz="2000" dirty="0" smtClean="0"/>
              <a:t> curve </a:t>
            </a:r>
            <a:r>
              <a:rPr lang="en-US" sz="2000" dirty="0"/>
              <a:t>(left-hand scale) gives the data rate of a disk. The </a:t>
            </a:r>
            <a:r>
              <a:rPr lang="en-US" sz="2000" dirty="0" smtClean="0">
                <a:solidFill>
                  <a:srgbClr val="0000FF"/>
                </a:solidFill>
              </a:rPr>
              <a:t>solid</a:t>
            </a:r>
            <a:r>
              <a:rPr lang="en-US" sz="2000" dirty="0" smtClean="0"/>
              <a:t> curve </a:t>
            </a:r>
            <a:r>
              <a:rPr lang="en-US" sz="2000" dirty="0"/>
              <a:t>(right-hand scale) gives the disk space efficiency. All files are 4 KB.</a:t>
            </a:r>
          </a:p>
        </p:txBody>
      </p:sp>
    </p:spTree>
    <p:extLst>
      <p:ext uri="{BB962C8B-B14F-4D97-AF65-F5344CB8AC3E}">
        <p14:creationId xmlns:p14="http://schemas.microsoft.com/office/powerpoint/2010/main" val="3079713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7288"/>
            <a:ext cx="8229600" cy="774695"/>
          </a:xfrm>
        </p:spPr>
        <p:txBody>
          <a:bodyPr/>
          <a:lstStyle/>
          <a:p>
            <a:r>
              <a:rPr lang="en-US" dirty="0"/>
              <a:t>Keeping Track of Free </a:t>
            </a:r>
            <a:r>
              <a:rPr lang="en-US" dirty="0" smtClean="0"/>
              <a:t>Blocks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38225"/>
            <a:ext cx="73548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29715"/>
            <a:ext cx="91440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4-22. (a) Storing the free list on a linked list. (b) A bitmap.</a:t>
            </a:r>
          </a:p>
        </p:txBody>
      </p:sp>
    </p:spTree>
    <p:extLst>
      <p:ext uri="{BB962C8B-B14F-4D97-AF65-F5344CB8AC3E}">
        <p14:creationId xmlns:p14="http://schemas.microsoft.com/office/powerpoint/2010/main" val="37228385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7212"/>
            <a:ext cx="8229600" cy="621526"/>
          </a:xfrm>
        </p:spPr>
        <p:txBody>
          <a:bodyPr/>
          <a:lstStyle/>
          <a:p>
            <a:r>
              <a:rPr lang="en-US" dirty="0"/>
              <a:t>Disk Quotas</a:t>
            </a:r>
          </a:p>
        </p:txBody>
      </p:sp>
      <p:pic>
        <p:nvPicPr>
          <p:cNvPr id="7" name="Picture 6" descr="D:\b\b4\IBM\04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328738"/>
            <a:ext cx="69437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8" y="5629275"/>
            <a:ext cx="86963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4-24. Quotas are kept track of on a per-user basis </a:t>
            </a:r>
            <a:r>
              <a:rPr lang="en-US" sz="2000" dirty="0" smtClean="0"/>
              <a:t>in </a:t>
            </a:r>
            <a:r>
              <a:rPr lang="en-US" sz="2000" dirty="0"/>
              <a:t>a quota table.</a:t>
            </a:r>
          </a:p>
        </p:txBody>
      </p:sp>
    </p:spTree>
    <p:extLst>
      <p:ext uri="{BB962C8B-B14F-4D97-AF65-F5344CB8AC3E}">
        <p14:creationId xmlns:p14="http://schemas.microsoft.com/office/powerpoint/2010/main" val="37978719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backups often performed to recover from disaster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Full backup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incremental backup </a:t>
            </a:r>
            <a:r>
              <a:rPr lang="en-US" dirty="0" smtClean="0"/>
              <a:t>(incremental dump)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Physical dump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logical dump </a:t>
            </a:r>
            <a:r>
              <a:rPr lang="en-US" dirty="0" smtClean="0"/>
              <a:t>(dominant)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Physical dump simple and perform fast, but incapable of skipping bad blocks, incremental backups, and restoring individual 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Backups (1)</a:t>
            </a:r>
          </a:p>
        </p:txBody>
      </p:sp>
    </p:spTree>
    <p:extLst>
      <p:ext uri="{BB962C8B-B14F-4D97-AF65-F5344CB8AC3E}">
        <p14:creationId xmlns:p14="http://schemas.microsoft.com/office/powerpoint/2010/main" val="23531884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6337"/>
            <a:ext cx="8229600" cy="4982633"/>
          </a:xfrm>
        </p:spPr>
        <p:txBody>
          <a:bodyPr/>
          <a:lstStyle/>
          <a:p>
            <a:r>
              <a:rPr lang="en-US" dirty="0" smtClean="0"/>
              <a:t>A typical backup algorithm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Backups (2)</a:t>
            </a:r>
          </a:p>
        </p:txBody>
      </p:sp>
      <p:pic>
        <p:nvPicPr>
          <p:cNvPr id="7" name="Picture 1030" descr="D:\b\b4\IBM\04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28715"/>
            <a:ext cx="6665012" cy="36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0" y="5518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4-25. A file system to be dumped. Squares are directories, circles are files. Shaded items have been modified since last dump. Each directory and file is labeled by its </a:t>
            </a:r>
            <a:r>
              <a:rPr lang="en-US" sz="2000" dirty="0" err="1"/>
              <a:t>i</a:t>
            </a:r>
            <a:r>
              <a:rPr lang="en-US" sz="2000" dirty="0"/>
              <a:t>-node number.</a:t>
            </a:r>
          </a:p>
        </p:txBody>
      </p:sp>
    </p:spTree>
    <p:extLst>
      <p:ext uri="{BB962C8B-B14F-4D97-AF65-F5344CB8AC3E}">
        <p14:creationId xmlns:p14="http://schemas.microsoft.com/office/powerpoint/2010/main" val="8314053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</TotalTime>
  <Words>1020</Words>
  <Application>Microsoft Macintosh PowerPoint</Application>
  <PresentationFormat>On-screen Show (4:3)</PresentationFormat>
  <Paragraphs>181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Arial</vt:lpstr>
      <vt:lpstr>Office Theme</vt:lpstr>
      <vt:lpstr>Image</vt:lpstr>
      <vt:lpstr>PowerPoint Presentation</vt:lpstr>
      <vt:lpstr>Disk Space Management: Block Size (1)</vt:lpstr>
      <vt:lpstr>Disk Space Management Block Size (2)</vt:lpstr>
      <vt:lpstr>PowerPoint Presentation</vt:lpstr>
      <vt:lpstr>Disk Space Management Block Size (3)</vt:lpstr>
      <vt:lpstr>Keeping Track of Free Blocks</vt:lpstr>
      <vt:lpstr>Disk Quotas</vt:lpstr>
      <vt:lpstr>File System Backups (1)</vt:lpstr>
      <vt:lpstr>File System Backups (2)</vt:lpstr>
      <vt:lpstr>File System Performance</vt:lpstr>
      <vt:lpstr>Caching (1)</vt:lpstr>
      <vt:lpstr>Block Read Ahead</vt:lpstr>
      <vt:lpstr>Reducing Disk Arm Motion</vt:lpstr>
      <vt:lpstr>Readings</vt:lpstr>
      <vt:lpstr>Outline</vt:lpstr>
      <vt:lpstr>The MS-DOS File System (1)</vt:lpstr>
      <vt:lpstr>The MS-DOS File System (2) </vt:lpstr>
      <vt:lpstr>The UNIX V7 File System (1)</vt:lpstr>
      <vt:lpstr>The UNIX V7 File System (2)</vt:lpstr>
      <vt:lpstr>The UNIX V7 File System (3)</vt:lpstr>
      <vt:lpstr>CD-ROM File Systems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643</cp:revision>
  <dcterms:created xsi:type="dcterms:W3CDTF">2012-08-25T03:05:58Z</dcterms:created>
  <dcterms:modified xsi:type="dcterms:W3CDTF">2017-05-02T23:12:52Z</dcterms:modified>
</cp:coreProperties>
</file>