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0" r:id="rId3"/>
    <p:sldId id="318" r:id="rId4"/>
    <p:sldId id="333" r:id="rId5"/>
    <p:sldId id="334" r:id="rId6"/>
    <p:sldId id="319" r:id="rId7"/>
    <p:sldId id="335" r:id="rId8"/>
    <p:sldId id="320" r:id="rId9"/>
    <p:sldId id="321" r:id="rId10"/>
    <p:sldId id="336" r:id="rId11"/>
    <p:sldId id="337" r:id="rId12"/>
    <p:sldId id="338" r:id="rId13"/>
    <p:sldId id="323" r:id="rId14"/>
    <p:sldId id="339" r:id="rId15"/>
    <p:sldId id="340" r:id="rId16"/>
    <p:sldId id="341" r:id="rId17"/>
    <p:sldId id="324" r:id="rId18"/>
    <p:sldId id="325" r:id="rId19"/>
    <p:sldId id="342" r:id="rId20"/>
    <p:sldId id="366" r:id="rId21"/>
    <p:sldId id="367" r:id="rId22"/>
    <p:sldId id="368" r:id="rId23"/>
    <p:sldId id="369" r:id="rId24"/>
    <p:sldId id="370" r:id="rId25"/>
    <p:sldId id="315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7"/>
    <p:restoredTop sz="85906"/>
  </p:normalViewPr>
  <p:slideViewPr>
    <p:cSldViewPr snapToGrid="0" snapToObjects="1">
      <p:cViewPr varScale="1">
        <p:scale>
          <a:sx n="87" d="100"/>
          <a:sy n="87" d="100"/>
        </p:scale>
        <p:origin x="22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4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6A8E-4A34-DB42-96D8-3AB429151F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Terms: “Processor”, “Core”, “CPU”, “Chip”, “Node”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Threads: lightweight processes</a:t>
            </a:r>
          </a:p>
          <a:p>
            <a:endParaRPr lang="en-US" dirty="0" smtClean="0"/>
          </a:p>
          <a:p>
            <a:r>
              <a:rPr lang="en-US" dirty="0" smtClean="0"/>
              <a:t>Does not offer true parallelism: still only one process</a:t>
            </a:r>
            <a:r>
              <a:rPr lang="en-US" baseline="0" dirty="0" smtClean="0"/>
              <a:t> running at the same time, share address space, same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9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Cache simulators: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52B-7345-8144-8F9A-ABB79F1851FE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FCCE-2F91-7C41-86D6-AC9BED4671BF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573D-20C5-184D-9B03-E5525C0E7E32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05CB-9CD5-1641-8EE4-7B0D389DF2E1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479-481C-0642-A01B-8E9ECFB0A50B}" type="datetime1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BE0B-156A-1244-BB26-BBA0825504CD}" type="datetime1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B35-BB65-EB4D-8E44-86A13F297D4C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2F3-A628-D24C-9172-815518AABAE1}" type="datetime1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9B-833B-E84D-8BED-7A5123F06213}" type="datetime1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155B-A5EC-DF45-BCFD-65C03B6585EE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2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</a:t>
            </a:r>
            <a:r>
              <a:rPr lang="en-US" smtClean="0"/>
              <a:t>: 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1423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Part of CPU (internal), nearly no delay</a:t>
            </a:r>
          </a:p>
          <a:p>
            <a:pPr lvl="1"/>
            <a:r>
              <a:rPr lang="en-US" dirty="0" smtClean="0"/>
              <a:t>Typically 32x32-bits for a 32-bit CPU/64x64-bits for a 64-bit CPU</a:t>
            </a:r>
          </a:p>
          <a:p>
            <a:pPr lvl="1"/>
            <a:r>
              <a:rPr lang="en-US" dirty="0" smtClean="0"/>
              <a:t>Managed by? </a:t>
            </a:r>
          </a:p>
          <a:p>
            <a:r>
              <a:rPr lang="en-US" dirty="0" smtClean="0"/>
              <a:t>Cache (memory)</a:t>
            </a:r>
          </a:p>
          <a:p>
            <a:pPr lvl="1"/>
            <a:r>
              <a:rPr lang="en-US" dirty="0" smtClean="0"/>
              <a:t>Principle of ? </a:t>
            </a:r>
          </a:p>
          <a:p>
            <a:pPr lvl="1"/>
            <a:r>
              <a:rPr lang="en-US" dirty="0" smtClean="0"/>
              <a:t>Store temporary data/instructions to explore programs’ </a:t>
            </a:r>
            <a:r>
              <a:rPr lang="en-US" dirty="0" smtClean="0">
                <a:solidFill>
                  <a:srgbClr val="0000FF"/>
                </a:solidFill>
              </a:rPr>
              <a:t>spatial/temporal locality</a:t>
            </a:r>
          </a:p>
          <a:p>
            <a:pPr lvl="1"/>
            <a:r>
              <a:rPr lang="en-US" dirty="0" smtClean="0"/>
              <a:t>Main memory divided into cache lines (blocks) &amp; temp stored in cache</a:t>
            </a:r>
          </a:p>
          <a:p>
            <a:pPr lvl="1"/>
            <a:r>
              <a:rPr lang="en-US" dirty="0" smtClean="0"/>
              <a:t>Cache hit, cache miss, average memory access time</a:t>
            </a:r>
          </a:p>
          <a:p>
            <a:pPr lvl="1"/>
            <a:r>
              <a:rPr lang="en-US" dirty="0" smtClean="0"/>
              <a:t>Placement (n-way set associative), replacement (pseudo-LRU)</a:t>
            </a:r>
          </a:p>
          <a:p>
            <a:pPr lvl="1"/>
            <a:r>
              <a:rPr lang="en-US" dirty="0" smtClean="0"/>
              <a:t>Managed by ?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and Cache Memory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3308" y="2707026"/>
            <a:ext cx="114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(software)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3308" y="5604119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(hardware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1585" y="3459257"/>
            <a:ext cx="208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Principle of </a:t>
            </a:r>
            <a:r>
              <a:rPr lang="en-US" dirty="0" smtClean="0">
                <a:solidFill>
                  <a:srgbClr val="0000FF"/>
                </a:solidFill>
              </a:rPr>
              <a:t>Locality!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levels of cache memory usually</a:t>
            </a:r>
          </a:p>
          <a:p>
            <a:r>
              <a:rPr lang="en-US" dirty="0" smtClean="0"/>
              <a:t>First level cache (L1 cache)</a:t>
            </a:r>
          </a:p>
          <a:p>
            <a:pPr lvl="1"/>
            <a:r>
              <a:rPr lang="en-US" dirty="0" smtClean="0"/>
              <a:t>Inside CPU</a:t>
            </a:r>
          </a:p>
          <a:p>
            <a:pPr lvl="1"/>
            <a:r>
              <a:rPr lang="en-US" dirty="0" smtClean="0"/>
              <a:t>Separate for data and inst.; L1 data cache/L1 inst. cache</a:t>
            </a:r>
          </a:p>
          <a:p>
            <a:r>
              <a:rPr lang="en-US" dirty="0" smtClean="0"/>
              <a:t>Second level cache (L2 cache)</a:t>
            </a:r>
          </a:p>
          <a:p>
            <a:pPr lvl="1"/>
            <a:r>
              <a:rPr lang="en-US" dirty="0" smtClean="0"/>
              <a:t>Usually shared for data and instructions</a:t>
            </a:r>
          </a:p>
          <a:p>
            <a:pPr lvl="1"/>
            <a:r>
              <a:rPr lang="en-US" dirty="0" smtClean="0"/>
              <a:t>Larger and longer latency than L1</a:t>
            </a:r>
          </a:p>
          <a:p>
            <a:pPr lvl="1"/>
            <a:r>
              <a:rPr lang="en-US" dirty="0" smtClean="0"/>
              <a:t>Can be on-chip/off-chip</a:t>
            </a:r>
          </a:p>
          <a:p>
            <a:pPr lvl="1"/>
            <a:r>
              <a:rPr lang="en-US" dirty="0" smtClean="0"/>
              <a:t>Can be shared/separate for multicore processors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LLC</a:t>
            </a:r>
            <a:r>
              <a:rPr lang="en-US" dirty="0" smtClean="0"/>
              <a:t>”: Last Level Cache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 (cont.)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50978" y="1911325"/>
            <a:ext cx="163582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“Cache” “Cash”</a:t>
            </a:r>
          </a:p>
          <a:p>
            <a:r>
              <a:rPr lang="en-US" dirty="0" smtClean="0"/>
              <a:t>“L1$” “L2$”</a:t>
            </a:r>
          </a:p>
        </p:txBody>
      </p:sp>
    </p:spTree>
    <p:extLst>
      <p:ext uri="{BB962C8B-B14F-4D97-AF65-F5344CB8AC3E}">
        <p14:creationId xmlns:p14="http://schemas.microsoft.com/office/powerpoint/2010/main" val="2006062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 (Random Access Memory), volatile</a:t>
            </a:r>
          </a:p>
          <a:p>
            <a:r>
              <a:rPr lang="en-US" dirty="0" smtClean="0"/>
              <a:t>Managed by software (with hardware support)</a:t>
            </a:r>
          </a:p>
          <a:p>
            <a:endParaRPr lang="en-US" dirty="0"/>
          </a:p>
          <a:p>
            <a:r>
              <a:rPr lang="en-US" dirty="0" smtClean="0"/>
              <a:t>Nonvolatile RAM:</a:t>
            </a:r>
          </a:p>
          <a:p>
            <a:r>
              <a:rPr lang="en-US" dirty="0" smtClean="0"/>
              <a:t>ROM (Read Only Memory) (programmed at factory, can’t be changed)</a:t>
            </a:r>
          </a:p>
          <a:p>
            <a:r>
              <a:rPr lang="en-US" dirty="0" smtClean="0"/>
              <a:t>EEPROM (Electrically Erasable Programmable ROM)</a:t>
            </a:r>
          </a:p>
          <a:p>
            <a:r>
              <a:rPr lang="en-US" dirty="0" smtClean="0"/>
              <a:t>Flash memory (for firmware)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and Other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2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1</a:t>
            </a:r>
            <a:r>
              <a:rPr lang="en-US" sz="2400" dirty="0" smtClean="0"/>
              <a:t>-10. </a:t>
            </a:r>
            <a:r>
              <a:rPr lang="en-US" sz="2400" dirty="0"/>
              <a:t>Structure of a disk drive.</a:t>
            </a:r>
          </a:p>
        </p:txBody>
      </p:sp>
      <p:sp>
        <p:nvSpPr>
          <p:cNvPr id="130051" name="Rectangle 1027"/>
          <p:cNvSpPr>
            <a:spLocks noChangeArrowheads="1"/>
          </p:cNvSpPr>
          <p:nvPr/>
        </p:nvSpPr>
        <p:spPr bwMode="auto">
          <a:xfrm>
            <a:off x="0" y="473021"/>
            <a:ext cx="9144000" cy="166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 smtClean="0">
                <a:latin typeface="+mj-lt"/>
              </a:rPr>
              <a:t>Disks (Hard Disk Drives)</a:t>
            </a:r>
            <a:endParaRPr lang="en-US" sz="3200" u="sng" dirty="0">
              <a:latin typeface="+mj-lt"/>
            </a:endParaRPr>
          </a:p>
        </p:txBody>
      </p:sp>
      <p:pic>
        <p:nvPicPr>
          <p:cNvPr id="130053" name="Picture 1029" descr="D:\b\b4\IBM\01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0" y="2536218"/>
            <a:ext cx="5230146" cy="3011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618-DCE6-40F4-82EF-E57E973A1A3D}" type="datetime1">
              <a:rPr lang="en-US" altLang="zh-CN" smtClean="0"/>
              <a:pPr/>
              <a:t>9/6/18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4491" y="1860014"/>
            <a:ext cx="341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90% of data stored in HDDs</a:t>
            </a:r>
          </a:p>
          <a:p>
            <a:endParaRPr lang="en-US" dirty="0"/>
          </a:p>
          <a:p>
            <a:r>
              <a:rPr lang="en-US" dirty="0" smtClean="0"/>
              <a:t>Platter, surface, arm, head</a:t>
            </a:r>
          </a:p>
          <a:p>
            <a:r>
              <a:rPr lang="en-US" dirty="0" smtClean="0"/>
              <a:t>Track, sector (fixed size, e.g. 512B)</a:t>
            </a:r>
          </a:p>
          <a:p>
            <a:r>
              <a:rPr lang="en-US" dirty="0" smtClean="0"/>
              <a:t>Cylinder</a:t>
            </a:r>
          </a:p>
          <a:p>
            <a:endParaRPr lang="en-US" dirty="0"/>
          </a:p>
          <a:p>
            <a:r>
              <a:rPr lang="en-US" dirty="0" smtClean="0"/>
              <a:t>Physical addressing (CHS)</a:t>
            </a:r>
          </a:p>
          <a:p>
            <a:r>
              <a:rPr lang="en-US" dirty="0" smtClean="0"/>
              <a:t>Cylinder, Head, Sector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492" y="4566655"/>
            <a:ext cx="31749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Flash-memory based storage will eventually 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Allow programs larger than physical memory to be run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Give programmers a “virtual address space” to code programs with memory requirement larger than physical memory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Managed by </a:t>
            </a:r>
            <a:r>
              <a:rPr lang="en-US" dirty="0" smtClean="0"/>
              <a:t>OS, hide details to programmers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Placing part of programs on disks and use main memory as a “cache”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Requires remapping memory addresses on the fly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 convert the </a:t>
            </a:r>
            <a:r>
              <a:rPr lang="en-US" dirty="0" err="1" smtClean="0"/>
              <a:t>addr</a:t>
            </a:r>
            <a:r>
              <a:rPr lang="en-US" dirty="0" smtClean="0"/>
              <a:t> the program generated (virtual address) to the physical address in RAM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An MMU (Memory Management Unit), part of CPU, specifically handles this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6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Magnetic tape, often used as a backup storage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Large capacity, cheap, but can only be accessed in sequential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robot fetches, mount, and </a:t>
            </a:r>
            <a:r>
              <a:rPr lang="en-US" dirty="0" err="1" smtClean="0"/>
              <a:t>unmount</a:t>
            </a:r>
            <a:r>
              <a:rPr lang="en-US" dirty="0" smtClean="0"/>
              <a:t> tapes for large data warehouse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03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45472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I/O devices heavily interact with OS (in </a:t>
            </a:r>
            <a:r>
              <a:rPr lang="en-US" dirty="0" err="1" smtClean="0"/>
              <a:t>addt</a:t>
            </a:r>
            <a:r>
              <a:rPr lang="en-US" dirty="0" smtClean="0"/>
              <a:t>. to CPU &amp; memory)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Generally consist of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controller: a chip/a set of chips controlling the device (can be complex)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device itself, e.g. disks, NIC (network interface card)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Device Driver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software that talks to the controller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Part of OS, manage devices and hide dirty hardware details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46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56967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sz="1600" dirty="0"/>
              <a:t>Figure </a:t>
            </a:r>
            <a:r>
              <a:rPr lang="en-US" sz="1600" dirty="0" smtClean="0"/>
              <a:t>1-11. </a:t>
            </a:r>
            <a:r>
              <a:rPr lang="en-US" sz="1600" dirty="0"/>
              <a:t>(a) The steps in starting an I/O device and </a:t>
            </a:r>
            <a:r>
              <a:rPr lang="en-US" sz="1600" dirty="0" smtClean="0"/>
              <a:t> getting </a:t>
            </a:r>
            <a:r>
              <a:rPr lang="en-US" sz="1600" dirty="0"/>
              <a:t>an interrupt. </a:t>
            </a:r>
            <a:r>
              <a:rPr lang="en-US" sz="1600" dirty="0" smtClean="0"/>
              <a:t>(b) </a:t>
            </a:r>
            <a:r>
              <a:rPr lang="en-US" sz="1600" dirty="0"/>
              <a:t>Interrupt processing involves taking the interrupt, running the interrupt handler</a:t>
            </a:r>
            <a:r>
              <a:rPr lang="en-US" sz="1600" dirty="0" smtClean="0"/>
              <a:t>, and </a:t>
            </a:r>
            <a:r>
              <a:rPr lang="en-US" sz="1600" dirty="0"/>
              <a:t>returning to the user program.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5741988" y="1644650"/>
            <a:ext cx="3049587" cy="3768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2104" name="Picture 8" descr="D:\b\b4\IBM\01-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"/>
          <a:stretch/>
        </p:blipFill>
        <p:spPr bwMode="auto">
          <a:xfrm>
            <a:off x="1436013" y="3206352"/>
            <a:ext cx="6351234" cy="2548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078-8440-4634-AA14-DA8F1C007F6E}" type="datetime1">
              <a:rPr lang="en-US" altLang="zh-CN" smtClean="0"/>
              <a:pPr/>
              <a:t>9/6/18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57200" y="784049"/>
            <a:ext cx="8229600" cy="81615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/>
              <a:t>I/O Methods</a:t>
            </a:r>
            <a:endParaRPr lang="en-US" sz="32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43282" y="1614801"/>
            <a:ext cx="88639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Busy waiting</a:t>
            </a:r>
            <a:r>
              <a:rPr lang="en-US" dirty="0" smtClean="0"/>
              <a:t>: CPU sits waiting for I/O to be completed, very low CPU utilization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Interrupt driven</a:t>
            </a:r>
            <a:r>
              <a:rPr lang="en-US" dirty="0" smtClean="0"/>
              <a:t>: I/O device signal CPU (interrupt) at completion, critical &amp; complex OS design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DMA (Direct Memory Access) method</a:t>
            </a:r>
            <a:r>
              <a:rPr lang="en-US" dirty="0" smtClean="0"/>
              <a:t>: a direct DMA chip handles I/O, “offloading”, interacts with CPU via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5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ChangeArrowheads="1"/>
          </p:cNvSpPr>
          <p:nvPr/>
        </p:nvSpPr>
        <p:spPr bwMode="auto">
          <a:xfrm>
            <a:off x="0" y="6001753"/>
            <a:ext cx="9144000" cy="35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dirty="0"/>
              <a:t>Figure 1</a:t>
            </a:r>
            <a:r>
              <a:rPr lang="en-US" dirty="0" smtClean="0"/>
              <a:t>-12. </a:t>
            </a:r>
            <a:r>
              <a:rPr lang="en-US" dirty="0"/>
              <a:t>The structure of a large Pentium system</a:t>
            </a:r>
          </a:p>
        </p:txBody>
      </p:sp>
      <p:sp>
        <p:nvSpPr>
          <p:cNvPr id="136195" name="Rectangle 1027"/>
          <p:cNvSpPr>
            <a:spLocks noChangeArrowheads="1"/>
          </p:cNvSpPr>
          <p:nvPr/>
        </p:nvSpPr>
        <p:spPr bwMode="auto">
          <a:xfrm>
            <a:off x="0" y="473021"/>
            <a:ext cx="9144000" cy="126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Buses</a:t>
            </a:r>
          </a:p>
        </p:txBody>
      </p:sp>
      <p:pic>
        <p:nvPicPr>
          <p:cNvPr id="136197" name="Picture 1029" descr="D:\b\b4\IBM\01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38" y="2069334"/>
            <a:ext cx="5374362" cy="38768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2678-DBD4-46A7-A69A-EC6D7F74FCE9}" type="datetime1">
              <a:rPr lang="en-US" altLang="zh-CN" smtClean="0"/>
              <a:pPr/>
              <a:t>9/6/18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2667" y="1556720"/>
            <a:ext cx="34274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than a single bus in practice!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8820" y="1771212"/>
            <a:ext cx="2885180" cy="40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Cache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Local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Memory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PCI/PCI-e bus (Peripheral Component Interconnect)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SCSI (Small Computer System Interface)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USB (Universal Serial Bus)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IDE (Integrated Drive Electronics)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ISA (Industry Standard Architecture)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3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executing a BIOS program on a </a:t>
            </a:r>
            <a:r>
              <a:rPr lang="en-US" dirty="0" err="1" smtClean="0"/>
              <a:t>parentboard</a:t>
            </a:r>
            <a:r>
              <a:rPr lang="en-US" dirty="0" smtClean="0"/>
              <a:t>/motherboard</a:t>
            </a:r>
          </a:p>
          <a:p>
            <a:pPr lvl="1"/>
            <a:r>
              <a:rPr lang="en-US" dirty="0" smtClean="0"/>
              <a:t>BIOS: Basic Input Output System</a:t>
            </a:r>
          </a:p>
          <a:p>
            <a:r>
              <a:rPr lang="en-US" dirty="0" smtClean="0"/>
              <a:t>Scanning and checking hardware devices</a:t>
            </a:r>
          </a:p>
          <a:p>
            <a:r>
              <a:rPr lang="en-US" dirty="0" smtClean="0"/>
              <a:t>Low-level I/O software, read the keyboard, write to display, disk I/O, etc.</a:t>
            </a:r>
          </a:p>
          <a:p>
            <a:r>
              <a:rPr lang="en-US" dirty="0" smtClean="0"/>
              <a:t>Determines boot device and load</a:t>
            </a:r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sector examines the partition table to determine an active</a:t>
            </a:r>
          </a:p>
          <a:p>
            <a:pPr lvl="1"/>
            <a:r>
              <a:rPr lang="en-US" dirty="0" smtClean="0"/>
              <a:t>A secondary boot loader read from the active partition and loads OS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r>
              <a:rPr lang="en-US" dirty="0" smtClean="0"/>
              <a:t>Computer Hardware Review</a:t>
            </a:r>
          </a:p>
          <a:p>
            <a:pPr lvl="1"/>
            <a:r>
              <a:rPr lang="en-US" dirty="0" smtClean="0"/>
              <a:t>Processors, instruction set, registers</a:t>
            </a:r>
          </a:p>
          <a:p>
            <a:pPr lvl="1"/>
            <a:r>
              <a:rPr lang="en-US" dirty="0" smtClean="0"/>
              <a:t>Pipeline, superscalar, multithreaded/multicore chips</a:t>
            </a:r>
          </a:p>
          <a:p>
            <a:pPr lvl="1"/>
            <a:r>
              <a:rPr lang="en-US" dirty="0" smtClean="0"/>
              <a:t>Memory hierarchy, disks, virtual memory</a:t>
            </a:r>
          </a:p>
          <a:p>
            <a:pPr lvl="1"/>
            <a:r>
              <a:rPr lang="en-US" dirty="0" smtClean="0"/>
              <a:t>I/O devices, I/O methods</a:t>
            </a:r>
          </a:p>
          <a:p>
            <a:pPr lvl="1"/>
            <a:r>
              <a:rPr lang="en-US" dirty="0" smtClean="0"/>
              <a:t>Buses</a:t>
            </a:r>
          </a:p>
          <a:p>
            <a:endParaRPr lang="en-US" dirty="0" smtClean="0">
              <a:solidFill>
                <a:srgbClr val="D9D9D9"/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Operating System Concepts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Processes/threads, process tree and IPC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Files, protection and security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Shell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6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Process control block (PCB)/process table</a:t>
            </a:r>
            <a:r>
              <a:rPr lang="en-US" dirty="0" smtClean="0"/>
              <a:t>: a data structure (array/linked list) managing associated resources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6011296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17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43" y="2032656"/>
            <a:ext cx="4901957" cy="3268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21308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9/6/18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555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/>
              <a:t>Section </a:t>
            </a:r>
            <a:r>
              <a:rPr lang="en-US" dirty="0" smtClean="0"/>
              <a:t>1.3</a:t>
            </a:r>
            <a:endParaRPr lang="en-US" dirty="0"/>
          </a:p>
          <a:p>
            <a:r>
              <a:rPr lang="en-US" dirty="0" smtClean="0"/>
              <a:t>Section 1.5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74"/>
            <a:ext cx="8229600" cy="539022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none" dirty="0" smtClean="0"/>
              <a:t>Questions/Suggestions/Comments are always welcome!</a:t>
            </a:r>
            <a:br>
              <a:rPr lang="en-US" sz="2400" u="none" dirty="0" smtClean="0"/>
            </a:br>
            <a:r>
              <a:rPr lang="en-US" sz="2400" u="none" dirty="0" smtClean="0"/>
              <a:t/>
            </a:r>
            <a:br>
              <a:rPr lang="en-US" sz="2400" u="none" dirty="0" smtClean="0"/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me: </a:t>
            </a:r>
            <a:r>
              <a:rPr lang="en-US" sz="2400" b="0" u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yong.chen@ttu.edu</a:t>
            </a: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me: 806-834-0284</a:t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me: ENGCTR 315</a:t>
            </a:r>
            <a:endParaRPr lang="en-US" sz="2400" b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39F4-7961-ED4A-9548-B797DD0F7C8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>
                <a:latin typeface="+mj-lt"/>
              </a:rPr>
              <a:t>Computer Hardware Review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52959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 smtClean="0"/>
              <a:t>Figure 1-3. Some </a:t>
            </a:r>
            <a:r>
              <a:rPr lang="en-US" sz="2400" dirty="0"/>
              <a:t>of the </a:t>
            </a:r>
            <a:r>
              <a:rPr lang="en-US" sz="2400" dirty="0" smtClean="0"/>
              <a:t>components of </a:t>
            </a:r>
            <a:r>
              <a:rPr lang="en-US" sz="2400" dirty="0"/>
              <a:t>a simple personal computer.</a:t>
            </a:r>
          </a:p>
        </p:txBody>
      </p:sp>
      <p:pic>
        <p:nvPicPr>
          <p:cNvPr id="119813" name="Picture 5" descr="D:\b\b4\IBM\01-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228850"/>
            <a:ext cx="8150225" cy="2536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7DA9-9189-45F6-B70B-9298B9D0B307}" type="datetime1">
              <a:rPr lang="en-US" altLang="zh-CN" smtClean="0"/>
              <a:pPr/>
              <a:t>9/6/18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Processors: fetch, decode, and execute instructions</a:t>
            </a:r>
          </a:p>
          <a:p>
            <a:endParaRPr lang="en-US" dirty="0" smtClean="0"/>
          </a:p>
          <a:p>
            <a:r>
              <a:rPr lang="en-US" dirty="0" smtClean="0"/>
              <a:t>Instruction Set</a:t>
            </a:r>
          </a:p>
          <a:p>
            <a:pPr lvl="1"/>
            <a:r>
              <a:rPr lang="en-US" dirty="0" smtClean="0"/>
              <a:t>Each processor has a specific set of instructions that it can execute</a:t>
            </a:r>
          </a:p>
          <a:p>
            <a:pPr lvl="1"/>
            <a:r>
              <a:rPr lang="en-US" dirty="0" smtClean="0"/>
              <a:t>“Architecture”, e.g. X86 </a:t>
            </a:r>
            <a:r>
              <a:rPr lang="en-US" dirty="0" err="1" smtClean="0"/>
              <a:t>v.s</a:t>
            </a:r>
            <a:r>
              <a:rPr lang="en-US" dirty="0" smtClean="0"/>
              <a:t>. SPARC, CISC </a:t>
            </a:r>
            <a:r>
              <a:rPr lang="en-US" dirty="0" err="1" smtClean="0"/>
              <a:t>v.s</a:t>
            </a:r>
            <a:r>
              <a:rPr lang="en-US" dirty="0" smtClean="0"/>
              <a:t>. RISC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TRAP instruction</a:t>
            </a:r>
            <a:r>
              <a:rPr lang="en-US" dirty="0" smtClean="0"/>
              <a:t>: from user mode to kernel to execute a system call</a:t>
            </a:r>
          </a:p>
          <a:p>
            <a:endParaRPr lang="en-US" dirty="0" smtClean="0"/>
          </a:p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Most registers are a type of “memory”</a:t>
            </a:r>
          </a:p>
          <a:p>
            <a:pPr lvl="1"/>
            <a:r>
              <a:rPr lang="en-US" dirty="0" smtClean="0"/>
              <a:t>Hold instructions, key variables, and temporary results to bridge gap </a:t>
            </a:r>
            <a:r>
              <a:rPr lang="en-US" dirty="0" err="1" smtClean="0"/>
              <a:t>b.t</a:t>
            </a:r>
            <a:r>
              <a:rPr lang="en-US" dirty="0" smtClean="0"/>
              <a:t>. processors and main memory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Processors, Instruction Set and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Counter (PC) ?</a:t>
            </a:r>
          </a:p>
          <a:p>
            <a:pPr lvl="1"/>
            <a:r>
              <a:rPr lang="en-US" dirty="0" smtClean="0"/>
              <a:t>Contains the memory address of the next instruction to be fetched</a:t>
            </a:r>
          </a:p>
          <a:p>
            <a:pPr lvl="1"/>
            <a:r>
              <a:rPr lang="en-US" dirty="0" smtClean="0"/>
              <a:t>“instruction address”</a:t>
            </a:r>
          </a:p>
          <a:p>
            <a:r>
              <a:rPr lang="en-US" dirty="0" smtClean="0"/>
              <a:t>Stack Pointer (SP) ?</a:t>
            </a:r>
          </a:p>
          <a:p>
            <a:pPr lvl="1"/>
            <a:r>
              <a:rPr lang="en-US" dirty="0" smtClean="0"/>
              <a:t>Points to the top of the current stack in memory</a:t>
            </a:r>
          </a:p>
          <a:p>
            <a:pPr lvl="1"/>
            <a:r>
              <a:rPr lang="en-US" dirty="0" smtClean="0"/>
              <a:t>Memory divided into three segments “text” “data (heap)” “stack”</a:t>
            </a:r>
          </a:p>
          <a:p>
            <a:r>
              <a:rPr lang="en-US" dirty="0" smtClean="0"/>
              <a:t>Program Status Word (PSW) ?</a:t>
            </a:r>
          </a:p>
          <a:p>
            <a:pPr lvl="1"/>
            <a:r>
              <a:rPr lang="en-US" dirty="0" smtClean="0"/>
              <a:t>Contains the condition code bits, e.g. CPU priority, mode (user/kernel)</a:t>
            </a:r>
          </a:p>
          <a:p>
            <a:pPr lvl="1"/>
            <a:r>
              <a:rPr lang="en-US" dirty="0" smtClean="0"/>
              <a:t>Needed in system calls and I/O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Managed by software (complier, OS):</a:t>
            </a:r>
          </a:p>
          <a:p>
            <a:r>
              <a:rPr lang="en-US" dirty="0" smtClean="0"/>
              <a:t>“context switch” for time multiplexing</a:t>
            </a:r>
          </a:p>
          <a:p>
            <a:pPr lvl="1"/>
            <a:r>
              <a:rPr lang="en-US" dirty="0" smtClean="0"/>
              <a:t>Need to save/restore all these registers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3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 smtClean="0">
                <a:latin typeface="+mj-lt"/>
              </a:rPr>
              <a:t>Pipeline and Superscalar</a:t>
            </a:r>
            <a:endParaRPr lang="en-US" sz="3200" u="sng" dirty="0">
              <a:latin typeface="+mj-lt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4876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1-7. </a:t>
            </a:r>
            <a:r>
              <a:rPr lang="en-US" sz="2400" dirty="0"/>
              <a:t>(a) A three-stage pipeline. (b) A superscalar CPU.</a:t>
            </a:r>
          </a:p>
        </p:txBody>
      </p:sp>
      <p:pic>
        <p:nvPicPr>
          <p:cNvPr id="121861" name="Picture 5" descr="D:\b\b4\IBM\01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347913"/>
            <a:ext cx="7121525" cy="2162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497-24AE-404F-A51A-78F749791726}" type="datetime1">
              <a:rPr lang="en-US" altLang="zh-CN" smtClean="0"/>
              <a:pPr/>
              <a:t>9/6/18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474" y="2411605"/>
            <a:ext cx="23200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Execute multiple instructions in one cycle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6031" y="1895202"/>
            <a:ext cx="27815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Multiple functional units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Often “out-of-order” execution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Replicate both functional units &amp; control logic (PCs, SPs, etc.)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“multithreading” or “</a:t>
            </a:r>
            <a:r>
              <a:rPr lang="en-US" dirty="0" err="1" smtClean="0"/>
              <a:t>hyperthreading</a:t>
            </a:r>
            <a:r>
              <a:rPr lang="en-US" dirty="0" smtClean="0"/>
              <a:t>” (Intel) processors/chips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processor holds state of multiple threads and switch back &amp; forth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Does not offer true parallelism but switching at the order of a </a:t>
            </a:r>
            <a:r>
              <a:rPr lang="en-US" dirty="0" err="1" smtClean="0"/>
              <a:t>nanosec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multithreaded processor appears as multiple CPUs to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thread appears as a separate CPU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Impact scheduling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Processor/Chip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0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5661264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1-8. </a:t>
            </a:r>
            <a:r>
              <a:rPr lang="en-US" sz="2400" dirty="0"/>
              <a:t>(a) A quad-core chip with a shared L2 cache. </a:t>
            </a:r>
            <a:br>
              <a:rPr lang="en-US" sz="2400" dirty="0"/>
            </a:br>
            <a:r>
              <a:rPr lang="en-US" sz="2400" dirty="0"/>
              <a:t>(b) A quad-core chip with separate L2 caches.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401745"/>
            <a:ext cx="9144000" cy="162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 smtClean="0">
                <a:latin typeface="+mj-lt"/>
              </a:rPr>
              <a:t>Multicore Processor/Chip</a:t>
            </a:r>
            <a:endParaRPr lang="en-US" sz="3200" u="sng" dirty="0">
              <a:latin typeface="+mj-lt"/>
            </a:endParaRPr>
          </a:p>
        </p:txBody>
      </p:sp>
      <p:pic>
        <p:nvPicPr>
          <p:cNvPr id="123909" name="Picture 5" descr="D:\b\b4\IBM\01-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80" y="2858840"/>
            <a:ext cx="4579617" cy="2896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4740-4E1B-4E0E-8BB9-4615064E059E}" type="datetime1">
              <a:rPr lang="en-US" altLang="zh-CN" smtClean="0"/>
              <a:pPr/>
              <a:t>9/6/18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6414" y="1763805"/>
            <a:ext cx="938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chip/processor has multiple “complete cores” on it</a:t>
            </a:r>
          </a:p>
          <a:p>
            <a:r>
              <a:rPr lang="en-US" dirty="0" smtClean="0"/>
              <a:t>Independent functional &amp; control units, independent pipelines, independent registers (&amp;L1 cache)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8372" y="3322371"/>
            <a:ext cx="2591268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Parallel computing becomes universal</a:t>
            </a:r>
          </a:p>
          <a:p>
            <a:endParaRPr lang="en-US" dirty="0" smtClean="0"/>
          </a:p>
          <a:p>
            <a:r>
              <a:rPr lang="en-US" dirty="0" smtClean="0"/>
              <a:t>“Thinking in parallel” needed for CS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3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>
                <a:latin typeface="+mj-lt"/>
              </a:rPr>
              <a:t>Figure </a:t>
            </a:r>
            <a:r>
              <a:rPr lang="en-US" sz="2400" dirty="0" smtClean="0">
                <a:latin typeface="+mj-lt"/>
              </a:rPr>
              <a:t>1-9. </a:t>
            </a:r>
            <a:r>
              <a:rPr lang="en-US" sz="2400" dirty="0">
                <a:latin typeface="+mj-lt"/>
              </a:rPr>
              <a:t>A typical memory hierarchy.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 numbers are very rough approximations.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518380"/>
            <a:ext cx="9144000" cy="127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Memory </a:t>
            </a:r>
            <a:r>
              <a:rPr lang="en-US" sz="3200" u="sng" dirty="0" smtClean="0">
                <a:latin typeface="+mj-lt"/>
              </a:rPr>
              <a:t>Hierarchy</a:t>
            </a:r>
            <a:endParaRPr lang="en-US" sz="3200" u="sng" dirty="0">
              <a:latin typeface="+mj-lt"/>
            </a:endParaRPr>
          </a:p>
        </p:txBody>
      </p:sp>
      <p:pic>
        <p:nvPicPr>
          <p:cNvPr id="125957" name="Picture 5" descr="D:\b\b4\IBM\01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90163"/>
            <a:ext cx="8305800" cy="3362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85E2-B6EA-4B99-8E58-36926CD8A5DB}" type="datetime1">
              <a:rPr lang="en-US" altLang="zh-CN" smtClean="0"/>
              <a:pPr/>
              <a:t>9/6/18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7760" y="1790163"/>
            <a:ext cx="54477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Closer to processor: faster, smaller, and more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7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1867</Words>
  <Application>Microsoft Macintosh PowerPoint</Application>
  <PresentationFormat>On-screen Show (4:3)</PresentationFormat>
  <Paragraphs>319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宋体</vt:lpstr>
      <vt:lpstr>Arial</vt:lpstr>
      <vt:lpstr>Office Theme</vt:lpstr>
      <vt:lpstr>PowerPoint Presentation</vt:lpstr>
      <vt:lpstr>Outline</vt:lpstr>
      <vt:lpstr>PowerPoint Presentation</vt:lpstr>
      <vt:lpstr>Processors, Instruction Set and Registers</vt:lpstr>
      <vt:lpstr>Special Registers</vt:lpstr>
      <vt:lpstr>PowerPoint Presentation</vt:lpstr>
      <vt:lpstr>Multithreaded Processor/Chip</vt:lpstr>
      <vt:lpstr>PowerPoint Presentation</vt:lpstr>
      <vt:lpstr>PowerPoint Presentation</vt:lpstr>
      <vt:lpstr>Registers and Cache Memory</vt:lpstr>
      <vt:lpstr>Cache Memory (cont.)</vt:lpstr>
      <vt:lpstr>Main Memory and Other Memory</vt:lpstr>
      <vt:lpstr>PowerPoint Presentation</vt:lpstr>
      <vt:lpstr>Virtual Memory</vt:lpstr>
      <vt:lpstr>Tapes</vt:lpstr>
      <vt:lpstr>I/O Devices</vt:lpstr>
      <vt:lpstr>PowerPoint Presentation</vt:lpstr>
      <vt:lpstr>PowerPoint Presentation</vt:lpstr>
      <vt:lpstr>Booting the Computer</vt:lpstr>
      <vt:lpstr>Outline</vt:lpstr>
      <vt:lpstr>Processes/Threads</vt:lpstr>
      <vt:lpstr>Process Tree and IPC</vt:lpstr>
      <vt:lpstr>Files</vt:lpstr>
      <vt:lpstr>PowerPoint Presentation</vt:lpstr>
      <vt:lpstr>Readings</vt:lpstr>
      <vt:lpstr>Questions?  Questions/Suggestions/Comments are always welcome!  Write me: yong.chen@ttu.edu Call me: 806-834-0284 See me: ENGCTR 315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465</cp:revision>
  <dcterms:created xsi:type="dcterms:W3CDTF">2012-08-25T03:05:58Z</dcterms:created>
  <dcterms:modified xsi:type="dcterms:W3CDTF">2018-09-06T16:23:19Z</dcterms:modified>
</cp:coreProperties>
</file>