
<file path=[Content_Types].xml><?xml version="1.0" encoding="utf-8"?>
<Types xmlns="http://schemas.openxmlformats.org/package/2006/content-types">
  <Default Extension="xml" ContentType="application/xml"/>
  <Default Extension="jpeg" ContentType="image/jpeg"/>
  <Default Extension="tiff" ContentType="image/tiff"/>
  <Default Extension="rels" ContentType="application/vnd.openxmlformats-package.relationships+xml"/>
  <Default Extension="gif" ContentType="image/gif"/>
  <Default Extension="png" ContentType="image/png"/>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74"/>
  </p:notesMasterIdLst>
  <p:handoutMasterIdLst>
    <p:handoutMasterId r:id="rId75"/>
  </p:handoutMasterIdLst>
  <p:sldIdLst>
    <p:sldId id="257" r:id="rId2"/>
    <p:sldId id="308" r:id="rId3"/>
    <p:sldId id="309" r:id="rId4"/>
    <p:sldId id="313" r:id="rId5"/>
    <p:sldId id="473" r:id="rId6"/>
    <p:sldId id="314" r:id="rId7"/>
    <p:sldId id="310" r:id="rId8"/>
    <p:sldId id="335" r:id="rId9"/>
    <p:sldId id="336" r:id="rId10"/>
    <p:sldId id="474" r:id="rId11"/>
    <p:sldId id="340" r:id="rId12"/>
    <p:sldId id="344" r:id="rId13"/>
    <p:sldId id="348" r:id="rId14"/>
    <p:sldId id="351" r:id="rId15"/>
    <p:sldId id="356" r:id="rId16"/>
    <p:sldId id="358" r:id="rId17"/>
    <p:sldId id="359" r:id="rId18"/>
    <p:sldId id="360" r:id="rId19"/>
    <p:sldId id="361" r:id="rId20"/>
    <p:sldId id="396" r:id="rId21"/>
    <p:sldId id="397" r:id="rId22"/>
    <p:sldId id="404" r:id="rId23"/>
    <p:sldId id="409" r:id="rId24"/>
    <p:sldId id="476" r:id="rId25"/>
    <p:sldId id="415" r:id="rId26"/>
    <p:sldId id="416" r:id="rId27"/>
    <p:sldId id="417" r:id="rId28"/>
    <p:sldId id="426" r:id="rId29"/>
    <p:sldId id="427" r:id="rId30"/>
    <p:sldId id="428" r:id="rId31"/>
    <p:sldId id="429" r:id="rId32"/>
    <p:sldId id="430" r:id="rId33"/>
    <p:sldId id="431" r:id="rId34"/>
    <p:sldId id="434" r:id="rId35"/>
    <p:sldId id="435" r:id="rId36"/>
    <p:sldId id="436" r:id="rId37"/>
    <p:sldId id="437" r:id="rId38"/>
    <p:sldId id="438" r:id="rId39"/>
    <p:sldId id="439" r:id="rId40"/>
    <p:sldId id="440" r:id="rId41"/>
    <p:sldId id="441" r:id="rId42"/>
    <p:sldId id="442" r:id="rId43"/>
    <p:sldId id="443" r:id="rId44"/>
    <p:sldId id="444" r:id="rId45"/>
    <p:sldId id="445" r:id="rId46"/>
    <p:sldId id="446" r:id="rId47"/>
    <p:sldId id="447" r:id="rId48"/>
    <p:sldId id="448" r:id="rId49"/>
    <p:sldId id="449" r:id="rId50"/>
    <p:sldId id="450" r:id="rId51"/>
    <p:sldId id="451" r:id="rId52"/>
    <p:sldId id="452" r:id="rId53"/>
    <p:sldId id="453" r:id="rId54"/>
    <p:sldId id="454" r:id="rId55"/>
    <p:sldId id="455" r:id="rId56"/>
    <p:sldId id="456" r:id="rId57"/>
    <p:sldId id="457" r:id="rId58"/>
    <p:sldId id="458" r:id="rId59"/>
    <p:sldId id="459" r:id="rId60"/>
    <p:sldId id="460" r:id="rId61"/>
    <p:sldId id="461" r:id="rId62"/>
    <p:sldId id="462" r:id="rId63"/>
    <p:sldId id="463" r:id="rId64"/>
    <p:sldId id="464" r:id="rId65"/>
    <p:sldId id="465" r:id="rId66"/>
    <p:sldId id="466" r:id="rId67"/>
    <p:sldId id="467" r:id="rId68"/>
    <p:sldId id="468" r:id="rId69"/>
    <p:sldId id="469" r:id="rId70"/>
    <p:sldId id="470" r:id="rId71"/>
    <p:sldId id="471" r:id="rId72"/>
    <p:sldId id="472" r:id="rId7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12"/>
    <p:restoredTop sz="67976"/>
  </p:normalViewPr>
  <p:slideViewPr>
    <p:cSldViewPr snapToGrid="0" snapToObjects="1">
      <p:cViewPr varScale="1">
        <p:scale>
          <a:sx n="87" d="100"/>
          <a:sy n="87" d="100"/>
        </p:scale>
        <p:origin x="3272" y="1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notesMaster" Target="notesMasters/notesMaster1.xml"/><Relationship Id="rId75" Type="http://schemas.openxmlformats.org/officeDocument/2006/relationships/handoutMaster" Target="handoutMasters/handoutMaster1.xml"/><Relationship Id="rId76" Type="http://schemas.openxmlformats.org/officeDocument/2006/relationships/presProps" Target="presProps.xml"/><Relationship Id="rId77" Type="http://schemas.openxmlformats.org/officeDocument/2006/relationships/viewProps" Target="viewProps.xml"/><Relationship Id="rId78" Type="http://schemas.openxmlformats.org/officeDocument/2006/relationships/theme" Target="theme/theme1.xml"/><Relationship Id="rId79"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76BEED-DF9C-1A44-AA9A-E917AAEDB26F}" type="datetimeFigureOut">
              <a:rPr lang="en-US" smtClean="0"/>
              <a:t>12/3/18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EF06F47-58EC-DC4F-8B49-40D4903D1C70}" type="slidenum">
              <a:rPr lang="en-US" smtClean="0"/>
              <a:t>‹#›</a:t>
            </a:fld>
            <a:endParaRPr lang="en-US"/>
          </a:p>
        </p:txBody>
      </p:sp>
    </p:spTree>
    <p:extLst>
      <p:ext uri="{BB962C8B-B14F-4D97-AF65-F5344CB8AC3E}">
        <p14:creationId xmlns:p14="http://schemas.microsoft.com/office/powerpoint/2010/main" val="35027445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727DB9-44F7-CE42-9AB8-318282F70AED}" type="datetimeFigureOut">
              <a:rPr lang="en-US" smtClean="0"/>
              <a:t>12/3/18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0CF522-F05E-8946-A5FF-DB9FEEF2D366}" type="slidenum">
              <a:rPr lang="en-US" smtClean="0"/>
              <a:t>‹#›</a:t>
            </a:fld>
            <a:endParaRPr lang="en-US"/>
          </a:p>
        </p:txBody>
      </p:sp>
    </p:spTree>
    <p:extLst>
      <p:ext uri="{BB962C8B-B14F-4D97-AF65-F5344CB8AC3E}">
        <p14:creationId xmlns:p14="http://schemas.microsoft.com/office/powerpoint/2010/main" val="337696404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1026"/>
          <p:cNvSpPr>
            <a:spLocks noGrp="1" noRot="1" noChangeAspect="1" noChangeArrowheads="1" noTextEdit="1"/>
          </p:cNvSpPr>
          <p:nvPr>
            <p:ph type="sldImg"/>
          </p:nvPr>
        </p:nvSpPr>
        <p:spPr>
          <a:ln cap="flat"/>
          <a:extLst>
            <a:ext uri="{FAA26D3D-D897-4be2-8F04-BA451C77F1D7}">
              <ma14:placeholderFlag xmlns:ma14="http://schemas.microsoft.com/office/mac/drawingml/2011/main" val="1"/>
            </a:ext>
          </a:extLst>
        </p:spPr>
      </p:sp>
      <p:sp>
        <p:nvSpPr>
          <p:cNvPr id="101379" name="Rectangle 102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13616674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character is file type</a:t>
            </a:r>
            <a:r>
              <a:rPr lang="en-US" baseline="0" dirty="0" smtClean="0"/>
              <a:t>: - is for regular file, d is for directory, and so on.</a:t>
            </a:r>
          </a:p>
          <a:p>
            <a:r>
              <a:rPr lang="en-US" baseline="0" dirty="0" smtClean="0"/>
              <a:t>For directory, x is for searching the content</a:t>
            </a:r>
          </a:p>
          <a:p>
            <a:endParaRPr lang="en-US" dirty="0"/>
          </a:p>
        </p:txBody>
      </p:sp>
      <p:sp>
        <p:nvSpPr>
          <p:cNvPr id="4" name="Slide Number Placeholder 3"/>
          <p:cNvSpPr>
            <a:spLocks noGrp="1"/>
          </p:cNvSpPr>
          <p:nvPr>
            <p:ph type="sldNum" sz="quarter" idx="10"/>
          </p:nvPr>
        </p:nvSpPr>
        <p:spPr/>
        <p:txBody>
          <a:bodyPr/>
          <a:lstStyle/>
          <a:p>
            <a:fld id="{700CF522-F05E-8946-A5FF-DB9FEEF2D366}" type="slidenum">
              <a:rPr lang="en-US" smtClean="0"/>
              <a:t>19</a:t>
            </a:fld>
            <a:endParaRPr lang="en-US"/>
          </a:p>
        </p:txBody>
      </p:sp>
    </p:spTree>
    <p:extLst>
      <p:ext uri="{BB962C8B-B14F-4D97-AF65-F5344CB8AC3E}">
        <p14:creationId xmlns:p14="http://schemas.microsoft.com/office/powerpoint/2010/main" val="19426206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cap="flat"/>
          <a:extLst>
            <a:ext uri="{FAA26D3D-D897-4be2-8F04-BA451C77F1D7}">
              <ma14:placeholderFlag xmlns:ma14="http://schemas.microsoft.com/office/mac/drawingml/2011/main" val="1"/>
            </a:ext>
          </a:extLst>
        </p:spPr>
      </p:sp>
      <p:sp>
        <p:nvSpPr>
          <p:cNvPr id="70659" name="Rectangle 3"/>
          <p:cNvSpPr>
            <a:spLocks noGrp="1" noChangeArrowheads="1"/>
          </p:cNvSpPr>
          <p:nvPr>
            <p:ph type="body" idx="1"/>
          </p:nvPr>
        </p:nvSpPr>
        <p:spPr>
          <a:ln/>
        </p:spPr>
        <p:txBody>
          <a:bodyPr/>
          <a:lstStyle/>
          <a:p>
            <a:r>
              <a:rPr lang="en-US" sz="1200" b="0" i="0" kern="1200" dirty="0" smtClean="0">
                <a:solidFill>
                  <a:schemeClr val="tx1"/>
                </a:solidFill>
                <a:effectLst/>
                <a:latin typeface="+mn-lt"/>
                <a:ea typeface="+mn-ea"/>
                <a:cs typeface="+mn-cs"/>
              </a:rPr>
              <a:t>A text segment is also known as a code segment, a text segment is placed below the heap or stack in order to prevent heaps and stack overflows from overwriting it.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text segment is read-only and sharable so that only a single copy needs to be in memory for frequently executed programs, such as text editors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Data segment is not read-only.</a:t>
            </a:r>
          </a:p>
        </p:txBody>
      </p:sp>
    </p:spTree>
    <p:extLst>
      <p:ext uri="{BB962C8B-B14F-4D97-AF65-F5344CB8AC3E}">
        <p14:creationId xmlns:p14="http://schemas.microsoft.com/office/powerpoint/2010/main" val="19212616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cap="flat"/>
          <a:extLst>
            <a:ext uri="{FAA26D3D-D897-4be2-8F04-BA451C77F1D7}">
              <ma14:placeholderFlag xmlns:ma14="http://schemas.microsoft.com/office/mac/drawingml/2011/main" val="1"/>
            </a:ext>
          </a:extLst>
        </p:spPr>
      </p:sp>
      <p:sp>
        <p:nvSpPr>
          <p:cNvPr id="70659" name="Rectangle 3"/>
          <p:cNvSpPr>
            <a:spLocks noGrp="1" noChangeArrowheads="1"/>
          </p:cNvSpPr>
          <p:nvPr>
            <p:ph type="body" idx="1"/>
          </p:nvPr>
        </p:nvSpPr>
        <p:spPr>
          <a:ln/>
        </p:spPr>
        <p:txBody>
          <a:bodyPr/>
          <a:lstStyle/>
          <a:p>
            <a:r>
              <a:rPr lang="en-US" sz="1200" b="0" i="0" kern="1200" dirty="0" smtClean="0">
                <a:solidFill>
                  <a:schemeClr val="tx1"/>
                </a:solidFill>
                <a:effectLst/>
                <a:latin typeface="+mn-lt"/>
                <a:ea typeface="+mn-ea"/>
                <a:cs typeface="+mn-cs"/>
              </a:rPr>
              <a:t>The stack grows the opposite direction</a:t>
            </a:r>
            <a:r>
              <a:rPr lang="en-US" sz="1200" b="0" i="0" kern="1200" baseline="0" dirty="0" smtClean="0">
                <a:solidFill>
                  <a:schemeClr val="tx1"/>
                </a:solidFill>
                <a:effectLst/>
                <a:latin typeface="+mn-lt"/>
                <a:ea typeface="+mn-ea"/>
                <a:cs typeface="+mn-cs"/>
              </a:rPr>
              <a:t> of heap</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When the stack pointer met the heap pointer, free memory was exhausted. What</a:t>
            </a:r>
            <a:r>
              <a:rPr lang="en-US" sz="1200" b="0" i="0" kern="1200" baseline="0" dirty="0" smtClean="0">
                <a:solidFill>
                  <a:schemeClr val="tx1"/>
                </a:solidFill>
                <a:effectLst/>
                <a:latin typeface="+mn-lt"/>
                <a:ea typeface="+mn-ea"/>
                <a:cs typeface="+mn-cs"/>
              </a:rPr>
              <a:t> happen?</a:t>
            </a:r>
            <a:endParaRPr lang="en-US" dirty="0" smtClean="0"/>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Each time a function is called, the address of where to return to and certain information about the caller’s environment, such as some of the machine registers, are saved on the stack. The newly called function then allocates room on the stack for its automatic and temporary variables. </a:t>
            </a:r>
          </a:p>
          <a:p>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Heap is the segment where dynamic memory allocation usually takes place.</a:t>
            </a:r>
          </a:p>
          <a:p>
            <a:pPr fontAlgn="base"/>
            <a:r>
              <a:rPr lang="en-US" sz="1200" b="0" i="0" kern="1200" dirty="0" smtClean="0">
                <a:solidFill>
                  <a:schemeClr val="tx1"/>
                </a:solidFill>
                <a:effectLst/>
                <a:latin typeface="+mn-lt"/>
                <a:ea typeface="+mn-ea"/>
                <a:cs typeface="+mn-cs"/>
              </a:rPr>
              <a:t>The heap area begins at the end of the BSS segment and grows to larger addresses from there. The Heap area is managed by </a:t>
            </a:r>
            <a:r>
              <a:rPr lang="en-US" sz="1200" b="0" i="0" kern="1200" dirty="0" err="1" smtClean="0">
                <a:solidFill>
                  <a:schemeClr val="tx1"/>
                </a:solidFill>
                <a:effectLst/>
                <a:latin typeface="+mn-lt"/>
                <a:ea typeface="+mn-ea"/>
                <a:cs typeface="+mn-cs"/>
              </a:rPr>
              <a:t>malloc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realloc</a:t>
            </a:r>
            <a:r>
              <a:rPr lang="en-US" sz="1200" b="0" i="0" kern="1200" dirty="0" smtClean="0">
                <a:solidFill>
                  <a:schemeClr val="tx1"/>
                </a:solidFill>
                <a:effectLst/>
                <a:latin typeface="+mn-lt"/>
                <a:ea typeface="+mn-ea"/>
                <a:cs typeface="+mn-cs"/>
              </a:rPr>
              <a:t>, and free</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Tree>
    <p:extLst>
      <p:ext uri="{BB962C8B-B14F-4D97-AF65-F5344CB8AC3E}">
        <p14:creationId xmlns:p14="http://schemas.microsoft.com/office/powerpoint/2010/main" val="9380429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700CF522-F05E-8946-A5FF-DB9FEEF2D366}" type="slidenum">
              <a:rPr lang="en-US" smtClean="0"/>
              <a:t>22</a:t>
            </a:fld>
            <a:endParaRPr lang="en-US"/>
          </a:p>
        </p:txBody>
      </p:sp>
    </p:spTree>
    <p:extLst>
      <p:ext uri="{BB962C8B-B14F-4D97-AF65-F5344CB8AC3E}">
        <p14:creationId xmlns:p14="http://schemas.microsoft.com/office/powerpoint/2010/main" val="8821545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0CF522-F05E-8946-A5FF-DB9FEEF2D366}" type="slidenum">
              <a:rPr lang="en-US" smtClean="0"/>
              <a:t>23</a:t>
            </a:fld>
            <a:endParaRPr lang="en-US"/>
          </a:p>
        </p:txBody>
      </p:sp>
    </p:spTree>
    <p:extLst>
      <p:ext uri="{BB962C8B-B14F-4D97-AF65-F5344CB8AC3E}">
        <p14:creationId xmlns:p14="http://schemas.microsoft.com/office/powerpoint/2010/main" val="20925896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Running, what</a:t>
            </a:r>
            <a:r>
              <a:rPr lang="en-US" baseline="0" dirty="0" smtClean="0"/>
              <a:t> is the difference between 1 and 2</a:t>
            </a:r>
          </a:p>
          <a:p>
            <a:r>
              <a:rPr lang="en-US" baseline="0" dirty="0" smtClean="0"/>
              <a:t>Can we go from Blocked to Running?</a:t>
            </a:r>
          </a:p>
          <a:p>
            <a:r>
              <a:rPr lang="en-US" baseline="0" dirty="0" smtClean="0"/>
              <a:t>Can we go from ready to blocked?</a:t>
            </a:r>
            <a:endParaRPr lang="en-US" dirty="0"/>
          </a:p>
        </p:txBody>
      </p:sp>
      <p:sp>
        <p:nvSpPr>
          <p:cNvPr id="4" name="Slide Number Placeholder 3"/>
          <p:cNvSpPr>
            <a:spLocks noGrp="1"/>
          </p:cNvSpPr>
          <p:nvPr>
            <p:ph type="sldNum" sz="quarter" idx="10"/>
          </p:nvPr>
        </p:nvSpPr>
        <p:spPr/>
        <p:txBody>
          <a:bodyPr/>
          <a:lstStyle/>
          <a:p>
            <a:fld id="{700CF522-F05E-8946-A5FF-DB9FEEF2D366}" type="slidenum">
              <a:rPr lang="en-US" smtClean="0"/>
              <a:t>24</a:t>
            </a:fld>
            <a:endParaRPr lang="en-US"/>
          </a:p>
        </p:txBody>
      </p:sp>
    </p:spTree>
    <p:extLst>
      <p:ext uri="{BB962C8B-B14F-4D97-AF65-F5344CB8AC3E}">
        <p14:creationId xmlns:p14="http://schemas.microsoft.com/office/powerpoint/2010/main" val="207430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do we need cache?</a:t>
            </a:r>
          </a:p>
          <a:p>
            <a:endParaRPr lang="en-US" dirty="0" smtClean="0"/>
          </a:p>
          <a:p>
            <a:r>
              <a:rPr lang="en-US" dirty="0" smtClean="0"/>
              <a:t>Multiple threads can share global</a:t>
            </a:r>
            <a:r>
              <a:rPr lang="en-US" baseline="0" dirty="0" smtClean="0"/>
              <a:t> variables. For ex, number of accepted html requests.</a:t>
            </a:r>
            <a:endParaRPr lang="en-US" dirty="0"/>
          </a:p>
        </p:txBody>
      </p:sp>
      <p:sp>
        <p:nvSpPr>
          <p:cNvPr id="4" name="Slide Number Placeholder 3"/>
          <p:cNvSpPr>
            <a:spLocks noGrp="1"/>
          </p:cNvSpPr>
          <p:nvPr>
            <p:ph type="sldNum" sz="quarter" idx="10"/>
          </p:nvPr>
        </p:nvSpPr>
        <p:spPr/>
        <p:txBody>
          <a:bodyPr/>
          <a:lstStyle/>
          <a:p>
            <a:fld id="{700CF522-F05E-8946-A5FF-DB9FEEF2D366}" type="slidenum">
              <a:rPr lang="en-US" smtClean="0"/>
              <a:t>27</a:t>
            </a:fld>
            <a:endParaRPr lang="en-US"/>
          </a:p>
        </p:txBody>
      </p:sp>
    </p:spTree>
    <p:extLst>
      <p:ext uri="{BB962C8B-B14F-4D97-AF65-F5344CB8AC3E}">
        <p14:creationId xmlns:p14="http://schemas.microsoft.com/office/powerpoint/2010/main" val="2618570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Fast thread switching because no</a:t>
            </a:r>
            <a:r>
              <a:rPr lang="en-US" baseline="0" dirty="0" smtClean="0"/>
              <a:t> trap, not context switching, no cached memory flushed.</a:t>
            </a:r>
            <a:endParaRPr lang="en-US" dirty="0"/>
          </a:p>
        </p:txBody>
      </p:sp>
      <p:sp>
        <p:nvSpPr>
          <p:cNvPr id="4" name="Slide Number Placeholder 3"/>
          <p:cNvSpPr>
            <a:spLocks noGrp="1"/>
          </p:cNvSpPr>
          <p:nvPr>
            <p:ph type="sldNum" sz="quarter" idx="10"/>
          </p:nvPr>
        </p:nvSpPr>
        <p:spPr/>
        <p:txBody>
          <a:bodyPr/>
          <a:lstStyle/>
          <a:p>
            <a:fld id="{700CF522-F05E-8946-A5FF-DB9FEEF2D366}" type="slidenum">
              <a:rPr lang="en-US" smtClean="0"/>
              <a:t>30</a:t>
            </a:fld>
            <a:endParaRPr lang="en-US"/>
          </a:p>
        </p:txBody>
      </p:sp>
    </p:spTree>
    <p:extLst>
      <p:ext uri="{BB962C8B-B14F-4D97-AF65-F5344CB8AC3E}">
        <p14:creationId xmlns:p14="http://schemas.microsoft.com/office/powerpoint/2010/main" val="15465450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Other issues remain, e.g. multithreaded process forks/signals</a:t>
            </a:r>
          </a:p>
          <a:p>
            <a:endParaRPr lang="en-US" dirty="0"/>
          </a:p>
        </p:txBody>
      </p:sp>
      <p:sp>
        <p:nvSpPr>
          <p:cNvPr id="4" name="Slide Number Placeholder 3"/>
          <p:cNvSpPr>
            <a:spLocks noGrp="1"/>
          </p:cNvSpPr>
          <p:nvPr>
            <p:ph type="sldNum" sz="quarter" idx="10"/>
          </p:nvPr>
        </p:nvSpPr>
        <p:spPr/>
        <p:txBody>
          <a:bodyPr/>
          <a:lstStyle/>
          <a:p>
            <a:fld id="{700CF522-F05E-8946-A5FF-DB9FEEF2D366}" type="slidenum">
              <a:rPr lang="en-US" smtClean="0"/>
              <a:t>33</a:t>
            </a:fld>
            <a:endParaRPr lang="en-US"/>
          </a:p>
        </p:txBody>
      </p:sp>
    </p:spTree>
    <p:extLst>
      <p:ext uri="{BB962C8B-B14F-4D97-AF65-F5344CB8AC3E}">
        <p14:creationId xmlns:p14="http://schemas.microsoft.com/office/powerpoint/2010/main" val="19971880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Mutual exclusion</a:t>
            </a:r>
            <a:r>
              <a:rPr lang="en-US" baseline="0" dirty="0" smtClean="0"/>
              <a:t> make sure  that if 1 process use a shared file/variable, other processes will be excluded from doing the same thing.</a:t>
            </a:r>
            <a:endParaRPr lang="en-US" dirty="0"/>
          </a:p>
        </p:txBody>
      </p:sp>
      <p:sp>
        <p:nvSpPr>
          <p:cNvPr id="4" name="Slide Number Placeholder 3"/>
          <p:cNvSpPr>
            <a:spLocks noGrp="1"/>
          </p:cNvSpPr>
          <p:nvPr>
            <p:ph type="sldNum" sz="quarter" idx="10"/>
          </p:nvPr>
        </p:nvSpPr>
        <p:spPr/>
        <p:txBody>
          <a:bodyPr/>
          <a:lstStyle/>
          <a:p>
            <a:fld id="{700CF522-F05E-8946-A5FF-DB9FEEF2D366}" type="slidenum">
              <a:rPr lang="en-US" smtClean="0"/>
              <a:t>35</a:t>
            </a:fld>
            <a:endParaRPr lang="en-US"/>
          </a:p>
        </p:txBody>
      </p:sp>
    </p:spTree>
    <p:extLst>
      <p:ext uri="{BB962C8B-B14F-4D97-AF65-F5344CB8AC3E}">
        <p14:creationId xmlns:p14="http://schemas.microsoft.com/office/powerpoint/2010/main" val="346583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1026"/>
          <p:cNvSpPr>
            <a:spLocks noGrp="1" noRot="1" noChangeAspect="1" noChangeArrowheads="1" noTextEdit="1"/>
          </p:cNvSpPr>
          <p:nvPr>
            <p:ph type="sldImg"/>
          </p:nvPr>
        </p:nvSpPr>
        <p:spPr>
          <a:ln cap="flat"/>
          <a:extLst>
            <a:ext uri="{FAA26D3D-D897-4be2-8F04-BA451C77F1D7}">
              <ma14:placeholderFlag xmlns:ma14="http://schemas.microsoft.com/office/mac/drawingml/2011/main" val="1"/>
            </a:ext>
          </a:extLst>
        </p:spPr>
      </p:sp>
      <p:sp>
        <p:nvSpPr>
          <p:cNvPr id="103427" name="Rectangle 102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19590561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Disabling interrupts: unattractive to give control to user processes? Since it can disable interrupts</a:t>
            </a:r>
            <a:r>
              <a:rPr lang="en-US" baseline="0" dirty="0" smtClean="0"/>
              <a:t> and run forever. </a:t>
            </a:r>
          </a:p>
          <a:p>
            <a:r>
              <a:rPr lang="en-US" dirty="0" smtClean="0"/>
              <a:t>Disabling interrupts can be used in OS, for example</a:t>
            </a:r>
            <a:r>
              <a:rPr lang="en-US" baseline="0" dirty="0" smtClean="0"/>
              <a:t> to save data to a process table.</a:t>
            </a:r>
          </a:p>
          <a:p>
            <a:endParaRPr lang="en-US" baseline="0" dirty="0" smtClean="0"/>
          </a:p>
          <a:p>
            <a:r>
              <a:rPr lang="en-US" baseline="0" dirty="0" smtClean="0"/>
              <a:t>Disable interrupt Is from the process view. </a:t>
            </a:r>
          </a:p>
          <a:p>
            <a:r>
              <a:rPr lang="en-US" baseline="0" dirty="0" smtClean="0"/>
              <a:t>Non-</a:t>
            </a:r>
            <a:r>
              <a:rPr lang="en-US" baseline="0" dirty="0" err="1" smtClean="0"/>
              <a:t>preemtive</a:t>
            </a:r>
            <a:r>
              <a:rPr lang="en-US" baseline="0" dirty="0" smtClean="0"/>
              <a:t> if from scheduler view</a:t>
            </a:r>
            <a:endParaRPr lang="en-US" dirty="0"/>
          </a:p>
        </p:txBody>
      </p:sp>
      <p:sp>
        <p:nvSpPr>
          <p:cNvPr id="4" name="Slide Number Placeholder 3"/>
          <p:cNvSpPr>
            <a:spLocks noGrp="1"/>
          </p:cNvSpPr>
          <p:nvPr>
            <p:ph type="sldNum" sz="quarter" idx="10"/>
          </p:nvPr>
        </p:nvSpPr>
        <p:spPr/>
        <p:txBody>
          <a:bodyPr/>
          <a:lstStyle/>
          <a:p>
            <a:fld id="{700CF522-F05E-8946-A5FF-DB9FEEF2D366}" type="slidenum">
              <a:rPr lang="en-US" smtClean="0"/>
              <a:t>37</a:t>
            </a:fld>
            <a:endParaRPr lang="en-US"/>
          </a:p>
        </p:txBody>
      </p:sp>
    </p:spTree>
    <p:extLst>
      <p:ext uri="{BB962C8B-B14F-4D97-AF65-F5344CB8AC3E}">
        <p14:creationId xmlns:p14="http://schemas.microsoft.com/office/powerpoint/2010/main" val="19476442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called bus waiting.</a:t>
            </a:r>
            <a:r>
              <a:rPr lang="en-US" baseline="0" dirty="0" smtClean="0"/>
              <a:t> This should be avoid since wasting CPU. </a:t>
            </a:r>
          </a:p>
          <a:p>
            <a:r>
              <a:rPr lang="en-US" baseline="0" dirty="0" smtClean="0"/>
              <a:t>This also violate condition 3. Why?  </a:t>
            </a:r>
            <a:endParaRPr lang="en-US" dirty="0"/>
          </a:p>
        </p:txBody>
      </p:sp>
      <p:sp>
        <p:nvSpPr>
          <p:cNvPr id="4" name="Slide Number Placeholder 3"/>
          <p:cNvSpPr>
            <a:spLocks noGrp="1"/>
          </p:cNvSpPr>
          <p:nvPr>
            <p:ph type="sldNum" sz="quarter" idx="10"/>
          </p:nvPr>
        </p:nvSpPr>
        <p:spPr/>
        <p:txBody>
          <a:bodyPr/>
          <a:lstStyle/>
          <a:p>
            <a:fld id="{700CF522-F05E-8946-A5FF-DB9FEEF2D366}" type="slidenum">
              <a:rPr lang="en-US" smtClean="0"/>
              <a:t>38</a:t>
            </a:fld>
            <a:endParaRPr lang="en-US"/>
          </a:p>
        </p:txBody>
      </p:sp>
    </p:spTree>
    <p:extLst>
      <p:ext uri="{BB962C8B-B14F-4D97-AF65-F5344CB8AC3E}">
        <p14:creationId xmlns:p14="http://schemas.microsoft.com/office/powerpoint/2010/main" val="20849882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one process enter region -&gt; fine</a:t>
            </a:r>
          </a:p>
          <a:p>
            <a:r>
              <a:rPr lang="en-US" baseline="0" dirty="0" smtClean="0"/>
              <a:t>If both enter the region? -&gt; fine why? </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700CF522-F05E-8946-A5FF-DB9FEEF2D366}" type="slidenum">
              <a:rPr lang="en-US" smtClean="0"/>
              <a:t>39</a:t>
            </a:fld>
            <a:endParaRPr lang="en-US"/>
          </a:p>
        </p:txBody>
      </p:sp>
    </p:spTree>
    <p:extLst>
      <p:ext uri="{BB962C8B-B14F-4D97-AF65-F5344CB8AC3E}">
        <p14:creationId xmlns:p14="http://schemas.microsoft.com/office/powerpoint/2010/main" val="21464092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TSL is indivisible. No other processor can access until the instruction is finish.</a:t>
            </a:r>
          </a:p>
        </p:txBody>
      </p:sp>
      <p:sp>
        <p:nvSpPr>
          <p:cNvPr id="4" name="Slide Number Placeholder 3"/>
          <p:cNvSpPr>
            <a:spLocks noGrp="1"/>
          </p:cNvSpPr>
          <p:nvPr>
            <p:ph type="sldNum" sz="quarter" idx="10"/>
          </p:nvPr>
        </p:nvSpPr>
        <p:spPr/>
        <p:txBody>
          <a:bodyPr/>
          <a:lstStyle/>
          <a:p>
            <a:fld id="{700CF522-F05E-8946-A5FF-DB9FEEF2D366}" type="slidenum">
              <a:rPr lang="en-US" smtClean="0"/>
              <a:t>40</a:t>
            </a:fld>
            <a:endParaRPr lang="en-US"/>
          </a:p>
        </p:txBody>
      </p:sp>
    </p:spTree>
    <p:extLst>
      <p:ext uri="{BB962C8B-B14F-4D97-AF65-F5344CB8AC3E}">
        <p14:creationId xmlns:p14="http://schemas.microsoft.com/office/powerpoint/2010/main" val="20592004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Similar to TSL but swap </a:t>
            </a:r>
            <a:r>
              <a:rPr lang="en-US" smtClean="0"/>
              <a:t>memory content</a:t>
            </a:r>
            <a:endParaRPr lang="en-US" dirty="0"/>
          </a:p>
        </p:txBody>
      </p:sp>
      <p:sp>
        <p:nvSpPr>
          <p:cNvPr id="4" name="Slide Number Placeholder 3"/>
          <p:cNvSpPr>
            <a:spLocks noGrp="1"/>
          </p:cNvSpPr>
          <p:nvPr>
            <p:ph type="sldNum" sz="quarter" idx="10"/>
          </p:nvPr>
        </p:nvSpPr>
        <p:spPr/>
        <p:txBody>
          <a:bodyPr/>
          <a:lstStyle/>
          <a:p>
            <a:fld id="{700CF522-F05E-8946-A5FF-DB9FEEF2D366}" type="slidenum">
              <a:rPr lang="en-US" smtClean="0"/>
              <a:t>41</a:t>
            </a:fld>
            <a:endParaRPr lang="en-US"/>
          </a:p>
        </p:txBody>
      </p:sp>
    </p:spTree>
    <p:extLst>
      <p:ext uri="{BB962C8B-B14F-4D97-AF65-F5344CB8AC3E}">
        <p14:creationId xmlns:p14="http://schemas.microsoft.com/office/powerpoint/2010/main" val="18836858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Sleep and wakeup</a:t>
            </a:r>
            <a:r>
              <a:rPr lang="en-US" baseline="0" dirty="0" smtClean="0"/>
              <a:t> are not part of standard C, but presumably we have these system calls</a:t>
            </a:r>
            <a:endParaRPr lang="en-US" dirty="0"/>
          </a:p>
        </p:txBody>
      </p:sp>
      <p:sp>
        <p:nvSpPr>
          <p:cNvPr id="4" name="Slide Number Placeholder 3"/>
          <p:cNvSpPr>
            <a:spLocks noGrp="1"/>
          </p:cNvSpPr>
          <p:nvPr>
            <p:ph type="sldNum" sz="quarter" idx="10"/>
          </p:nvPr>
        </p:nvSpPr>
        <p:spPr/>
        <p:txBody>
          <a:bodyPr/>
          <a:lstStyle/>
          <a:p>
            <a:fld id="{700CF522-F05E-8946-A5FF-DB9FEEF2D366}" type="slidenum">
              <a:rPr lang="en-US" smtClean="0"/>
              <a:t>42</a:t>
            </a:fld>
            <a:endParaRPr lang="en-US"/>
          </a:p>
        </p:txBody>
      </p:sp>
    </p:spTree>
    <p:extLst>
      <p:ext uri="{BB962C8B-B14F-4D97-AF65-F5344CB8AC3E}">
        <p14:creationId xmlns:p14="http://schemas.microsoft.com/office/powerpoint/2010/main" val="3968130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a:t>
            </a:r>
            <a:r>
              <a:rPr lang="en-US" baseline="0" dirty="0" smtClean="0"/>
              <a:t> problem?   When count==0 then consumer decide to sleep, but before he sleeps the producer try to wake him up -&gt; he still sleep since he did not know.</a:t>
            </a:r>
          </a:p>
          <a:p>
            <a:r>
              <a:rPr lang="en-US" baseline="0" dirty="0" smtClean="0"/>
              <a:t>Sooner or later, the producer will fill up the buffer and got to sleep as well -&gt; both will sleep forever.  </a:t>
            </a:r>
          </a:p>
          <a:p>
            <a:endParaRPr lang="en-US" baseline="0" dirty="0" smtClean="0"/>
          </a:p>
          <a:p>
            <a:r>
              <a:rPr lang="en-US" baseline="0" dirty="0" smtClean="0"/>
              <a:t>Solution? Waken bit. This works like a note from producer to consumer.</a:t>
            </a:r>
          </a:p>
          <a:p>
            <a:endParaRPr lang="en-US" dirty="0"/>
          </a:p>
        </p:txBody>
      </p:sp>
      <p:sp>
        <p:nvSpPr>
          <p:cNvPr id="4" name="Slide Number Placeholder 3"/>
          <p:cNvSpPr>
            <a:spLocks noGrp="1"/>
          </p:cNvSpPr>
          <p:nvPr>
            <p:ph type="sldNum" sz="quarter" idx="10"/>
          </p:nvPr>
        </p:nvSpPr>
        <p:spPr/>
        <p:txBody>
          <a:bodyPr/>
          <a:lstStyle/>
          <a:p>
            <a:fld id="{700CF522-F05E-8946-A5FF-DB9FEEF2D366}" type="slidenum">
              <a:rPr lang="en-US" smtClean="0"/>
              <a:t>44</a:t>
            </a:fld>
            <a:endParaRPr lang="en-US"/>
          </a:p>
        </p:txBody>
      </p:sp>
    </p:spTree>
    <p:extLst>
      <p:ext uri="{BB962C8B-B14F-4D97-AF65-F5344CB8AC3E}">
        <p14:creationId xmlns:p14="http://schemas.microsoft.com/office/powerpoint/2010/main" val="9264662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Check the value of semaphore, change</a:t>
            </a:r>
            <a:r>
              <a:rPr lang="en-US" baseline="0" dirty="0" smtClean="0"/>
              <a:t> it, and </a:t>
            </a:r>
            <a:r>
              <a:rPr lang="en-US" baseline="0" dirty="0" err="1" smtClean="0"/>
              <a:t>possibaly</a:t>
            </a:r>
            <a:r>
              <a:rPr lang="en-US" baseline="0" dirty="0" smtClean="0"/>
              <a:t> go to sleep is on single atomic action </a:t>
            </a:r>
            <a:endParaRPr lang="en-US" dirty="0"/>
          </a:p>
        </p:txBody>
      </p:sp>
      <p:sp>
        <p:nvSpPr>
          <p:cNvPr id="4" name="Slide Number Placeholder 3"/>
          <p:cNvSpPr>
            <a:spLocks noGrp="1"/>
          </p:cNvSpPr>
          <p:nvPr>
            <p:ph type="sldNum" sz="quarter" idx="10"/>
          </p:nvPr>
        </p:nvSpPr>
        <p:spPr/>
        <p:txBody>
          <a:bodyPr/>
          <a:lstStyle/>
          <a:p>
            <a:fld id="{700CF522-F05E-8946-A5FF-DB9FEEF2D366}" type="slidenum">
              <a:rPr lang="en-US" smtClean="0"/>
              <a:t>46</a:t>
            </a:fld>
            <a:endParaRPr lang="en-US"/>
          </a:p>
        </p:txBody>
      </p:sp>
    </p:spTree>
    <p:extLst>
      <p:ext uri="{BB962C8B-B14F-4D97-AF65-F5344CB8AC3E}">
        <p14:creationId xmlns:p14="http://schemas.microsoft.com/office/powerpoint/2010/main" val="16707873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Preemtive</a:t>
            </a:r>
            <a:r>
              <a:rPr lang="en-US" dirty="0" smtClean="0"/>
              <a:t>: 5ms</a:t>
            </a:r>
            <a:r>
              <a:rPr lang="en-US" baseline="0" dirty="0" smtClean="0"/>
              <a:t> </a:t>
            </a:r>
          </a:p>
          <a:p>
            <a:endParaRPr lang="en-US" baseline="0" dirty="0" smtClean="0"/>
          </a:p>
          <a:p>
            <a:r>
              <a:rPr lang="en-US" dirty="0" err="1" smtClean="0">
                <a:solidFill>
                  <a:srgbClr val="0000FF"/>
                </a:solidFill>
              </a:rPr>
              <a:t>Nonpreemptive</a:t>
            </a:r>
            <a:r>
              <a:rPr lang="en-US" dirty="0" smtClean="0">
                <a:solidFill>
                  <a:srgbClr val="0000FF"/>
                </a:solidFill>
              </a:rPr>
              <a:t> (run until completion): process will </a:t>
            </a:r>
            <a:r>
              <a:rPr lang="en-US" dirty="0" err="1" smtClean="0">
                <a:solidFill>
                  <a:srgbClr val="0000FF"/>
                </a:solidFill>
              </a:rPr>
              <a:t>volenteer</a:t>
            </a:r>
            <a:r>
              <a:rPr lang="en-US" baseline="0" dirty="0" smtClean="0">
                <a:solidFill>
                  <a:srgbClr val="0000FF"/>
                </a:solidFill>
              </a:rPr>
              <a:t> to give up CPU on its I/O</a:t>
            </a:r>
            <a:endParaRPr lang="en-US" dirty="0"/>
          </a:p>
        </p:txBody>
      </p:sp>
      <p:sp>
        <p:nvSpPr>
          <p:cNvPr id="4" name="Slide Number Placeholder 3"/>
          <p:cNvSpPr>
            <a:spLocks noGrp="1"/>
          </p:cNvSpPr>
          <p:nvPr>
            <p:ph type="sldNum" sz="quarter" idx="10"/>
          </p:nvPr>
        </p:nvSpPr>
        <p:spPr/>
        <p:txBody>
          <a:bodyPr/>
          <a:lstStyle/>
          <a:p>
            <a:fld id="{700CF522-F05E-8946-A5FF-DB9FEEF2D366}" type="slidenum">
              <a:rPr lang="en-US" smtClean="0"/>
              <a:t>53</a:t>
            </a:fld>
            <a:endParaRPr lang="en-US"/>
          </a:p>
        </p:txBody>
      </p:sp>
    </p:spTree>
    <p:extLst>
      <p:ext uri="{BB962C8B-B14F-4D97-AF65-F5344CB8AC3E}">
        <p14:creationId xmlns:p14="http://schemas.microsoft.com/office/powerpoint/2010/main" val="9588538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users of a batch operating system do not interact with the computer directly.</a:t>
            </a:r>
          </a:p>
          <a:p>
            <a:r>
              <a:rPr lang="en-US" dirty="0" smtClean="0"/>
              <a:t>Batch system still</a:t>
            </a:r>
            <a:r>
              <a:rPr lang="en-US" baseline="0" dirty="0" smtClean="0"/>
              <a:t> exist in in corporate mainframe, where people are not involve. </a:t>
            </a:r>
          </a:p>
          <a:p>
            <a:r>
              <a:rPr lang="en-US" baseline="0" dirty="0" smtClean="0"/>
              <a:t>Usually non-preemptive. </a:t>
            </a:r>
            <a:endParaRPr lang="en-US" dirty="0"/>
          </a:p>
        </p:txBody>
      </p:sp>
      <p:sp>
        <p:nvSpPr>
          <p:cNvPr id="4" name="Slide Number Placeholder 3"/>
          <p:cNvSpPr>
            <a:spLocks noGrp="1"/>
          </p:cNvSpPr>
          <p:nvPr>
            <p:ph type="sldNum" sz="quarter" idx="10"/>
          </p:nvPr>
        </p:nvSpPr>
        <p:spPr/>
        <p:txBody>
          <a:bodyPr/>
          <a:lstStyle/>
          <a:p>
            <a:fld id="{700CF522-F05E-8946-A5FF-DB9FEEF2D366}" type="slidenum">
              <a:rPr lang="en-US" smtClean="0"/>
              <a:t>54</a:t>
            </a:fld>
            <a:endParaRPr lang="en-US"/>
          </a:p>
        </p:txBody>
      </p:sp>
    </p:spTree>
    <p:extLst>
      <p:ext uri="{BB962C8B-B14F-4D97-AF65-F5344CB8AC3E}">
        <p14:creationId xmlns:p14="http://schemas.microsoft.com/office/powerpoint/2010/main" val="13612074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ln cap="flat"/>
          <a:extLst>
            <a:ext uri="{FAA26D3D-D897-4be2-8F04-BA451C77F1D7}">
              <ma14:placeholderFlag xmlns:ma14="http://schemas.microsoft.com/office/mac/drawingml/2011/main" val="1"/>
            </a:ext>
          </a:extLst>
        </p:spPr>
      </p:sp>
      <p:sp>
        <p:nvSpPr>
          <p:cNvPr id="105475"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6366641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system</a:t>
            </a:r>
            <a:r>
              <a:rPr lang="en-US" baseline="0" dirty="0" smtClean="0"/>
              <a:t> goal Balance: For example keep CPU and I/O run all the time. </a:t>
            </a:r>
          </a:p>
          <a:p>
            <a:r>
              <a:rPr lang="en-US" baseline="0" dirty="0" smtClean="0"/>
              <a:t>-&gt; Better to mix CPU bound and I/O bound processes. Why? </a:t>
            </a:r>
          </a:p>
          <a:p>
            <a:endParaRPr lang="en-US" baseline="0" dirty="0" smtClean="0"/>
          </a:p>
          <a:p>
            <a:r>
              <a:rPr lang="en-US" baseline="0" dirty="0" smtClean="0"/>
              <a:t>What if I load all CPU bound into the memory?</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What if I load all I/O bound into the memory?</a:t>
            </a:r>
          </a:p>
          <a:p>
            <a:endParaRPr lang="en-US" dirty="0" smtClean="0"/>
          </a:p>
          <a:p>
            <a:r>
              <a:rPr lang="en-US" dirty="0" smtClean="0"/>
              <a:t>Turnaround</a:t>
            </a:r>
            <a:r>
              <a:rPr lang="en-US" baseline="0" dirty="0" smtClean="0"/>
              <a:t> time is the statistical average from  the moment that a batch job is submitted, until when it is completed.</a:t>
            </a:r>
          </a:p>
          <a:p>
            <a:r>
              <a:rPr lang="en-US" baseline="0" dirty="0" smtClean="0"/>
              <a:t>Maximize throughput may not necessary to minimize turnaround time. Why? See page 155.  </a:t>
            </a:r>
            <a:endParaRPr lang="en-US" dirty="0"/>
          </a:p>
        </p:txBody>
      </p:sp>
      <p:sp>
        <p:nvSpPr>
          <p:cNvPr id="4" name="Slide Number Placeholder 3"/>
          <p:cNvSpPr>
            <a:spLocks noGrp="1"/>
          </p:cNvSpPr>
          <p:nvPr>
            <p:ph type="sldNum" sz="quarter" idx="10"/>
          </p:nvPr>
        </p:nvSpPr>
        <p:spPr/>
        <p:txBody>
          <a:bodyPr/>
          <a:lstStyle/>
          <a:p>
            <a:fld id="{700CF522-F05E-8946-A5FF-DB9FEEF2D366}" type="slidenum">
              <a:rPr lang="en-US" smtClean="0"/>
              <a:t>55</a:t>
            </a:fld>
            <a:endParaRPr lang="en-US"/>
          </a:p>
        </p:txBody>
      </p:sp>
    </p:spTree>
    <p:extLst>
      <p:ext uri="{BB962C8B-B14F-4D97-AF65-F5344CB8AC3E}">
        <p14:creationId xmlns:p14="http://schemas.microsoft.com/office/powerpoint/2010/main" val="10028927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example,</a:t>
            </a:r>
            <a:r>
              <a:rPr lang="en-US" baseline="0" dirty="0" smtClean="0"/>
              <a:t> processes need 1ms for context switching and 4ms for processing. Overhead =20%</a:t>
            </a:r>
          </a:p>
          <a:p>
            <a:r>
              <a:rPr lang="en-US" baseline="0" dirty="0" smtClean="0"/>
              <a:t>Another example of 1ms and 99ms. Overhead = ?  . Is this good for bus waiting?</a:t>
            </a:r>
          </a:p>
          <a:p>
            <a:endParaRPr lang="en-US" baseline="0" dirty="0" smtClean="0"/>
          </a:p>
          <a:p>
            <a:r>
              <a:rPr lang="en-US" baseline="0" dirty="0" smtClean="0"/>
              <a:t>Conclusion on page 159</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00CF522-F05E-8946-A5FF-DB9FEEF2D366}" type="slidenum">
              <a:rPr lang="en-US" smtClean="0"/>
              <a:t>60</a:t>
            </a:fld>
            <a:endParaRPr lang="en-US"/>
          </a:p>
        </p:txBody>
      </p:sp>
    </p:spTree>
    <p:extLst>
      <p:ext uri="{BB962C8B-B14F-4D97-AF65-F5344CB8AC3E}">
        <p14:creationId xmlns:p14="http://schemas.microsoft.com/office/powerpoint/2010/main" val="6830181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example</a:t>
            </a:r>
            <a:r>
              <a:rPr lang="en-US" baseline="0" dirty="0" smtClean="0"/>
              <a:t> daemon  process sending emails should be lower priority than music player. </a:t>
            </a:r>
          </a:p>
          <a:p>
            <a:r>
              <a:rPr lang="en-US" baseline="0" dirty="0" smtClean="0"/>
              <a:t>To prevent higher priority process to run forever, we can decrease their priority, change priority dynamically. </a:t>
            </a:r>
          </a:p>
          <a:p>
            <a:endParaRPr lang="en-US" dirty="0"/>
          </a:p>
        </p:txBody>
      </p:sp>
      <p:sp>
        <p:nvSpPr>
          <p:cNvPr id="4" name="Slide Number Placeholder 3"/>
          <p:cNvSpPr>
            <a:spLocks noGrp="1"/>
          </p:cNvSpPr>
          <p:nvPr>
            <p:ph type="sldNum" sz="quarter" idx="10"/>
          </p:nvPr>
        </p:nvSpPr>
        <p:spPr/>
        <p:txBody>
          <a:bodyPr/>
          <a:lstStyle/>
          <a:p>
            <a:fld id="{700CF522-F05E-8946-A5FF-DB9FEEF2D366}" type="slidenum">
              <a:rPr lang="en-US" smtClean="0"/>
              <a:t>61</a:t>
            </a:fld>
            <a:endParaRPr lang="en-US"/>
          </a:p>
        </p:txBody>
      </p:sp>
    </p:spTree>
    <p:extLst>
      <p:ext uri="{BB962C8B-B14F-4D97-AF65-F5344CB8AC3E}">
        <p14:creationId xmlns:p14="http://schemas.microsoft.com/office/powerpoint/2010/main" val="5706329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 this is phy</a:t>
            </a:r>
            <a:r>
              <a:rPr lang="en-US" baseline="0" dirty="0" smtClean="0"/>
              <a:t>sical memory, not able to handle more than 1 program at a time. Since they can read/write on the same physical memory. </a:t>
            </a:r>
          </a:p>
          <a:p>
            <a:endParaRPr lang="en-US" baseline="0" dirty="0" smtClean="0"/>
          </a:p>
          <a:p>
            <a:r>
              <a:rPr lang="en-US" baseline="0" dirty="0" smtClean="0"/>
              <a:t>Multithreading can get some parallelism but can not have unrelated programs at a time. </a:t>
            </a:r>
          </a:p>
          <a:p>
            <a:endParaRPr lang="en-US" baseline="0" dirty="0" smtClean="0"/>
          </a:p>
          <a:p>
            <a:r>
              <a:rPr lang="en-US" baseline="0" dirty="0" smtClean="0"/>
              <a:t>problems with (a) and </a:t>
            </a:r>
            <a:r>
              <a:rPr lang="de-DE" baseline="0" dirty="0" smtClean="0"/>
              <a:t>c): a </a:t>
            </a:r>
            <a:r>
              <a:rPr lang="de-DE" baseline="0" dirty="0" err="1" smtClean="0"/>
              <a:t>bug</a:t>
            </a:r>
            <a:r>
              <a:rPr lang="de-DE" baseline="0" dirty="0" smtClean="0"/>
              <a:t> in </a:t>
            </a:r>
            <a:r>
              <a:rPr lang="de-DE" baseline="0" dirty="0" err="1" smtClean="0"/>
              <a:t>user</a:t>
            </a:r>
            <a:r>
              <a:rPr lang="de-DE" baseline="0" dirty="0" smtClean="0"/>
              <a:t> </a:t>
            </a:r>
            <a:r>
              <a:rPr lang="de-DE" baseline="0" dirty="0" err="1" smtClean="0"/>
              <a:t>program</a:t>
            </a:r>
            <a:r>
              <a:rPr lang="de-DE" baseline="0" dirty="0" smtClean="0"/>
              <a:t> </a:t>
            </a:r>
            <a:r>
              <a:rPr lang="de-DE" baseline="0" dirty="0" err="1" smtClean="0"/>
              <a:t>can</a:t>
            </a:r>
            <a:r>
              <a:rPr lang="de-DE" baseline="0" dirty="0" smtClean="0"/>
              <a:t> </a:t>
            </a:r>
            <a:r>
              <a:rPr lang="de-DE" baseline="0" dirty="0" err="1" smtClean="0"/>
              <a:t>wipe</a:t>
            </a:r>
            <a:r>
              <a:rPr lang="de-DE" baseline="0" dirty="0" smtClean="0"/>
              <a:t> out OS.</a:t>
            </a:r>
          </a:p>
          <a:p>
            <a:endParaRPr lang="de-DE" baseline="0" dirty="0" smtClean="0"/>
          </a:p>
          <a:p>
            <a:r>
              <a:rPr lang="de-DE" baseline="0" dirty="0" smtClean="0"/>
              <a:t>b) </a:t>
            </a:r>
            <a:r>
              <a:rPr lang="de-DE" baseline="0" dirty="0" err="1" smtClean="0"/>
              <a:t>Is</a:t>
            </a:r>
            <a:r>
              <a:rPr lang="de-DE" baseline="0" dirty="0" smtClean="0"/>
              <a:t> still </a:t>
            </a:r>
            <a:r>
              <a:rPr lang="de-DE" baseline="0" dirty="0" err="1" smtClean="0"/>
              <a:t>used</a:t>
            </a:r>
            <a:r>
              <a:rPr lang="de-DE" baseline="0" dirty="0" smtClean="0"/>
              <a:t> </a:t>
            </a:r>
            <a:r>
              <a:rPr lang="de-DE" baseline="0" dirty="0" err="1" smtClean="0"/>
              <a:t>for</a:t>
            </a:r>
            <a:r>
              <a:rPr lang="de-DE" baseline="0" dirty="0" smtClean="0"/>
              <a:t> </a:t>
            </a:r>
            <a:r>
              <a:rPr lang="de-DE" baseline="0" dirty="0" err="1" smtClean="0"/>
              <a:t>embeded</a:t>
            </a:r>
            <a:r>
              <a:rPr lang="de-DE" baseline="0" dirty="0" smtClean="0"/>
              <a:t> </a:t>
            </a:r>
            <a:r>
              <a:rPr lang="de-DE" baseline="0" dirty="0" err="1" smtClean="0"/>
              <a:t>system</a:t>
            </a:r>
            <a:r>
              <a:rPr lang="de-DE" baseline="0" dirty="0" smtClean="0"/>
              <a:t>. </a:t>
            </a:r>
            <a:r>
              <a:rPr lang="de-DE" baseline="0" dirty="0" err="1" smtClean="0"/>
              <a:t>Since</a:t>
            </a:r>
            <a:r>
              <a:rPr lang="de-DE" baseline="0" dirty="0" smtClean="0"/>
              <a:t> </a:t>
            </a:r>
            <a:r>
              <a:rPr lang="de-DE" baseline="0" dirty="0" err="1" smtClean="0"/>
              <a:t>microwaves</a:t>
            </a:r>
            <a:r>
              <a:rPr lang="de-DE" baseline="0" dirty="0" smtClean="0"/>
              <a:t>, </a:t>
            </a:r>
            <a:r>
              <a:rPr lang="de-DE" baseline="0" dirty="0" err="1" smtClean="0"/>
              <a:t>radios</a:t>
            </a:r>
            <a:r>
              <a:rPr lang="de-DE" baseline="0" dirty="0" smtClean="0"/>
              <a:t>, </a:t>
            </a:r>
            <a:r>
              <a:rPr lang="de-DE" baseline="0" dirty="0" err="1" smtClean="0"/>
              <a:t>washing</a:t>
            </a:r>
            <a:r>
              <a:rPr lang="de-DE" baseline="0" dirty="0" smtClean="0"/>
              <a:t> </a:t>
            </a:r>
            <a:r>
              <a:rPr lang="de-DE" baseline="0" dirty="0" err="1" smtClean="0"/>
              <a:t>machines</a:t>
            </a:r>
            <a:r>
              <a:rPr lang="de-DE" baseline="0" dirty="0" smtClean="0"/>
              <a:t>, all </a:t>
            </a:r>
            <a:r>
              <a:rPr lang="de-DE" baseline="0" dirty="0" err="1" smtClean="0"/>
              <a:t>programs</a:t>
            </a:r>
            <a:r>
              <a:rPr lang="de-DE" baseline="0" dirty="0" smtClean="0"/>
              <a:t> </a:t>
            </a:r>
            <a:r>
              <a:rPr lang="de-DE" baseline="0" dirty="0" err="1" smtClean="0"/>
              <a:t>are</a:t>
            </a:r>
            <a:r>
              <a:rPr lang="de-DE" baseline="0" dirty="0" smtClean="0"/>
              <a:t> </a:t>
            </a:r>
            <a:r>
              <a:rPr lang="de-DE" baseline="0" dirty="0" err="1" smtClean="0"/>
              <a:t>known</a:t>
            </a:r>
            <a:r>
              <a:rPr lang="de-DE" baseline="0" dirty="0" smtClean="0"/>
              <a:t> in </a:t>
            </a:r>
            <a:r>
              <a:rPr lang="de-DE" baseline="0" dirty="0" err="1" smtClean="0"/>
              <a:t>advance</a:t>
            </a:r>
            <a:r>
              <a:rPr lang="de-DE" baseline="0" dirty="0" smtClean="0"/>
              <a:t>. </a:t>
            </a:r>
            <a:endParaRPr lang="en-US" dirty="0"/>
          </a:p>
        </p:txBody>
      </p:sp>
      <p:sp>
        <p:nvSpPr>
          <p:cNvPr id="4" name="Slide Number Placeholder 3"/>
          <p:cNvSpPr>
            <a:spLocks noGrp="1"/>
          </p:cNvSpPr>
          <p:nvPr>
            <p:ph type="sldNum" sz="quarter" idx="10"/>
          </p:nvPr>
        </p:nvSpPr>
        <p:spPr/>
        <p:txBody>
          <a:bodyPr/>
          <a:lstStyle/>
          <a:p>
            <a:fld id="{700CF522-F05E-8946-A5FF-DB9FEEF2D366}" type="slidenum">
              <a:rPr lang="en-US" smtClean="0"/>
              <a:t>66</a:t>
            </a:fld>
            <a:endParaRPr lang="en-US"/>
          </a:p>
        </p:txBody>
      </p:sp>
    </p:spTree>
    <p:extLst>
      <p:ext uri="{BB962C8B-B14F-4D97-AF65-F5344CB8AC3E}">
        <p14:creationId xmlns:p14="http://schemas.microsoft.com/office/powerpoint/2010/main" val="17523163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Possible with swapping (discussed later) but might be overhead. </a:t>
            </a:r>
          </a:p>
          <a:p>
            <a:endParaRPr lang="en-US" dirty="0" smtClean="0"/>
          </a:p>
          <a:p>
            <a:r>
              <a:rPr lang="en-US" dirty="0" smtClean="0"/>
              <a:t>2) Possible</a:t>
            </a:r>
            <a:r>
              <a:rPr lang="en-US" baseline="0" dirty="0" smtClean="0"/>
              <a:t> with static relocation to resolve the problem in Figure 3-2. -&gt; this slow down the loading. </a:t>
            </a:r>
            <a:endParaRPr lang="en-US" dirty="0"/>
          </a:p>
        </p:txBody>
      </p:sp>
      <p:sp>
        <p:nvSpPr>
          <p:cNvPr id="4" name="Slide Number Placeholder 3"/>
          <p:cNvSpPr>
            <a:spLocks noGrp="1"/>
          </p:cNvSpPr>
          <p:nvPr>
            <p:ph type="sldNum" sz="quarter" idx="10"/>
          </p:nvPr>
        </p:nvSpPr>
        <p:spPr/>
        <p:txBody>
          <a:bodyPr/>
          <a:lstStyle/>
          <a:p>
            <a:fld id="{700CF522-F05E-8946-A5FF-DB9FEEF2D366}" type="slidenum">
              <a:rPr lang="en-US" smtClean="0"/>
              <a:t>67</a:t>
            </a:fld>
            <a:endParaRPr lang="en-US"/>
          </a:p>
        </p:txBody>
      </p:sp>
    </p:spTree>
    <p:extLst>
      <p:ext uri="{BB962C8B-B14F-4D97-AF65-F5344CB8AC3E}">
        <p14:creationId xmlns:p14="http://schemas.microsoft.com/office/powerpoint/2010/main" val="12751092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t>
            </a:r>
            <a:r>
              <a:rPr lang="en-US" dirty="0" smtClean="0">
                <a:solidFill>
                  <a:srgbClr val="0000FF"/>
                </a:solidFill>
              </a:rPr>
              <a:t>dynamic relocation</a:t>
            </a:r>
            <a:r>
              <a:rPr lang="en-US" dirty="0" smtClean="0"/>
              <a:t>”: map</a:t>
            </a:r>
            <a:r>
              <a:rPr lang="en-US" baseline="0" dirty="0" smtClean="0"/>
              <a:t> process address space to physical memory</a:t>
            </a:r>
            <a:endParaRPr lang="en-US" dirty="0" smtClean="0"/>
          </a:p>
          <a:p>
            <a:endParaRPr lang="en-US" dirty="0"/>
          </a:p>
        </p:txBody>
      </p:sp>
      <p:sp>
        <p:nvSpPr>
          <p:cNvPr id="4" name="Slide Number Placeholder 3"/>
          <p:cNvSpPr>
            <a:spLocks noGrp="1"/>
          </p:cNvSpPr>
          <p:nvPr>
            <p:ph type="sldNum" sz="quarter" idx="10"/>
          </p:nvPr>
        </p:nvSpPr>
        <p:spPr/>
        <p:txBody>
          <a:bodyPr/>
          <a:lstStyle/>
          <a:p>
            <a:fld id="{700CF522-F05E-8946-A5FF-DB9FEEF2D366}" type="slidenum">
              <a:rPr lang="en-US" smtClean="0"/>
              <a:t>69</a:t>
            </a:fld>
            <a:endParaRPr lang="en-US"/>
          </a:p>
        </p:txBody>
      </p:sp>
    </p:spTree>
    <p:extLst>
      <p:ext uri="{BB962C8B-B14F-4D97-AF65-F5344CB8AC3E}">
        <p14:creationId xmlns:p14="http://schemas.microsoft.com/office/powerpoint/2010/main" val="6516201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Memory compaction: combine multiple hole to create a big one.</a:t>
            </a:r>
            <a:endParaRPr lang="en-US" dirty="0"/>
          </a:p>
        </p:txBody>
      </p:sp>
      <p:sp>
        <p:nvSpPr>
          <p:cNvPr id="4" name="Slide Number Placeholder 3"/>
          <p:cNvSpPr>
            <a:spLocks noGrp="1"/>
          </p:cNvSpPr>
          <p:nvPr>
            <p:ph type="sldNum" sz="quarter" idx="10"/>
          </p:nvPr>
        </p:nvSpPr>
        <p:spPr/>
        <p:txBody>
          <a:bodyPr/>
          <a:lstStyle/>
          <a:p>
            <a:fld id="{700CF522-F05E-8946-A5FF-DB9FEEF2D366}" type="slidenum">
              <a:rPr lang="en-US" smtClean="0"/>
              <a:t>71</a:t>
            </a:fld>
            <a:endParaRPr lang="en-US"/>
          </a:p>
        </p:txBody>
      </p:sp>
    </p:spTree>
    <p:extLst>
      <p:ext uri="{BB962C8B-B14F-4D97-AF65-F5344CB8AC3E}">
        <p14:creationId xmlns:p14="http://schemas.microsoft.com/office/powerpoint/2010/main" val="14528234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Multiprogramming is the rapid switching of the CPU between multiple processes in memory. It is commonly used to keep the CPU busy while one or more processes are doing I/O. </a:t>
            </a:r>
            <a:endParaRPr lang="en-US" dirty="0"/>
          </a:p>
        </p:txBody>
      </p:sp>
      <p:sp>
        <p:nvSpPr>
          <p:cNvPr id="4" name="Slide Number Placeholder 3"/>
          <p:cNvSpPr>
            <a:spLocks noGrp="1"/>
          </p:cNvSpPr>
          <p:nvPr>
            <p:ph type="sldNum" sz="quarter" idx="10"/>
          </p:nvPr>
        </p:nvSpPr>
        <p:spPr/>
        <p:txBody>
          <a:bodyPr/>
          <a:lstStyle/>
          <a:p>
            <a:fld id="{700CF522-F05E-8946-A5FF-DB9FEEF2D366}" type="slidenum">
              <a:rPr lang="en-US" smtClean="0"/>
              <a:t>10</a:t>
            </a:fld>
            <a:endParaRPr lang="en-US"/>
          </a:p>
        </p:txBody>
      </p:sp>
    </p:spTree>
    <p:extLst>
      <p:ext uri="{BB962C8B-B14F-4D97-AF65-F5344CB8AC3E}">
        <p14:creationId xmlns:p14="http://schemas.microsoft.com/office/powerpoint/2010/main" val="5210111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a:ln cap="flat"/>
          <a:extLst>
            <a:ext uri="{FAA26D3D-D897-4be2-8F04-BA451C77F1D7}">
              <ma14:placeholderFlag xmlns:ma14="http://schemas.microsoft.com/office/mac/drawingml/2011/main" val="1"/>
            </a:ext>
          </a:extLst>
        </p:spPr>
      </p:sp>
      <p:sp>
        <p:nvSpPr>
          <p:cNvPr id="12697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14707551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1026"/>
          <p:cNvSpPr>
            <a:spLocks noGrp="1" noRot="1" noChangeAspect="1" noChangeArrowheads="1" noTextEdit="1"/>
          </p:cNvSpPr>
          <p:nvPr>
            <p:ph type="sldImg"/>
          </p:nvPr>
        </p:nvSpPr>
        <p:spPr>
          <a:ln cap="flat"/>
          <a:extLst>
            <a:ext uri="{FAA26D3D-D897-4be2-8F04-BA451C77F1D7}">
              <ma14:placeholderFlag xmlns:ma14="http://schemas.microsoft.com/office/mac/drawingml/2011/main" val="1"/>
            </a:ext>
          </a:extLst>
        </p:spPr>
      </p:sp>
      <p:sp>
        <p:nvSpPr>
          <p:cNvPr id="131075" name="Rectangle 102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76476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vide editor, web browser,</a:t>
            </a:r>
            <a:r>
              <a:rPr lang="en-US" baseline="0" dirty="0" smtClean="0"/>
              <a:t> email receiver. </a:t>
            </a:r>
          </a:p>
          <a:p>
            <a:pPr marL="228600" indent="-228600">
              <a:buAutoNum type="arabicPeriod"/>
            </a:pPr>
            <a:r>
              <a:rPr lang="en-US" baseline="0" dirty="0" smtClean="0"/>
              <a:t>Switch</a:t>
            </a:r>
          </a:p>
          <a:p>
            <a:pPr marL="228600" indent="-228600">
              <a:buAutoNum type="arabicPeriod"/>
            </a:pPr>
            <a:r>
              <a:rPr lang="en-US" baseline="0" dirty="0" smtClean="0"/>
              <a:t>Keep the same state it was stopped</a:t>
            </a:r>
          </a:p>
          <a:p>
            <a:pPr marL="228600" indent="-228600">
              <a:buAutoNum type="arabicPeriod"/>
            </a:pPr>
            <a:r>
              <a:rPr lang="en-US" baseline="0" dirty="0" smtClean="0"/>
              <a:t>Information explicated stored somewhere</a:t>
            </a:r>
          </a:p>
          <a:p>
            <a:pPr marL="228600" indent="-228600">
              <a:buAutoNum type="arabicPeriod"/>
            </a:pPr>
            <a:r>
              <a:rPr lang="en-US" baseline="0" dirty="0" smtClean="0"/>
              <a:t>Store in process table, </a:t>
            </a:r>
          </a:p>
          <a:p>
            <a:pPr marL="228600" indent="-228600">
              <a:buAutoNum type="arabicPeriod"/>
            </a:pPr>
            <a:r>
              <a:rPr lang="en-US" baseline="0" dirty="0" smtClean="0"/>
              <a:t>Core image for text, data, stack;  process table for registers, other resources.</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700CF522-F05E-8946-A5FF-DB9FEEF2D366}" type="slidenum">
              <a:rPr lang="en-US" smtClean="0"/>
              <a:t>15</a:t>
            </a:fld>
            <a:endParaRPr lang="en-US"/>
          </a:p>
        </p:txBody>
      </p:sp>
    </p:spTree>
    <p:extLst>
      <p:ext uri="{BB962C8B-B14F-4D97-AF65-F5344CB8AC3E}">
        <p14:creationId xmlns:p14="http://schemas.microsoft.com/office/powerpoint/2010/main" val="20283738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smtClean="0"/>
              <a:t>Comparing to process hierarchy , file trees can be deep but process trees are shallow, 3 level is rare</a:t>
            </a:r>
          </a:p>
          <a:p>
            <a:pPr marL="228600" indent="-228600">
              <a:buAutoNum type="arabicPeriod"/>
            </a:pPr>
            <a:r>
              <a:rPr lang="en-US" baseline="0" dirty="0" smtClean="0"/>
              <a:t>Process table lasts short time, minutes, but file tree lasts for years</a:t>
            </a:r>
          </a:p>
          <a:p>
            <a:pPr marL="228600" indent="-228600">
              <a:buAutoNum type="arabicPeriod"/>
            </a:pPr>
            <a:r>
              <a:rPr lang="en-US" baseline="0" dirty="0" smtClean="0"/>
              <a:t>Absolute path name vs relative</a:t>
            </a:r>
          </a:p>
          <a:p>
            <a:pPr marL="228600" indent="-228600">
              <a:buAutoNum type="arabicPeriod"/>
            </a:pPr>
            <a:r>
              <a:rPr lang="en-US" baseline="0" dirty="0" smtClean="0"/>
              <a:t>Working directory, system call to change, relative directory</a:t>
            </a:r>
          </a:p>
          <a:p>
            <a:pPr marL="228600" indent="-228600">
              <a:buAutoNum type="arabicPeriod"/>
            </a:pPr>
            <a:r>
              <a:rPr lang="en-US" baseline="0" dirty="0" smtClean="0"/>
              <a:t>Open a file, permission, file descriptor</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700CF522-F05E-8946-A5FF-DB9FEEF2D366}" type="slidenum">
              <a:rPr lang="en-US" smtClean="0"/>
              <a:t>16</a:t>
            </a:fld>
            <a:endParaRPr lang="en-US"/>
          </a:p>
        </p:txBody>
      </p:sp>
    </p:spTree>
    <p:extLst>
      <p:ext uri="{BB962C8B-B14F-4D97-AF65-F5344CB8AC3E}">
        <p14:creationId xmlns:p14="http://schemas.microsoft.com/office/powerpoint/2010/main" val="13033663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Rot="1" noChangeAspect="1" noChangeArrowheads="1" noTextEdit="1"/>
          </p:cNvSpPr>
          <p:nvPr>
            <p:ph type="sldImg"/>
          </p:nvPr>
        </p:nvSpPr>
        <p:spPr>
          <a:ln cap="flat"/>
          <a:extLst>
            <a:ext uri="{FAA26D3D-D897-4be2-8F04-BA451C77F1D7}">
              <ma14:placeholderFlag xmlns:ma14="http://schemas.microsoft.com/office/mac/drawingml/2011/main" val="1"/>
            </a:ext>
          </a:extLst>
        </p:spPr>
      </p:sp>
      <p:sp>
        <p:nvSpPr>
          <p:cNvPr id="14745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1987282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49D252B-7345-8144-8F9A-ABB79F1851FE}" type="datetime1">
              <a:rPr lang="en-US" smtClean="0"/>
              <a:t>12/3/18</a:t>
            </a:fld>
            <a:endParaRPr lang="en-US"/>
          </a:p>
        </p:txBody>
      </p:sp>
      <p:sp>
        <p:nvSpPr>
          <p:cNvPr id="5" name="Footer Placeholder 4"/>
          <p:cNvSpPr>
            <a:spLocks noGrp="1"/>
          </p:cNvSpPr>
          <p:nvPr>
            <p:ph type="ftr" sz="quarter" idx="11"/>
          </p:nvPr>
        </p:nvSpPr>
        <p:spPr/>
        <p:txBody>
          <a:bodyPr/>
          <a:lstStyle/>
          <a:p>
            <a:r>
              <a:rPr lang="en-US" smtClean="0"/>
              <a:t>Yong Chen, Texas Tech University</a:t>
            </a:r>
            <a:endParaRPr lang="en-US"/>
          </a:p>
        </p:txBody>
      </p:sp>
      <p:sp>
        <p:nvSpPr>
          <p:cNvPr id="6" name="Slide Number Placeholder 5"/>
          <p:cNvSpPr>
            <a:spLocks noGrp="1"/>
          </p:cNvSpPr>
          <p:nvPr>
            <p:ph type="sldNum" sz="quarter" idx="12"/>
          </p:nvPr>
        </p:nvSpPr>
        <p:spPr/>
        <p:txBody>
          <a:bodyPr/>
          <a:lstStyle/>
          <a:p>
            <a:fld id="{D2DB48A1-B5F2-D944-9563-BD7B04ADBA09}" type="slidenum">
              <a:rPr lang="en-US" smtClean="0"/>
              <a:t>‹#›</a:t>
            </a:fld>
            <a:endParaRPr lang="en-US"/>
          </a:p>
        </p:txBody>
      </p:sp>
    </p:spTree>
    <p:extLst>
      <p:ext uri="{BB962C8B-B14F-4D97-AF65-F5344CB8AC3E}">
        <p14:creationId xmlns:p14="http://schemas.microsoft.com/office/powerpoint/2010/main" val="338991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29FCCE-2F91-7C41-86D6-AC9BED4671BF}" type="datetime1">
              <a:rPr lang="en-US" smtClean="0"/>
              <a:t>12/3/18</a:t>
            </a:fld>
            <a:endParaRPr lang="en-US"/>
          </a:p>
        </p:txBody>
      </p:sp>
      <p:sp>
        <p:nvSpPr>
          <p:cNvPr id="5" name="Footer Placeholder 4"/>
          <p:cNvSpPr>
            <a:spLocks noGrp="1"/>
          </p:cNvSpPr>
          <p:nvPr>
            <p:ph type="ftr" sz="quarter" idx="11"/>
          </p:nvPr>
        </p:nvSpPr>
        <p:spPr/>
        <p:txBody>
          <a:bodyPr/>
          <a:lstStyle/>
          <a:p>
            <a:r>
              <a:rPr lang="en-US" smtClean="0"/>
              <a:t>Yong Chen, Texas Tech University</a:t>
            </a:r>
            <a:endParaRPr lang="en-US"/>
          </a:p>
        </p:txBody>
      </p:sp>
      <p:sp>
        <p:nvSpPr>
          <p:cNvPr id="6" name="Slide Number Placeholder 5"/>
          <p:cNvSpPr>
            <a:spLocks noGrp="1"/>
          </p:cNvSpPr>
          <p:nvPr>
            <p:ph type="sldNum" sz="quarter" idx="12"/>
          </p:nvPr>
        </p:nvSpPr>
        <p:spPr/>
        <p:txBody>
          <a:bodyPr/>
          <a:lstStyle/>
          <a:p>
            <a:fld id="{D2DB48A1-B5F2-D944-9563-BD7B04ADBA09}" type="slidenum">
              <a:rPr lang="en-US" smtClean="0"/>
              <a:t>‹#›</a:t>
            </a:fld>
            <a:endParaRPr lang="en-US"/>
          </a:p>
        </p:txBody>
      </p:sp>
    </p:spTree>
    <p:extLst>
      <p:ext uri="{BB962C8B-B14F-4D97-AF65-F5344CB8AC3E}">
        <p14:creationId xmlns:p14="http://schemas.microsoft.com/office/powerpoint/2010/main" val="2084472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7D573D-20C5-184D-9B03-E5525C0E7E32}" type="datetime1">
              <a:rPr lang="en-US" smtClean="0"/>
              <a:t>12/3/18</a:t>
            </a:fld>
            <a:endParaRPr lang="en-US"/>
          </a:p>
        </p:txBody>
      </p:sp>
      <p:sp>
        <p:nvSpPr>
          <p:cNvPr id="5" name="Footer Placeholder 4"/>
          <p:cNvSpPr>
            <a:spLocks noGrp="1"/>
          </p:cNvSpPr>
          <p:nvPr>
            <p:ph type="ftr" sz="quarter" idx="11"/>
          </p:nvPr>
        </p:nvSpPr>
        <p:spPr/>
        <p:txBody>
          <a:bodyPr/>
          <a:lstStyle/>
          <a:p>
            <a:r>
              <a:rPr lang="en-US" smtClean="0"/>
              <a:t>Yong Chen, Texas Tech University</a:t>
            </a:r>
            <a:endParaRPr lang="en-US"/>
          </a:p>
        </p:txBody>
      </p:sp>
      <p:sp>
        <p:nvSpPr>
          <p:cNvPr id="6" name="Slide Number Placeholder 5"/>
          <p:cNvSpPr>
            <a:spLocks noGrp="1"/>
          </p:cNvSpPr>
          <p:nvPr>
            <p:ph type="sldNum" sz="quarter" idx="12"/>
          </p:nvPr>
        </p:nvSpPr>
        <p:spPr/>
        <p:txBody>
          <a:bodyPr/>
          <a:lstStyle/>
          <a:p>
            <a:fld id="{D2DB48A1-B5F2-D944-9563-BD7B04ADBA09}" type="slidenum">
              <a:rPr lang="en-US" smtClean="0"/>
              <a:t>‹#›</a:t>
            </a:fld>
            <a:endParaRPr lang="en-US"/>
          </a:p>
        </p:txBody>
      </p:sp>
    </p:spTree>
    <p:extLst>
      <p:ext uri="{BB962C8B-B14F-4D97-AF65-F5344CB8AC3E}">
        <p14:creationId xmlns:p14="http://schemas.microsoft.com/office/powerpoint/2010/main" val="1776091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01028"/>
            <a:ext cx="8229600" cy="456714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C94E3762-5D8A-3A4E-B6DB-2FE9B8FB070F}" type="datetime1">
              <a:rPr lang="en-US" smtClean="0"/>
              <a:t>12/3/18</a:t>
            </a:fld>
            <a:endParaRPr lang="en-US"/>
          </a:p>
        </p:txBody>
      </p:sp>
      <p:sp>
        <p:nvSpPr>
          <p:cNvPr id="5" name="Footer Placeholder 4"/>
          <p:cNvSpPr>
            <a:spLocks noGrp="1"/>
          </p:cNvSpPr>
          <p:nvPr>
            <p:ph type="ftr" sz="quarter" idx="11"/>
          </p:nvPr>
        </p:nvSpPr>
        <p:spPr/>
        <p:txBody>
          <a:bodyPr/>
          <a:lstStyle/>
          <a:p>
            <a:r>
              <a:rPr lang="en-US" dirty="0" smtClean="0"/>
              <a:t>Yong Chen, Texas Tech University</a:t>
            </a:r>
          </a:p>
        </p:txBody>
      </p:sp>
      <p:sp>
        <p:nvSpPr>
          <p:cNvPr id="6" name="Slide Number Placeholder 5"/>
          <p:cNvSpPr>
            <a:spLocks noGrp="1"/>
          </p:cNvSpPr>
          <p:nvPr>
            <p:ph type="sldNum" sz="quarter" idx="12"/>
          </p:nvPr>
        </p:nvSpPr>
        <p:spPr/>
        <p:txBody>
          <a:bodyPr/>
          <a:lstStyle/>
          <a:p>
            <a:fld id="{D2DB48A1-B5F2-D944-9563-BD7B04ADBA09}" type="slidenum">
              <a:rPr lang="en-US" smtClean="0"/>
              <a:t>‹#›</a:t>
            </a:fld>
            <a:endParaRPr lang="en-US"/>
          </a:p>
        </p:txBody>
      </p:sp>
      <p:sp>
        <p:nvSpPr>
          <p:cNvPr id="8" name="Title 1"/>
          <p:cNvSpPr>
            <a:spLocks noGrp="1"/>
          </p:cNvSpPr>
          <p:nvPr>
            <p:ph type="title"/>
          </p:nvPr>
        </p:nvSpPr>
        <p:spPr>
          <a:xfrm>
            <a:off x="457200" y="978674"/>
            <a:ext cx="8229600" cy="621526"/>
          </a:xfrm>
          <a:prstGeom prst="rect">
            <a:avLst/>
          </a:prstGeom>
        </p:spPr>
        <p:txBody>
          <a:bodyPr/>
          <a:lstStyle>
            <a:lvl1pPr>
              <a:defRPr sz="3200" u="sng"/>
            </a:lvl1pPr>
          </a:lstStyle>
          <a:p>
            <a:r>
              <a:rPr lang="en-US" dirty="0" smtClean="0"/>
              <a:t>Click to edit Master title style</a:t>
            </a:r>
            <a:endParaRPr lang="en-US" dirty="0"/>
          </a:p>
        </p:txBody>
      </p:sp>
    </p:spTree>
    <p:extLst>
      <p:ext uri="{BB962C8B-B14F-4D97-AF65-F5344CB8AC3E}">
        <p14:creationId xmlns:p14="http://schemas.microsoft.com/office/powerpoint/2010/main" val="2549329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EE05CB-9CD5-1641-8EE4-7B0D389DF2E1}" type="datetime1">
              <a:rPr lang="en-US" smtClean="0"/>
              <a:t>12/3/18</a:t>
            </a:fld>
            <a:endParaRPr lang="en-US"/>
          </a:p>
        </p:txBody>
      </p:sp>
      <p:sp>
        <p:nvSpPr>
          <p:cNvPr id="5" name="Footer Placeholder 4"/>
          <p:cNvSpPr>
            <a:spLocks noGrp="1"/>
          </p:cNvSpPr>
          <p:nvPr>
            <p:ph type="ftr" sz="quarter" idx="11"/>
          </p:nvPr>
        </p:nvSpPr>
        <p:spPr/>
        <p:txBody>
          <a:bodyPr/>
          <a:lstStyle/>
          <a:p>
            <a:r>
              <a:rPr lang="en-US" smtClean="0"/>
              <a:t>Yong Chen, Texas Tech University</a:t>
            </a:r>
            <a:endParaRPr lang="en-US"/>
          </a:p>
        </p:txBody>
      </p:sp>
      <p:sp>
        <p:nvSpPr>
          <p:cNvPr id="6" name="Slide Number Placeholder 5"/>
          <p:cNvSpPr>
            <a:spLocks noGrp="1"/>
          </p:cNvSpPr>
          <p:nvPr>
            <p:ph type="sldNum" sz="quarter" idx="12"/>
          </p:nvPr>
        </p:nvSpPr>
        <p:spPr/>
        <p:txBody>
          <a:bodyPr/>
          <a:lstStyle/>
          <a:p>
            <a:fld id="{D2DB48A1-B5F2-D944-9563-BD7B04ADBA09}" type="slidenum">
              <a:rPr lang="en-US" smtClean="0"/>
              <a:t>‹#›</a:t>
            </a:fld>
            <a:endParaRPr lang="en-US"/>
          </a:p>
        </p:txBody>
      </p:sp>
    </p:spTree>
    <p:extLst>
      <p:ext uri="{BB962C8B-B14F-4D97-AF65-F5344CB8AC3E}">
        <p14:creationId xmlns:p14="http://schemas.microsoft.com/office/powerpoint/2010/main" val="1796965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C27B479-481C-0642-A01B-8E9ECFB0A50B}" type="datetime1">
              <a:rPr lang="en-US" smtClean="0"/>
              <a:t>12/3/18</a:t>
            </a:fld>
            <a:endParaRPr lang="en-US"/>
          </a:p>
        </p:txBody>
      </p:sp>
      <p:sp>
        <p:nvSpPr>
          <p:cNvPr id="6" name="Footer Placeholder 5"/>
          <p:cNvSpPr>
            <a:spLocks noGrp="1"/>
          </p:cNvSpPr>
          <p:nvPr>
            <p:ph type="ftr" sz="quarter" idx="11"/>
          </p:nvPr>
        </p:nvSpPr>
        <p:spPr/>
        <p:txBody>
          <a:bodyPr/>
          <a:lstStyle/>
          <a:p>
            <a:r>
              <a:rPr lang="en-US" smtClean="0"/>
              <a:t>Yong Chen, Texas Tech University</a:t>
            </a:r>
            <a:endParaRPr lang="en-US"/>
          </a:p>
        </p:txBody>
      </p:sp>
      <p:sp>
        <p:nvSpPr>
          <p:cNvPr id="7" name="Slide Number Placeholder 6"/>
          <p:cNvSpPr>
            <a:spLocks noGrp="1"/>
          </p:cNvSpPr>
          <p:nvPr>
            <p:ph type="sldNum" sz="quarter" idx="12"/>
          </p:nvPr>
        </p:nvSpPr>
        <p:spPr/>
        <p:txBody>
          <a:bodyPr/>
          <a:lstStyle/>
          <a:p>
            <a:fld id="{D2DB48A1-B5F2-D944-9563-BD7B04ADBA09}" type="slidenum">
              <a:rPr lang="en-US" smtClean="0"/>
              <a:t>‹#›</a:t>
            </a:fld>
            <a:endParaRPr lang="en-US"/>
          </a:p>
        </p:txBody>
      </p:sp>
    </p:spTree>
    <p:extLst>
      <p:ext uri="{BB962C8B-B14F-4D97-AF65-F5344CB8AC3E}">
        <p14:creationId xmlns:p14="http://schemas.microsoft.com/office/powerpoint/2010/main" val="1440906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9CBBE0B-156A-1244-BB26-BBA0825504CD}" type="datetime1">
              <a:rPr lang="en-US" smtClean="0"/>
              <a:t>12/3/18</a:t>
            </a:fld>
            <a:endParaRPr lang="en-US"/>
          </a:p>
        </p:txBody>
      </p:sp>
      <p:sp>
        <p:nvSpPr>
          <p:cNvPr id="8" name="Footer Placeholder 7"/>
          <p:cNvSpPr>
            <a:spLocks noGrp="1"/>
          </p:cNvSpPr>
          <p:nvPr>
            <p:ph type="ftr" sz="quarter" idx="11"/>
          </p:nvPr>
        </p:nvSpPr>
        <p:spPr/>
        <p:txBody>
          <a:bodyPr/>
          <a:lstStyle/>
          <a:p>
            <a:r>
              <a:rPr lang="en-US" smtClean="0"/>
              <a:t>Yong Chen, Texas Tech University</a:t>
            </a:r>
            <a:endParaRPr lang="en-US"/>
          </a:p>
        </p:txBody>
      </p:sp>
      <p:sp>
        <p:nvSpPr>
          <p:cNvPr id="9" name="Slide Number Placeholder 8"/>
          <p:cNvSpPr>
            <a:spLocks noGrp="1"/>
          </p:cNvSpPr>
          <p:nvPr>
            <p:ph type="sldNum" sz="quarter" idx="12"/>
          </p:nvPr>
        </p:nvSpPr>
        <p:spPr/>
        <p:txBody>
          <a:bodyPr/>
          <a:lstStyle/>
          <a:p>
            <a:fld id="{D2DB48A1-B5F2-D944-9563-BD7B04ADBA09}" type="slidenum">
              <a:rPr lang="en-US" smtClean="0"/>
              <a:t>‹#›</a:t>
            </a:fld>
            <a:endParaRPr lang="en-US"/>
          </a:p>
        </p:txBody>
      </p:sp>
    </p:spTree>
    <p:extLst>
      <p:ext uri="{BB962C8B-B14F-4D97-AF65-F5344CB8AC3E}">
        <p14:creationId xmlns:p14="http://schemas.microsoft.com/office/powerpoint/2010/main" val="4228750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F3E6B35-BB65-EB4D-8E44-86A13F297D4C}" type="datetime1">
              <a:rPr lang="en-US" smtClean="0"/>
              <a:t>12/3/18</a:t>
            </a:fld>
            <a:endParaRPr lang="en-US"/>
          </a:p>
        </p:txBody>
      </p:sp>
      <p:sp>
        <p:nvSpPr>
          <p:cNvPr id="4" name="Footer Placeholder 3"/>
          <p:cNvSpPr>
            <a:spLocks noGrp="1"/>
          </p:cNvSpPr>
          <p:nvPr>
            <p:ph type="ftr" sz="quarter" idx="11"/>
          </p:nvPr>
        </p:nvSpPr>
        <p:spPr/>
        <p:txBody>
          <a:bodyPr/>
          <a:lstStyle/>
          <a:p>
            <a:r>
              <a:rPr lang="en-US" dirty="0" smtClean="0"/>
              <a:t>Yong Chen, Texas Tech University</a:t>
            </a:r>
          </a:p>
        </p:txBody>
      </p:sp>
      <p:sp>
        <p:nvSpPr>
          <p:cNvPr id="5" name="Slide Number Placeholder 4"/>
          <p:cNvSpPr>
            <a:spLocks noGrp="1"/>
          </p:cNvSpPr>
          <p:nvPr>
            <p:ph type="sldNum" sz="quarter" idx="12"/>
          </p:nvPr>
        </p:nvSpPr>
        <p:spPr/>
        <p:txBody>
          <a:bodyPr/>
          <a:lstStyle/>
          <a:p>
            <a:fld id="{D2DB48A1-B5F2-D944-9563-BD7B04ADBA09}" type="slidenum">
              <a:rPr lang="en-US" smtClean="0"/>
              <a:t>‹#›</a:t>
            </a:fld>
            <a:endParaRPr lang="en-US"/>
          </a:p>
        </p:txBody>
      </p:sp>
    </p:spTree>
    <p:extLst>
      <p:ext uri="{BB962C8B-B14F-4D97-AF65-F5344CB8AC3E}">
        <p14:creationId xmlns:p14="http://schemas.microsoft.com/office/powerpoint/2010/main" val="3816966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ABBB52-D186-264B-B6B8-688F4CAB6400}" type="datetime1">
              <a:rPr lang="en-US" smtClean="0"/>
              <a:t>12/3/18</a:t>
            </a:fld>
            <a:endParaRPr lang="en-US"/>
          </a:p>
        </p:txBody>
      </p:sp>
      <p:sp>
        <p:nvSpPr>
          <p:cNvPr id="3" name="Footer Placeholder 2"/>
          <p:cNvSpPr>
            <a:spLocks noGrp="1"/>
          </p:cNvSpPr>
          <p:nvPr>
            <p:ph type="ftr" sz="quarter" idx="11"/>
          </p:nvPr>
        </p:nvSpPr>
        <p:spPr/>
        <p:txBody>
          <a:bodyPr/>
          <a:lstStyle/>
          <a:p>
            <a:r>
              <a:rPr lang="en-US" dirty="0" smtClean="0"/>
              <a:t>Yong Chen, Texas Tech University</a:t>
            </a:r>
          </a:p>
        </p:txBody>
      </p:sp>
      <p:sp>
        <p:nvSpPr>
          <p:cNvPr id="4" name="Slide Number Placeholder 3"/>
          <p:cNvSpPr>
            <a:spLocks noGrp="1"/>
          </p:cNvSpPr>
          <p:nvPr>
            <p:ph type="sldNum" sz="quarter" idx="12"/>
          </p:nvPr>
        </p:nvSpPr>
        <p:spPr/>
        <p:txBody>
          <a:bodyPr/>
          <a:lstStyle/>
          <a:p>
            <a:fld id="{D2DB48A1-B5F2-D944-9563-BD7B04ADBA09}" type="slidenum">
              <a:rPr lang="en-US" smtClean="0"/>
              <a:t>‹#›</a:t>
            </a:fld>
            <a:endParaRPr lang="en-US"/>
          </a:p>
        </p:txBody>
      </p:sp>
    </p:spTree>
    <p:extLst>
      <p:ext uri="{BB962C8B-B14F-4D97-AF65-F5344CB8AC3E}">
        <p14:creationId xmlns:p14="http://schemas.microsoft.com/office/powerpoint/2010/main" val="1849738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6392F3-A628-D24C-9172-815518AABAE1}" type="datetime1">
              <a:rPr lang="en-US" smtClean="0"/>
              <a:t>12/3/18</a:t>
            </a:fld>
            <a:endParaRPr lang="en-US"/>
          </a:p>
        </p:txBody>
      </p:sp>
      <p:sp>
        <p:nvSpPr>
          <p:cNvPr id="6" name="Footer Placeholder 5"/>
          <p:cNvSpPr>
            <a:spLocks noGrp="1"/>
          </p:cNvSpPr>
          <p:nvPr>
            <p:ph type="ftr" sz="quarter" idx="11"/>
          </p:nvPr>
        </p:nvSpPr>
        <p:spPr/>
        <p:txBody>
          <a:bodyPr/>
          <a:lstStyle/>
          <a:p>
            <a:r>
              <a:rPr lang="en-US" smtClean="0"/>
              <a:t>Yong Chen, Texas Tech University</a:t>
            </a:r>
            <a:endParaRPr lang="en-US"/>
          </a:p>
        </p:txBody>
      </p:sp>
      <p:sp>
        <p:nvSpPr>
          <p:cNvPr id="7" name="Slide Number Placeholder 6"/>
          <p:cNvSpPr>
            <a:spLocks noGrp="1"/>
          </p:cNvSpPr>
          <p:nvPr>
            <p:ph type="sldNum" sz="quarter" idx="12"/>
          </p:nvPr>
        </p:nvSpPr>
        <p:spPr/>
        <p:txBody>
          <a:bodyPr/>
          <a:lstStyle/>
          <a:p>
            <a:fld id="{D2DB48A1-B5F2-D944-9563-BD7B04ADBA09}" type="slidenum">
              <a:rPr lang="en-US" smtClean="0"/>
              <a:t>‹#›</a:t>
            </a:fld>
            <a:endParaRPr lang="en-US"/>
          </a:p>
        </p:txBody>
      </p:sp>
    </p:spTree>
    <p:extLst>
      <p:ext uri="{BB962C8B-B14F-4D97-AF65-F5344CB8AC3E}">
        <p14:creationId xmlns:p14="http://schemas.microsoft.com/office/powerpoint/2010/main" val="2067520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D1C39B-833B-E84D-8BED-7A5123F06213}" type="datetime1">
              <a:rPr lang="en-US" smtClean="0"/>
              <a:t>12/3/18</a:t>
            </a:fld>
            <a:endParaRPr lang="en-US"/>
          </a:p>
        </p:txBody>
      </p:sp>
      <p:sp>
        <p:nvSpPr>
          <p:cNvPr id="6" name="Footer Placeholder 5"/>
          <p:cNvSpPr>
            <a:spLocks noGrp="1"/>
          </p:cNvSpPr>
          <p:nvPr>
            <p:ph type="ftr" sz="quarter" idx="11"/>
          </p:nvPr>
        </p:nvSpPr>
        <p:spPr/>
        <p:txBody>
          <a:bodyPr/>
          <a:lstStyle/>
          <a:p>
            <a:r>
              <a:rPr lang="en-US" smtClean="0"/>
              <a:t>Yong Chen, Texas Tech University</a:t>
            </a:r>
            <a:endParaRPr lang="en-US"/>
          </a:p>
        </p:txBody>
      </p:sp>
      <p:sp>
        <p:nvSpPr>
          <p:cNvPr id="7" name="Slide Number Placeholder 6"/>
          <p:cNvSpPr>
            <a:spLocks noGrp="1"/>
          </p:cNvSpPr>
          <p:nvPr>
            <p:ph type="sldNum" sz="quarter" idx="12"/>
          </p:nvPr>
        </p:nvSpPr>
        <p:spPr/>
        <p:txBody>
          <a:bodyPr/>
          <a:lstStyle/>
          <a:p>
            <a:fld id="{D2DB48A1-B5F2-D944-9563-BD7B04ADBA09}" type="slidenum">
              <a:rPr lang="en-US" smtClean="0"/>
              <a:t>‹#›</a:t>
            </a:fld>
            <a:endParaRPr lang="en-US"/>
          </a:p>
        </p:txBody>
      </p:sp>
    </p:spTree>
    <p:extLst>
      <p:ext uri="{BB962C8B-B14F-4D97-AF65-F5344CB8AC3E}">
        <p14:creationId xmlns:p14="http://schemas.microsoft.com/office/powerpoint/2010/main" val="403854432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36155B-A5EC-DF45-BCFD-65C03B6585EE}" type="datetime1">
              <a:rPr lang="en-US" smtClean="0"/>
              <a:t>12/3/18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Yong Chen, Texas Tech University</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B48A1-B5F2-D944-9563-BD7B04ADBA09}" type="slidenum">
              <a:rPr lang="en-US" smtClean="0"/>
              <a:t>‹#›</a:t>
            </a:fld>
            <a:endParaRPr lang="en-US"/>
          </a:p>
        </p:txBody>
      </p:sp>
      <p:sp>
        <p:nvSpPr>
          <p:cNvPr id="10" name="TextBox 9"/>
          <p:cNvSpPr txBox="1"/>
          <p:nvPr userDrawn="1"/>
        </p:nvSpPr>
        <p:spPr>
          <a:xfrm>
            <a:off x="127000" y="156161"/>
            <a:ext cx="8874125" cy="276999"/>
          </a:xfrm>
          <a:prstGeom prst="rect">
            <a:avLst/>
          </a:prstGeom>
          <a:noFill/>
        </p:spPr>
        <p:txBody>
          <a:bodyPr wrap="square" rtlCol="0">
            <a:spAutoFit/>
          </a:bodyPr>
          <a:lstStyle/>
          <a:p>
            <a:pPr algn="l"/>
            <a:r>
              <a:rPr lang="en-US" sz="1200" u="none" kern="1200" dirty="0" smtClean="0">
                <a:solidFill>
                  <a:schemeClr val="tx1"/>
                </a:solidFill>
                <a:latin typeface="+mn-lt"/>
                <a:ea typeface="+mn-ea"/>
                <a:cs typeface="+mn-cs"/>
              </a:rPr>
              <a:t>CS4352 Operating Systems</a:t>
            </a:r>
            <a:endParaRPr lang="en-US" sz="1200" u="none" kern="1200" dirty="0">
              <a:solidFill>
                <a:schemeClr val="tx1"/>
              </a:solidFill>
              <a:latin typeface="+mn-lt"/>
              <a:ea typeface="+mn-ea"/>
              <a:cs typeface="+mn-cs"/>
            </a:endParaRPr>
          </a:p>
        </p:txBody>
      </p:sp>
      <p:sp>
        <p:nvSpPr>
          <p:cNvPr id="11" name="TextBox 10"/>
          <p:cNvSpPr txBox="1"/>
          <p:nvPr userDrawn="1"/>
        </p:nvSpPr>
        <p:spPr>
          <a:xfrm>
            <a:off x="723973" y="156161"/>
            <a:ext cx="8300717" cy="276999"/>
          </a:xfrm>
          <a:prstGeom prst="rect">
            <a:avLst/>
          </a:prstGeom>
          <a:noFill/>
        </p:spPr>
        <p:txBody>
          <a:bodyPr wrap="square" rtlCol="0">
            <a:spAutoFit/>
          </a:bodyPr>
          <a:lstStyle/>
          <a:p>
            <a:pPr algn="r"/>
            <a:r>
              <a:rPr lang="en-US" sz="1200" u="none" kern="1200" dirty="0" smtClean="0">
                <a:solidFill>
                  <a:schemeClr val="tx1"/>
                </a:solidFill>
                <a:latin typeface="+mn-lt"/>
                <a:ea typeface="+mn-ea"/>
                <a:cs typeface="+mn-cs"/>
              </a:rPr>
              <a:t>Fall 2016</a:t>
            </a:r>
            <a:endParaRPr lang="en-US" sz="1200" u="none" kern="1200" dirty="0">
              <a:solidFill>
                <a:schemeClr val="tx1"/>
              </a:solidFill>
              <a:latin typeface="+mn-lt"/>
              <a:ea typeface="+mn-ea"/>
              <a:cs typeface="+mn-cs"/>
            </a:endParaRPr>
          </a:p>
        </p:txBody>
      </p:sp>
    </p:spTree>
    <p:extLst>
      <p:ext uri="{BB962C8B-B14F-4D97-AF65-F5344CB8AC3E}">
        <p14:creationId xmlns:p14="http://schemas.microsoft.com/office/powerpoint/2010/main" val="180334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8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4" Type="http://schemas.openxmlformats.org/officeDocument/2006/relationships/image" Target="../media/image3.gif"/><Relationship Id="rId1" Type="http://schemas.openxmlformats.org/officeDocument/2006/relationships/slideLayout" Target="../slideLayouts/slideLayout4.xml"/><Relationship Id="rId2"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6.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7.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9.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tif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2.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4.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4.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8.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9.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0.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1.jpe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gi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3.jpe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jpe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jpe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wmf"/><Relationship Id="rId3" Type="http://schemas.openxmlformats.org/officeDocument/2006/relationships/image" Target="../media/image28.w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9.jpe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0.jpe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jpe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jpe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2.jpe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33.jpe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5.jpe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5.jpe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half" idx="1"/>
          </p:nvPr>
        </p:nvSpPr>
        <p:spPr>
          <a:xfrm>
            <a:off x="228600" y="2057400"/>
            <a:ext cx="8610600" cy="1473200"/>
          </a:xfrm>
        </p:spPr>
        <p:txBody>
          <a:bodyPr>
            <a:normAutofit/>
          </a:bodyPr>
          <a:lstStyle/>
          <a:p>
            <a:pPr marL="233363" indent="-233363" algn="ctr">
              <a:buNone/>
            </a:pPr>
            <a:r>
              <a:rPr lang="en-US" sz="3200" b="1" dirty="0" smtClean="0"/>
              <a:t>CS4352 Operating Systems</a:t>
            </a:r>
          </a:p>
          <a:p>
            <a:pPr marL="233363" indent="-233363" algn="ctr">
              <a:buNone/>
            </a:pPr>
            <a:r>
              <a:rPr lang="en-US" sz="3600" b="1" dirty="0" smtClean="0"/>
              <a:t>Midterm review</a:t>
            </a:r>
            <a:endParaRPr lang="en-US" sz="3600" b="1" dirty="0" smtClean="0">
              <a:solidFill>
                <a:srgbClr val="FF0000"/>
              </a:solidFill>
            </a:endParaRPr>
          </a:p>
          <a:p>
            <a:pPr marL="233363" indent="-233363" algn="ctr">
              <a:buNone/>
            </a:pPr>
            <a:endParaRPr lang="en-US" sz="1800" dirty="0" smtClean="0"/>
          </a:p>
        </p:txBody>
      </p:sp>
      <p:pic>
        <p:nvPicPr>
          <p:cNvPr id="1032" name="Picture 8" descr="http://www.depts.ttu.edu/shared/shared_ttumain/images/masthead-1.jpg"/>
          <p:cNvPicPr>
            <a:picLocks noChangeAspect="1" noChangeArrowheads="1"/>
          </p:cNvPicPr>
          <p:nvPr/>
        </p:nvPicPr>
        <p:blipFill>
          <a:blip r:embed="rId2" cstate="print"/>
          <a:srcRect/>
          <a:stretch>
            <a:fillRect/>
          </a:stretch>
        </p:blipFill>
        <p:spPr bwMode="auto">
          <a:xfrm>
            <a:off x="0" y="0"/>
            <a:ext cx="9144000" cy="1016000"/>
          </a:xfrm>
          <a:prstGeom prst="rect">
            <a:avLst/>
          </a:prstGeom>
          <a:noFill/>
        </p:spPr>
      </p:pic>
      <p:pic>
        <p:nvPicPr>
          <p:cNvPr id="1028" name="Picture 4" descr="Texas Tech University, Department of Computer Science"/>
          <p:cNvPicPr>
            <a:picLocks noChangeAspect="1" noChangeArrowheads="1"/>
          </p:cNvPicPr>
          <p:nvPr/>
        </p:nvPicPr>
        <p:blipFill>
          <a:blip r:embed="rId3" cstate="print"/>
          <a:srcRect/>
          <a:stretch>
            <a:fillRect/>
          </a:stretch>
        </p:blipFill>
        <p:spPr bwMode="auto">
          <a:xfrm>
            <a:off x="914400" y="0"/>
            <a:ext cx="4267200" cy="876300"/>
          </a:xfrm>
          <a:prstGeom prst="rect">
            <a:avLst/>
          </a:prstGeom>
          <a:noFill/>
        </p:spPr>
      </p:pic>
      <p:pic>
        <p:nvPicPr>
          <p:cNvPr id="1030" name="Picture 6" descr="http://www.depts.ttu.edu/shared/shared_ttumain/images/logo.gif"/>
          <p:cNvPicPr>
            <a:picLocks noChangeAspect="1" noChangeArrowheads="1"/>
          </p:cNvPicPr>
          <p:nvPr/>
        </p:nvPicPr>
        <p:blipFill>
          <a:blip r:embed="rId4" cstate="print"/>
          <a:srcRect/>
          <a:stretch>
            <a:fillRect/>
          </a:stretch>
        </p:blipFill>
        <p:spPr bwMode="auto">
          <a:xfrm>
            <a:off x="228600" y="228600"/>
            <a:ext cx="504825" cy="590551"/>
          </a:xfrm>
          <a:prstGeom prst="rect">
            <a:avLst/>
          </a:prstGeom>
          <a:noFill/>
        </p:spPr>
      </p:pic>
    </p:spTree>
    <p:extLst>
      <p:ext uri="{BB962C8B-B14F-4D97-AF65-F5344CB8AC3E}">
        <p14:creationId xmlns:p14="http://schemas.microsoft.com/office/powerpoint/2010/main" val="4231781255"/>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solidFill>
                  <a:srgbClr val="FF0000"/>
                </a:solidFill>
              </a:rPr>
              <a:t>What is multiprogramming?</a:t>
            </a:r>
          </a:p>
        </p:txBody>
      </p:sp>
      <p:sp>
        <p:nvSpPr>
          <p:cNvPr id="3" name="Date Placeholder 2"/>
          <p:cNvSpPr>
            <a:spLocks noGrp="1"/>
          </p:cNvSpPr>
          <p:nvPr>
            <p:ph type="dt" sz="half" idx="10"/>
          </p:nvPr>
        </p:nvSpPr>
        <p:spPr/>
        <p:txBody>
          <a:bodyPr/>
          <a:lstStyle/>
          <a:p>
            <a:fld id="{C94E3762-5D8A-3A4E-B6DB-2FE9B8FB070F}" type="datetime1">
              <a:rPr lang="en-US" smtClean="0"/>
              <a:t>12/3/18</a:t>
            </a:fld>
            <a:endParaRPr lang="en-US"/>
          </a:p>
        </p:txBody>
      </p:sp>
      <p:sp>
        <p:nvSpPr>
          <p:cNvPr id="4" name="Footer Placeholder 3"/>
          <p:cNvSpPr>
            <a:spLocks noGrp="1"/>
          </p:cNvSpPr>
          <p:nvPr>
            <p:ph type="ftr" sz="quarter" idx="11"/>
          </p:nvPr>
        </p:nvSpPr>
        <p:spPr/>
        <p:txBody>
          <a:bodyPr/>
          <a:lstStyle/>
          <a:p>
            <a:r>
              <a:rPr lang="en-US" smtClean="0"/>
              <a:t>Yong Chen, Texas Tech University</a:t>
            </a:r>
            <a:endParaRPr lang="en-US" dirty="0" smtClean="0"/>
          </a:p>
        </p:txBody>
      </p:sp>
      <p:sp>
        <p:nvSpPr>
          <p:cNvPr id="5" name="Slide Number Placeholder 4"/>
          <p:cNvSpPr>
            <a:spLocks noGrp="1"/>
          </p:cNvSpPr>
          <p:nvPr>
            <p:ph type="sldNum" sz="quarter" idx="12"/>
          </p:nvPr>
        </p:nvSpPr>
        <p:spPr/>
        <p:txBody>
          <a:bodyPr/>
          <a:lstStyle/>
          <a:p>
            <a:fld id="{D2DB48A1-B5F2-D944-9563-BD7B04ADBA09}" type="slidenum">
              <a:rPr lang="en-US" smtClean="0"/>
              <a:t>10</a:t>
            </a:fld>
            <a:endParaRPr lang="en-US"/>
          </a:p>
        </p:txBody>
      </p:sp>
    </p:spTree>
    <p:extLst>
      <p:ext uri="{BB962C8B-B14F-4D97-AF65-F5344CB8AC3E}">
        <p14:creationId xmlns:p14="http://schemas.microsoft.com/office/powerpoint/2010/main" val="21238265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Program Counter (PC) ?</a:t>
            </a:r>
          </a:p>
          <a:p>
            <a:pPr lvl="1"/>
            <a:r>
              <a:rPr lang="en-US" dirty="0" smtClean="0"/>
              <a:t>Contains the memory address of the next instruction to be fetched</a:t>
            </a:r>
          </a:p>
          <a:p>
            <a:pPr lvl="1"/>
            <a:r>
              <a:rPr lang="en-US" dirty="0" smtClean="0"/>
              <a:t>“instruction address”</a:t>
            </a:r>
          </a:p>
          <a:p>
            <a:r>
              <a:rPr lang="en-US" dirty="0" smtClean="0"/>
              <a:t>Stack Pointer (SP) ?</a:t>
            </a:r>
          </a:p>
          <a:p>
            <a:pPr lvl="1"/>
            <a:r>
              <a:rPr lang="en-US" dirty="0" smtClean="0"/>
              <a:t>Points to the top of the current stack in memory</a:t>
            </a:r>
          </a:p>
          <a:p>
            <a:pPr lvl="1"/>
            <a:r>
              <a:rPr lang="en-US" dirty="0" smtClean="0"/>
              <a:t>Memory divided into three segments “text” “data (heap)” “stack”</a:t>
            </a:r>
          </a:p>
          <a:p>
            <a:r>
              <a:rPr lang="en-US" dirty="0" smtClean="0"/>
              <a:t>Program Status Word (PSW) ?</a:t>
            </a:r>
          </a:p>
          <a:p>
            <a:pPr lvl="1"/>
            <a:r>
              <a:rPr lang="en-US" dirty="0" smtClean="0"/>
              <a:t>Contains the condition code bits, e.g. CPU priority, mode (user/kernel)</a:t>
            </a:r>
          </a:p>
          <a:p>
            <a:pPr lvl="1"/>
            <a:r>
              <a:rPr lang="en-US" dirty="0" smtClean="0"/>
              <a:t>Needed in system calls and I/O</a:t>
            </a:r>
          </a:p>
          <a:p>
            <a:r>
              <a:rPr lang="en-US" dirty="0" smtClean="0">
                <a:solidFill>
                  <a:srgbClr val="0000FF"/>
                </a:solidFill>
              </a:rPr>
              <a:t>Managed by software (OS):</a:t>
            </a:r>
          </a:p>
          <a:p>
            <a:r>
              <a:rPr lang="en-US" dirty="0" smtClean="0"/>
              <a:t>“context switch” for time multiplexing</a:t>
            </a:r>
          </a:p>
          <a:p>
            <a:pPr lvl="1"/>
            <a:r>
              <a:rPr lang="en-US" dirty="0" smtClean="0"/>
              <a:t>Need to save/restore all these registers</a:t>
            </a:r>
            <a:endParaRPr lang="en-US" dirty="0"/>
          </a:p>
        </p:txBody>
      </p:sp>
      <p:sp>
        <p:nvSpPr>
          <p:cNvPr id="3" name="Date Placeholder 2"/>
          <p:cNvSpPr>
            <a:spLocks noGrp="1"/>
          </p:cNvSpPr>
          <p:nvPr>
            <p:ph type="dt" sz="half" idx="10"/>
          </p:nvPr>
        </p:nvSpPr>
        <p:spPr/>
        <p:txBody>
          <a:bodyPr/>
          <a:lstStyle/>
          <a:p>
            <a:fld id="{C94E3762-5D8A-3A4E-B6DB-2FE9B8FB070F}" type="datetime1">
              <a:rPr lang="en-US" smtClean="0"/>
              <a:t>12/3/18</a:t>
            </a:fld>
            <a:endParaRPr lang="en-US"/>
          </a:p>
        </p:txBody>
      </p:sp>
      <p:sp>
        <p:nvSpPr>
          <p:cNvPr id="4" name="Footer Placeholder 3"/>
          <p:cNvSpPr>
            <a:spLocks noGrp="1"/>
          </p:cNvSpPr>
          <p:nvPr>
            <p:ph type="ftr" sz="quarter" idx="11"/>
          </p:nvPr>
        </p:nvSpPr>
        <p:spPr/>
        <p:txBody>
          <a:bodyPr/>
          <a:lstStyle/>
          <a:p>
            <a:r>
              <a:rPr lang="en-US" smtClean="0"/>
              <a:t>Yong Chen, Texas Tech University</a:t>
            </a:r>
            <a:endParaRPr lang="en-US" dirty="0" smtClean="0"/>
          </a:p>
        </p:txBody>
      </p:sp>
      <p:sp>
        <p:nvSpPr>
          <p:cNvPr id="5" name="Slide Number Placeholder 4"/>
          <p:cNvSpPr>
            <a:spLocks noGrp="1"/>
          </p:cNvSpPr>
          <p:nvPr>
            <p:ph type="sldNum" sz="quarter" idx="12"/>
          </p:nvPr>
        </p:nvSpPr>
        <p:spPr/>
        <p:txBody>
          <a:bodyPr/>
          <a:lstStyle/>
          <a:p>
            <a:fld id="{D2DB48A1-B5F2-D944-9563-BD7B04ADBA09}" type="slidenum">
              <a:rPr lang="en-US" smtClean="0"/>
              <a:t>11</a:t>
            </a:fld>
            <a:endParaRPr lang="en-US"/>
          </a:p>
        </p:txBody>
      </p:sp>
      <p:sp>
        <p:nvSpPr>
          <p:cNvPr id="6" name="Title 5"/>
          <p:cNvSpPr>
            <a:spLocks noGrp="1"/>
          </p:cNvSpPr>
          <p:nvPr>
            <p:ph type="title"/>
          </p:nvPr>
        </p:nvSpPr>
        <p:spPr/>
        <p:txBody>
          <a:bodyPr/>
          <a:lstStyle/>
          <a:p>
            <a:r>
              <a:rPr lang="en-US" dirty="0" smtClean="0"/>
              <a:t>Special Registers</a:t>
            </a:r>
            <a:endParaRPr lang="en-US" dirty="0"/>
          </a:p>
        </p:txBody>
      </p:sp>
    </p:spTree>
    <p:extLst>
      <p:ext uri="{BB962C8B-B14F-4D97-AF65-F5344CB8AC3E}">
        <p14:creationId xmlns:p14="http://schemas.microsoft.com/office/powerpoint/2010/main" val="10750841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ChangeArrowheads="1"/>
          </p:cNvSpPr>
          <p:nvPr/>
        </p:nvSpPr>
        <p:spPr bwMode="auto">
          <a:xfrm>
            <a:off x="0" y="5486400"/>
            <a:ext cx="9144000"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eaLnBrk="0" hangingPunct="0">
              <a:spcBef>
                <a:spcPct val="20000"/>
              </a:spcBef>
            </a:pPr>
            <a:r>
              <a:rPr lang="en-US" sz="2400" dirty="0">
                <a:latin typeface="+mj-lt"/>
              </a:rPr>
              <a:t>Figure </a:t>
            </a:r>
            <a:r>
              <a:rPr lang="en-US" sz="2400" dirty="0" smtClean="0">
                <a:latin typeface="+mj-lt"/>
              </a:rPr>
              <a:t>1-9. </a:t>
            </a:r>
            <a:r>
              <a:rPr lang="en-US" sz="2400" dirty="0">
                <a:latin typeface="+mj-lt"/>
              </a:rPr>
              <a:t>A typical memory hierarchy. </a:t>
            </a:r>
            <a:br>
              <a:rPr lang="en-US" sz="2400" dirty="0">
                <a:latin typeface="+mj-lt"/>
              </a:rPr>
            </a:br>
            <a:r>
              <a:rPr lang="en-US" sz="2400" dirty="0">
                <a:latin typeface="+mj-lt"/>
              </a:rPr>
              <a:t>The numbers are very rough approximations.</a:t>
            </a:r>
          </a:p>
        </p:txBody>
      </p:sp>
      <p:sp>
        <p:nvSpPr>
          <p:cNvPr id="125955" name="Rectangle 3"/>
          <p:cNvSpPr>
            <a:spLocks noChangeArrowheads="1"/>
          </p:cNvSpPr>
          <p:nvPr/>
        </p:nvSpPr>
        <p:spPr bwMode="auto">
          <a:xfrm>
            <a:off x="0" y="518380"/>
            <a:ext cx="9144000" cy="127178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nchor="ctr"/>
          <a:lstStyle/>
          <a:p>
            <a:pPr algn="ctr" eaLnBrk="0" hangingPunct="0"/>
            <a:r>
              <a:rPr lang="en-US" sz="3200" u="sng" dirty="0">
                <a:latin typeface="+mj-lt"/>
              </a:rPr>
              <a:t>Memory </a:t>
            </a:r>
            <a:r>
              <a:rPr lang="en-US" sz="3200" u="sng" dirty="0" smtClean="0">
                <a:latin typeface="+mj-lt"/>
              </a:rPr>
              <a:t>Hierarchy</a:t>
            </a:r>
            <a:endParaRPr lang="en-US" sz="3200" u="sng" dirty="0">
              <a:latin typeface="+mj-lt"/>
            </a:endParaRPr>
          </a:p>
        </p:txBody>
      </p:sp>
      <p:pic>
        <p:nvPicPr>
          <p:cNvPr id="125957" name="Picture 5" descr="D:\b\b4\IBM\01-0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 y="1790163"/>
            <a:ext cx="8305800" cy="3362325"/>
          </a:xfrm>
          <a:prstGeom prst="rect">
            <a:avLst/>
          </a:prstGeom>
          <a:noFill/>
          <a:extLst>
            <a:ext uri="{909E8E84-426E-40dd-AFC4-6F175D3DCCD1}">
              <a14:hiddenFill xmlns="" xmlns:a14="http://schemas.microsoft.com/office/drawing/2010/main">
                <a:solidFill>
                  <a:srgbClr val="FFFFFF"/>
                </a:solidFill>
              </a14:hiddenFill>
            </a:ext>
          </a:extLst>
        </p:spPr>
      </p:pic>
      <p:sp>
        <p:nvSpPr>
          <p:cNvPr id="5" name="Footer Placeholder 4"/>
          <p:cNvSpPr>
            <a:spLocks noGrp="1"/>
          </p:cNvSpPr>
          <p:nvPr>
            <p:ph type="ftr" sz="quarter" idx="11"/>
          </p:nvPr>
        </p:nvSpPr>
        <p:spPr/>
        <p:txBody>
          <a:bodyPr/>
          <a:lstStyle/>
          <a:p>
            <a:r>
              <a:rPr lang="en-US" smtClean="0"/>
              <a:t>Yong Chen, Texas Tech University</a:t>
            </a:r>
            <a:endParaRPr lang="en-US"/>
          </a:p>
        </p:txBody>
      </p:sp>
      <p:sp>
        <p:nvSpPr>
          <p:cNvPr id="6" name="Date Placeholder 5"/>
          <p:cNvSpPr>
            <a:spLocks noGrp="1"/>
          </p:cNvSpPr>
          <p:nvPr>
            <p:ph type="dt" sz="half" idx="10"/>
          </p:nvPr>
        </p:nvSpPr>
        <p:spPr/>
        <p:txBody>
          <a:bodyPr/>
          <a:lstStyle/>
          <a:p>
            <a:fld id="{642785E2-B6EA-4B99-8E58-36926CD8A5DB}" type="datetime1">
              <a:rPr lang="en-US" altLang="zh-CN" smtClean="0"/>
              <a:pPr/>
              <a:t>12/3/18</a:t>
            </a:fld>
            <a:endParaRPr lang="en-US"/>
          </a:p>
        </p:txBody>
      </p:sp>
      <p:sp>
        <p:nvSpPr>
          <p:cNvPr id="7" name="Slide Number Placeholder 6"/>
          <p:cNvSpPr>
            <a:spLocks noGrp="1"/>
          </p:cNvSpPr>
          <p:nvPr>
            <p:ph type="sldNum" sz="quarter" idx="12"/>
          </p:nvPr>
        </p:nvSpPr>
        <p:spPr/>
        <p:txBody>
          <a:bodyPr/>
          <a:lstStyle/>
          <a:p>
            <a:fld id="{E5B45921-0740-1F4C-BF3B-15FC532FF260}" type="slidenum">
              <a:rPr lang="en-US" smtClean="0"/>
              <a:pPr/>
              <a:t>12</a:t>
            </a:fld>
            <a:endParaRPr lang="en-US"/>
          </a:p>
        </p:txBody>
      </p:sp>
      <p:sp>
        <p:nvSpPr>
          <p:cNvPr id="2" name="TextBox 1"/>
          <p:cNvSpPr txBox="1"/>
          <p:nvPr/>
        </p:nvSpPr>
        <p:spPr>
          <a:xfrm>
            <a:off x="987760" y="1790163"/>
            <a:ext cx="5447713"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smtClean="0"/>
              <a:t>Closer to processor: faster, smaller, and more expensive</a:t>
            </a:r>
            <a:endParaRPr lang="en-US" dirty="0"/>
          </a:p>
        </p:txBody>
      </p:sp>
    </p:spTree>
    <p:extLst>
      <p:ext uri="{BB962C8B-B14F-4D97-AF65-F5344CB8AC3E}">
        <p14:creationId xmlns:p14="http://schemas.microsoft.com/office/powerpoint/2010/main" val="1059071531"/>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1026"/>
          <p:cNvSpPr>
            <a:spLocks noChangeArrowheads="1"/>
          </p:cNvSpPr>
          <p:nvPr/>
        </p:nvSpPr>
        <p:spPr bwMode="auto">
          <a:xfrm>
            <a:off x="0" y="6019800"/>
            <a:ext cx="9144000"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eaLnBrk="0" hangingPunct="0">
              <a:spcBef>
                <a:spcPct val="20000"/>
              </a:spcBef>
            </a:pPr>
            <a:r>
              <a:rPr lang="en-US" sz="2400" dirty="0"/>
              <a:t>Figure 1</a:t>
            </a:r>
            <a:r>
              <a:rPr lang="en-US" sz="2400" dirty="0" smtClean="0"/>
              <a:t>-10. </a:t>
            </a:r>
            <a:r>
              <a:rPr lang="en-US" sz="2400" dirty="0"/>
              <a:t>Structure of a disk drive.</a:t>
            </a:r>
          </a:p>
        </p:txBody>
      </p:sp>
      <p:sp>
        <p:nvSpPr>
          <p:cNvPr id="130051" name="Rectangle 1027"/>
          <p:cNvSpPr>
            <a:spLocks noChangeArrowheads="1"/>
          </p:cNvSpPr>
          <p:nvPr/>
        </p:nvSpPr>
        <p:spPr bwMode="auto">
          <a:xfrm>
            <a:off x="0" y="473021"/>
            <a:ext cx="9144000" cy="16605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nchor="ctr"/>
          <a:lstStyle/>
          <a:p>
            <a:pPr algn="ctr" eaLnBrk="0" hangingPunct="0"/>
            <a:r>
              <a:rPr lang="en-US" sz="3200" u="sng" dirty="0" smtClean="0">
                <a:latin typeface="+mj-lt"/>
              </a:rPr>
              <a:t>Disks (Hard Disk Drives)</a:t>
            </a:r>
            <a:endParaRPr lang="en-US" sz="3200" u="sng" dirty="0">
              <a:latin typeface="+mj-lt"/>
            </a:endParaRPr>
          </a:p>
        </p:txBody>
      </p:sp>
      <p:pic>
        <p:nvPicPr>
          <p:cNvPr id="130053" name="Picture 1029" descr="D:\b\b4\IBM\01-1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9080" y="2536218"/>
            <a:ext cx="5230146" cy="3011080"/>
          </a:xfrm>
          <a:prstGeom prst="rect">
            <a:avLst/>
          </a:prstGeom>
          <a:noFill/>
          <a:extLst>
            <a:ext uri="{909E8E84-426E-40dd-AFC4-6F175D3DCCD1}">
              <a14:hiddenFill xmlns="" xmlns:a14="http://schemas.microsoft.com/office/drawing/2010/main">
                <a:solidFill>
                  <a:srgbClr val="FFFFFF"/>
                </a:solidFill>
              </a14:hiddenFill>
            </a:ext>
          </a:extLst>
        </p:spPr>
      </p:pic>
      <p:sp>
        <p:nvSpPr>
          <p:cNvPr id="5" name="Footer Placeholder 4"/>
          <p:cNvSpPr>
            <a:spLocks noGrp="1"/>
          </p:cNvSpPr>
          <p:nvPr>
            <p:ph type="ftr" sz="quarter" idx="11"/>
          </p:nvPr>
        </p:nvSpPr>
        <p:spPr/>
        <p:txBody>
          <a:bodyPr/>
          <a:lstStyle/>
          <a:p>
            <a:r>
              <a:rPr lang="en-US" smtClean="0"/>
              <a:t>Yong Chen, Texas Tech University</a:t>
            </a:r>
            <a:endParaRPr lang="en-US"/>
          </a:p>
        </p:txBody>
      </p:sp>
      <p:sp>
        <p:nvSpPr>
          <p:cNvPr id="6" name="Date Placeholder 5"/>
          <p:cNvSpPr>
            <a:spLocks noGrp="1"/>
          </p:cNvSpPr>
          <p:nvPr>
            <p:ph type="dt" sz="half" idx="10"/>
          </p:nvPr>
        </p:nvSpPr>
        <p:spPr/>
        <p:txBody>
          <a:bodyPr/>
          <a:lstStyle/>
          <a:p>
            <a:fld id="{147A6618-DCE6-40F4-82EF-E57E973A1A3D}" type="datetime1">
              <a:rPr lang="en-US" altLang="zh-CN" smtClean="0"/>
              <a:pPr/>
              <a:t>12/3/18</a:t>
            </a:fld>
            <a:endParaRPr lang="en-US"/>
          </a:p>
        </p:txBody>
      </p:sp>
      <p:sp>
        <p:nvSpPr>
          <p:cNvPr id="7" name="Slide Number Placeholder 6"/>
          <p:cNvSpPr>
            <a:spLocks noGrp="1"/>
          </p:cNvSpPr>
          <p:nvPr>
            <p:ph type="sldNum" sz="quarter" idx="12"/>
          </p:nvPr>
        </p:nvSpPr>
        <p:spPr/>
        <p:txBody>
          <a:bodyPr/>
          <a:lstStyle/>
          <a:p>
            <a:fld id="{E5B45921-0740-1F4C-BF3B-15FC532FF260}" type="slidenum">
              <a:rPr lang="en-US" smtClean="0"/>
              <a:pPr/>
              <a:t>13</a:t>
            </a:fld>
            <a:endParaRPr lang="en-US"/>
          </a:p>
        </p:txBody>
      </p:sp>
      <p:sp>
        <p:nvSpPr>
          <p:cNvPr id="2" name="TextBox 1"/>
          <p:cNvSpPr txBox="1"/>
          <p:nvPr/>
        </p:nvSpPr>
        <p:spPr>
          <a:xfrm>
            <a:off x="224491" y="1860014"/>
            <a:ext cx="3413277" cy="2308324"/>
          </a:xfrm>
          <a:prstGeom prst="rect">
            <a:avLst/>
          </a:prstGeom>
          <a:noFill/>
        </p:spPr>
        <p:txBody>
          <a:bodyPr wrap="none" rtlCol="0">
            <a:spAutoFit/>
          </a:bodyPr>
          <a:lstStyle/>
          <a:p>
            <a:r>
              <a:rPr lang="en-US" dirty="0" smtClean="0"/>
              <a:t>90% of data stored in HDDs</a:t>
            </a:r>
          </a:p>
          <a:p>
            <a:endParaRPr lang="en-US" dirty="0"/>
          </a:p>
          <a:p>
            <a:r>
              <a:rPr lang="en-US" dirty="0" smtClean="0"/>
              <a:t>Platter, surface, arm, head</a:t>
            </a:r>
          </a:p>
          <a:p>
            <a:r>
              <a:rPr lang="en-US" dirty="0" smtClean="0"/>
              <a:t>Track, sector (fixed size, e.g. 512B)</a:t>
            </a:r>
          </a:p>
          <a:p>
            <a:r>
              <a:rPr lang="en-US" dirty="0" smtClean="0"/>
              <a:t>Cylinder</a:t>
            </a:r>
          </a:p>
          <a:p>
            <a:endParaRPr lang="en-US" dirty="0"/>
          </a:p>
          <a:p>
            <a:r>
              <a:rPr lang="en-US" dirty="0" smtClean="0"/>
              <a:t>Physical addressing (CHS)</a:t>
            </a:r>
          </a:p>
          <a:p>
            <a:r>
              <a:rPr lang="en-US" dirty="0" smtClean="0"/>
              <a:t>Cylinder, Head, Sector</a:t>
            </a:r>
          </a:p>
        </p:txBody>
      </p:sp>
      <p:sp>
        <p:nvSpPr>
          <p:cNvPr id="3" name="TextBox 2"/>
          <p:cNvSpPr txBox="1"/>
          <p:nvPr/>
        </p:nvSpPr>
        <p:spPr>
          <a:xfrm>
            <a:off x="224492" y="4566655"/>
            <a:ext cx="3174944"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smtClean="0"/>
              <a:t>Flash-memory based storage will eventually replace</a:t>
            </a:r>
            <a:endParaRPr lang="en-US" dirty="0"/>
          </a:p>
        </p:txBody>
      </p:sp>
    </p:spTree>
    <p:extLst>
      <p:ext uri="{BB962C8B-B14F-4D97-AF65-F5344CB8AC3E}">
        <p14:creationId xmlns:p14="http://schemas.microsoft.com/office/powerpoint/2010/main" val="1545293253"/>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701028"/>
            <a:ext cx="8445472" cy="4567145"/>
          </a:xfrm>
        </p:spPr>
        <p:txBody>
          <a:bodyPr/>
          <a:lstStyle/>
          <a:p>
            <a:pPr>
              <a:lnSpc>
                <a:spcPct val="120000"/>
              </a:lnSpc>
            </a:pPr>
            <a:r>
              <a:rPr lang="en-US" dirty="0" smtClean="0"/>
              <a:t>I/O devices heavily interact with OS (in </a:t>
            </a:r>
            <a:r>
              <a:rPr lang="en-US" dirty="0" err="1" smtClean="0"/>
              <a:t>addt</a:t>
            </a:r>
            <a:r>
              <a:rPr lang="en-US" dirty="0" smtClean="0"/>
              <a:t>. to CPU &amp; memory)</a:t>
            </a:r>
          </a:p>
          <a:p>
            <a:pPr>
              <a:lnSpc>
                <a:spcPct val="120000"/>
              </a:lnSpc>
            </a:pPr>
            <a:r>
              <a:rPr lang="en-US" dirty="0" smtClean="0"/>
              <a:t>Generally consist of</a:t>
            </a:r>
          </a:p>
          <a:p>
            <a:pPr lvl="1">
              <a:lnSpc>
                <a:spcPct val="120000"/>
              </a:lnSpc>
            </a:pPr>
            <a:r>
              <a:rPr lang="en-US" dirty="0" smtClean="0"/>
              <a:t>A controller: a chip/a set of chips controlling the device (can be complex)</a:t>
            </a:r>
          </a:p>
          <a:p>
            <a:pPr lvl="1">
              <a:lnSpc>
                <a:spcPct val="120000"/>
              </a:lnSpc>
            </a:pPr>
            <a:r>
              <a:rPr lang="en-US" dirty="0" smtClean="0"/>
              <a:t>The device itself, e.g. disks, NIC (network interface card)</a:t>
            </a:r>
          </a:p>
          <a:p>
            <a:pPr>
              <a:lnSpc>
                <a:spcPct val="120000"/>
              </a:lnSpc>
            </a:pPr>
            <a:r>
              <a:rPr lang="en-US" dirty="0" smtClean="0"/>
              <a:t>Device Driver</a:t>
            </a:r>
          </a:p>
          <a:p>
            <a:pPr lvl="1">
              <a:lnSpc>
                <a:spcPct val="120000"/>
              </a:lnSpc>
            </a:pPr>
            <a:r>
              <a:rPr lang="en-US" dirty="0" smtClean="0"/>
              <a:t>The software that talks to the controller</a:t>
            </a:r>
          </a:p>
          <a:p>
            <a:pPr lvl="1">
              <a:lnSpc>
                <a:spcPct val="120000"/>
              </a:lnSpc>
            </a:pPr>
            <a:r>
              <a:rPr lang="en-US" dirty="0" smtClean="0"/>
              <a:t>Part of OS (can run kernel mode), manage devices and hide dirty hardware details</a:t>
            </a:r>
          </a:p>
          <a:p>
            <a:endParaRPr lang="en-US" dirty="0"/>
          </a:p>
        </p:txBody>
      </p:sp>
      <p:sp>
        <p:nvSpPr>
          <p:cNvPr id="3" name="Date Placeholder 2"/>
          <p:cNvSpPr>
            <a:spLocks noGrp="1"/>
          </p:cNvSpPr>
          <p:nvPr>
            <p:ph type="dt" sz="half" idx="10"/>
          </p:nvPr>
        </p:nvSpPr>
        <p:spPr/>
        <p:txBody>
          <a:bodyPr/>
          <a:lstStyle/>
          <a:p>
            <a:fld id="{C94E3762-5D8A-3A4E-B6DB-2FE9B8FB070F}" type="datetime1">
              <a:rPr lang="en-US" smtClean="0"/>
              <a:t>12/3/18</a:t>
            </a:fld>
            <a:endParaRPr lang="en-US"/>
          </a:p>
        </p:txBody>
      </p:sp>
      <p:sp>
        <p:nvSpPr>
          <p:cNvPr id="4" name="Footer Placeholder 3"/>
          <p:cNvSpPr>
            <a:spLocks noGrp="1"/>
          </p:cNvSpPr>
          <p:nvPr>
            <p:ph type="ftr" sz="quarter" idx="11"/>
          </p:nvPr>
        </p:nvSpPr>
        <p:spPr/>
        <p:txBody>
          <a:bodyPr/>
          <a:lstStyle/>
          <a:p>
            <a:r>
              <a:rPr lang="en-US" smtClean="0"/>
              <a:t>Yong Chen, Texas Tech University</a:t>
            </a:r>
            <a:endParaRPr lang="en-US" dirty="0" smtClean="0"/>
          </a:p>
        </p:txBody>
      </p:sp>
      <p:sp>
        <p:nvSpPr>
          <p:cNvPr id="5" name="Slide Number Placeholder 4"/>
          <p:cNvSpPr>
            <a:spLocks noGrp="1"/>
          </p:cNvSpPr>
          <p:nvPr>
            <p:ph type="sldNum" sz="quarter" idx="12"/>
          </p:nvPr>
        </p:nvSpPr>
        <p:spPr/>
        <p:txBody>
          <a:bodyPr/>
          <a:lstStyle/>
          <a:p>
            <a:fld id="{D2DB48A1-B5F2-D944-9563-BD7B04ADBA09}" type="slidenum">
              <a:rPr lang="en-US" smtClean="0"/>
              <a:t>14</a:t>
            </a:fld>
            <a:endParaRPr lang="en-US"/>
          </a:p>
        </p:txBody>
      </p:sp>
      <p:sp>
        <p:nvSpPr>
          <p:cNvPr id="6" name="Title 5"/>
          <p:cNvSpPr>
            <a:spLocks noGrp="1"/>
          </p:cNvSpPr>
          <p:nvPr>
            <p:ph type="title"/>
          </p:nvPr>
        </p:nvSpPr>
        <p:spPr/>
        <p:txBody>
          <a:bodyPr/>
          <a:lstStyle/>
          <a:p>
            <a:r>
              <a:rPr lang="en-US" dirty="0" smtClean="0"/>
              <a:t>I/O Devices</a:t>
            </a:r>
            <a:endParaRPr lang="en-US" dirty="0"/>
          </a:p>
        </p:txBody>
      </p:sp>
    </p:spTree>
    <p:extLst>
      <p:ext uri="{BB962C8B-B14F-4D97-AF65-F5344CB8AC3E}">
        <p14:creationId xmlns:p14="http://schemas.microsoft.com/office/powerpoint/2010/main" val="7491842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67692"/>
            <a:ext cx="8229600" cy="4874429"/>
          </a:xfrm>
        </p:spPr>
        <p:txBody>
          <a:bodyPr>
            <a:normAutofit/>
          </a:bodyPr>
          <a:lstStyle/>
          <a:p>
            <a:r>
              <a:rPr lang="en-US" dirty="0" smtClean="0"/>
              <a:t>Processes: running programs</a:t>
            </a:r>
          </a:p>
          <a:p>
            <a:r>
              <a:rPr lang="en-US" dirty="0" smtClean="0"/>
              <a:t>Associated with an </a:t>
            </a:r>
            <a:r>
              <a:rPr lang="en-US" dirty="0" smtClean="0">
                <a:solidFill>
                  <a:srgbClr val="0432FF"/>
                </a:solidFill>
              </a:rPr>
              <a:t>Address Space</a:t>
            </a:r>
          </a:p>
          <a:p>
            <a:pPr lvl="1"/>
            <a:r>
              <a:rPr lang="en-US" dirty="0"/>
              <a:t>t</a:t>
            </a:r>
            <a:r>
              <a:rPr lang="en-US" dirty="0" smtClean="0"/>
              <a:t>ext/program, data, stack</a:t>
            </a:r>
          </a:p>
          <a:p>
            <a:pPr lvl="1"/>
            <a:r>
              <a:rPr lang="en-US" dirty="0" smtClean="0"/>
              <a:t>“core image”: content of address space</a:t>
            </a:r>
          </a:p>
          <a:p>
            <a:r>
              <a:rPr lang="en-US" dirty="0" smtClean="0"/>
              <a:t>Associated with registers</a:t>
            </a:r>
          </a:p>
          <a:p>
            <a:pPr lvl="1"/>
            <a:r>
              <a:rPr lang="en-US" dirty="0" smtClean="0"/>
              <a:t>Including PCs, SPs</a:t>
            </a:r>
          </a:p>
          <a:p>
            <a:r>
              <a:rPr lang="en-US" dirty="0" smtClean="0"/>
              <a:t>Associated with other resources</a:t>
            </a:r>
          </a:p>
          <a:p>
            <a:pPr lvl="1"/>
            <a:r>
              <a:rPr lang="en-US" dirty="0" smtClean="0"/>
              <a:t>List of open files, signals, related processes</a:t>
            </a:r>
          </a:p>
          <a:p>
            <a:r>
              <a:rPr lang="en-US" dirty="0" smtClean="0">
                <a:solidFill>
                  <a:srgbClr val="0000FF"/>
                </a:solidFill>
              </a:rPr>
              <a:t>Threads: lightweight processes</a:t>
            </a:r>
            <a:r>
              <a:rPr lang="en-US" dirty="0" smtClean="0"/>
              <a:t>, without own address space</a:t>
            </a:r>
          </a:p>
          <a:p>
            <a:endParaRPr lang="en-US" dirty="0"/>
          </a:p>
        </p:txBody>
      </p:sp>
      <p:sp>
        <p:nvSpPr>
          <p:cNvPr id="3" name="Date Placeholder 2"/>
          <p:cNvSpPr>
            <a:spLocks noGrp="1"/>
          </p:cNvSpPr>
          <p:nvPr>
            <p:ph type="dt" sz="half" idx="10"/>
          </p:nvPr>
        </p:nvSpPr>
        <p:spPr/>
        <p:txBody>
          <a:bodyPr/>
          <a:lstStyle/>
          <a:p>
            <a:fld id="{C94E3762-5D8A-3A4E-B6DB-2FE9B8FB070F}" type="datetime1">
              <a:rPr lang="en-US" smtClean="0"/>
              <a:t>12/3/18</a:t>
            </a:fld>
            <a:endParaRPr lang="en-US"/>
          </a:p>
        </p:txBody>
      </p:sp>
      <p:sp>
        <p:nvSpPr>
          <p:cNvPr id="4" name="Footer Placeholder 3"/>
          <p:cNvSpPr>
            <a:spLocks noGrp="1"/>
          </p:cNvSpPr>
          <p:nvPr>
            <p:ph type="ftr" sz="quarter" idx="11"/>
          </p:nvPr>
        </p:nvSpPr>
        <p:spPr/>
        <p:txBody>
          <a:bodyPr/>
          <a:lstStyle/>
          <a:p>
            <a:r>
              <a:rPr lang="en-US" smtClean="0"/>
              <a:t>Yong Chen, Texas Tech University</a:t>
            </a:r>
            <a:endParaRPr lang="en-US" dirty="0" smtClean="0"/>
          </a:p>
        </p:txBody>
      </p:sp>
      <p:sp>
        <p:nvSpPr>
          <p:cNvPr id="5" name="Slide Number Placeholder 4"/>
          <p:cNvSpPr>
            <a:spLocks noGrp="1"/>
          </p:cNvSpPr>
          <p:nvPr>
            <p:ph type="sldNum" sz="quarter" idx="12"/>
          </p:nvPr>
        </p:nvSpPr>
        <p:spPr/>
        <p:txBody>
          <a:bodyPr/>
          <a:lstStyle/>
          <a:p>
            <a:fld id="{D2DB48A1-B5F2-D944-9563-BD7B04ADBA09}" type="slidenum">
              <a:rPr lang="en-US" smtClean="0"/>
              <a:t>15</a:t>
            </a:fld>
            <a:endParaRPr lang="en-US"/>
          </a:p>
        </p:txBody>
      </p:sp>
      <p:sp>
        <p:nvSpPr>
          <p:cNvPr id="6" name="Title 5"/>
          <p:cNvSpPr>
            <a:spLocks noGrp="1"/>
          </p:cNvSpPr>
          <p:nvPr>
            <p:ph type="title"/>
          </p:nvPr>
        </p:nvSpPr>
        <p:spPr>
          <a:xfrm>
            <a:off x="457200" y="693333"/>
            <a:ext cx="8229600" cy="906867"/>
          </a:xfrm>
        </p:spPr>
        <p:txBody>
          <a:bodyPr/>
          <a:lstStyle/>
          <a:p>
            <a:r>
              <a:rPr lang="en-US" dirty="0" smtClean="0"/>
              <a:t>Processes/Threads</a:t>
            </a:r>
            <a:endParaRPr lang="en-US" dirty="0"/>
          </a:p>
        </p:txBody>
      </p:sp>
      <p:sp>
        <p:nvSpPr>
          <p:cNvPr id="7" name="TextBox 6"/>
          <p:cNvSpPr txBox="1"/>
          <p:nvPr/>
        </p:nvSpPr>
        <p:spPr>
          <a:xfrm>
            <a:off x="66431" y="5564981"/>
            <a:ext cx="9019191"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a:t>A process is fundamentally a container that holds all the information needed to run a </a:t>
            </a:r>
            <a:r>
              <a:rPr lang="en-US" dirty="0" smtClean="0"/>
              <a:t>program</a:t>
            </a:r>
            <a:endParaRPr lang="en-US" dirty="0"/>
          </a:p>
        </p:txBody>
      </p:sp>
    </p:spTree>
    <p:extLst>
      <p:ext uri="{BB962C8B-B14F-4D97-AF65-F5344CB8AC3E}">
        <p14:creationId xmlns:p14="http://schemas.microsoft.com/office/powerpoint/2010/main" val="461190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0257" y="1600200"/>
            <a:ext cx="4409179" cy="4756150"/>
          </a:xfrm>
        </p:spPr>
        <p:txBody>
          <a:bodyPr>
            <a:normAutofit fontScale="92500" lnSpcReduction="10000"/>
          </a:bodyPr>
          <a:lstStyle/>
          <a:p>
            <a:r>
              <a:rPr lang="en-US" dirty="0" smtClean="0">
                <a:solidFill>
                  <a:srgbClr val="0000FF"/>
                </a:solidFill>
              </a:rPr>
              <a:t>File: an abstraction of a collection of bytes</a:t>
            </a:r>
          </a:p>
          <a:p>
            <a:r>
              <a:rPr lang="en-US" dirty="0" smtClean="0"/>
              <a:t>Directory: a</a:t>
            </a:r>
            <a:r>
              <a:rPr lang="en-US" dirty="0" smtClean="0">
                <a:solidFill>
                  <a:srgbClr val="0000FF"/>
                </a:solidFill>
              </a:rPr>
              <a:t> special file containing “pointer” to other files/directories</a:t>
            </a:r>
          </a:p>
          <a:p>
            <a:r>
              <a:rPr lang="en-US" dirty="0" smtClean="0"/>
              <a:t>Root directory: top of the directory hierarchy</a:t>
            </a:r>
          </a:p>
          <a:p>
            <a:r>
              <a:rPr lang="en-US" dirty="0" smtClean="0"/>
              <a:t>Path (absolute/relative)</a:t>
            </a:r>
          </a:p>
          <a:p>
            <a:pPr lvl="1"/>
            <a:r>
              <a:rPr lang="en-US" dirty="0" smtClean="0"/>
              <a:t>/Students/Leo/foo</a:t>
            </a:r>
            <a:endParaRPr lang="en-US" dirty="0"/>
          </a:p>
          <a:p>
            <a:r>
              <a:rPr lang="en-US" dirty="0"/>
              <a:t>Working directory</a:t>
            </a:r>
          </a:p>
          <a:p>
            <a:r>
              <a:rPr lang="en-US" dirty="0"/>
              <a:t>File </a:t>
            </a:r>
            <a:r>
              <a:rPr lang="en-US" dirty="0" smtClean="0"/>
              <a:t>descriptor (FD)</a:t>
            </a:r>
            <a:endParaRPr lang="en-US" dirty="0"/>
          </a:p>
          <a:p>
            <a:r>
              <a:rPr lang="en-US" dirty="0"/>
              <a:t>File </a:t>
            </a:r>
            <a:r>
              <a:rPr lang="en-US" dirty="0" smtClean="0"/>
              <a:t>system: a collection of files, directories, and metadata</a:t>
            </a:r>
            <a:endParaRPr lang="en-US" dirty="0"/>
          </a:p>
          <a:p>
            <a:endParaRPr lang="en-US" dirty="0"/>
          </a:p>
        </p:txBody>
      </p:sp>
      <p:sp>
        <p:nvSpPr>
          <p:cNvPr id="3" name="Date Placeholder 2"/>
          <p:cNvSpPr>
            <a:spLocks noGrp="1"/>
          </p:cNvSpPr>
          <p:nvPr>
            <p:ph type="dt" sz="half" idx="10"/>
          </p:nvPr>
        </p:nvSpPr>
        <p:spPr/>
        <p:txBody>
          <a:bodyPr/>
          <a:lstStyle/>
          <a:p>
            <a:fld id="{C94E3762-5D8A-3A4E-B6DB-2FE9B8FB070F}" type="datetime1">
              <a:rPr lang="en-US" smtClean="0"/>
              <a:t>12/3/18</a:t>
            </a:fld>
            <a:endParaRPr lang="en-US"/>
          </a:p>
        </p:txBody>
      </p:sp>
      <p:sp>
        <p:nvSpPr>
          <p:cNvPr id="4" name="Footer Placeholder 3"/>
          <p:cNvSpPr>
            <a:spLocks noGrp="1"/>
          </p:cNvSpPr>
          <p:nvPr>
            <p:ph type="ftr" sz="quarter" idx="11"/>
          </p:nvPr>
        </p:nvSpPr>
        <p:spPr/>
        <p:txBody>
          <a:bodyPr/>
          <a:lstStyle/>
          <a:p>
            <a:r>
              <a:rPr lang="en-US" smtClean="0"/>
              <a:t>Yong Chen, Texas Tech University</a:t>
            </a:r>
            <a:endParaRPr lang="en-US" dirty="0" smtClean="0"/>
          </a:p>
        </p:txBody>
      </p:sp>
      <p:sp>
        <p:nvSpPr>
          <p:cNvPr id="5" name="Slide Number Placeholder 4"/>
          <p:cNvSpPr>
            <a:spLocks noGrp="1"/>
          </p:cNvSpPr>
          <p:nvPr>
            <p:ph type="sldNum" sz="quarter" idx="12"/>
          </p:nvPr>
        </p:nvSpPr>
        <p:spPr/>
        <p:txBody>
          <a:bodyPr/>
          <a:lstStyle/>
          <a:p>
            <a:fld id="{D2DB48A1-B5F2-D944-9563-BD7B04ADBA09}" type="slidenum">
              <a:rPr lang="en-US" smtClean="0"/>
              <a:t>16</a:t>
            </a:fld>
            <a:endParaRPr lang="en-US"/>
          </a:p>
        </p:txBody>
      </p:sp>
      <p:sp>
        <p:nvSpPr>
          <p:cNvPr id="6" name="Title 5"/>
          <p:cNvSpPr>
            <a:spLocks noGrp="1"/>
          </p:cNvSpPr>
          <p:nvPr>
            <p:ph type="title"/>
          </p:nvPr>
        </p:nvSpPr>
        <p:spPr/>
        <p:txBody>
          <a:bodyPr/>
          <a:lstStyle/>
          <a:p>
            <a:r>
              <a:rPr lang="en-US" dirty="0" smtClean="0"/>
              <a:t>Files</a:t>
            </a:r>
            <a:endParaRPr lang="en-US" dirty="0"/>
          </a:p>
        </p:txBody>
      </p:sp>
      <p:pic>
        <p:nvPicPr>
          <p:cNvPr id="7" name="Picture 5" descr="D:\b\b4\IBM\01-1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6465" y="2221726"/>
            <a:ext cx="4618421" cy="3079703"/>
          </a:xfrm>
          <a:prstGeom prst="rect">
            <a:avLst/>
          </a:prstGeom>
          <a:noFill/>
          <a:extLst>
            <a:ext uri="{909E8E84-426E-40dd-AFC4-6F175D3DCCD1}">
              <a14:hiddenFill xmlns="" xmlns:a14="http://schemas.microsoft.com/office/drawing/2010/main">
                <a:solidFill>
                  <a:srgbClr val="FFFFFF"/>
                </a:solidFill>
              </a14:hiddenFill>
            </a:ext>
          </a:extLst>
        </p:spPr>
      </p:pic>
      <p:sp>
        <p:nvSpPr>
          <p:cNvPr id="8" name="Rectangle 2"/>
          <p:cNvSpPr>
            <a:spLocks noChangeArrowheads="1"/>
          </p:cNvSpPr>
          <p:nvPr/>
        </p:nvSpPr>
        <p:spPr bwMode="auto">
          <a:xfrm>
            <a:off x="4650154" y="5498167"/>
            <a:ext cx="4311487" cy="41917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marL="990600" lvl="1" indent="-533400" algn="ctr" eaLnBrk="0" hangingPunct="0">
              <a:spcBef>
                <a:spcPct val="20000"/>
              </a:spcBef>
            </a:pPr>
            <a:r>
              <a:rPr lang="en-US" sz="2000" dirty="0"/>
              <a:t>Figure 1</a:t>
            </a:r>
            <a:r>
              <a:rPr lang="en-US" sz="2000" dirty="0" smtClean="0"/>
              <a:t>-14. </a:t>
            </a:r>
            <a:r>
              <a:rPr lang="en-US" sz="2000" dirty="0"/>
              <a:t>A file system for a university department.</a:t>
            </a:r>
          </a:p>
        </p:txBody>
      </p:sp>
    </p:spTree>
    <p:extLst>
      <p:ext uri="{BB962C8B-B14F-4D97-AF65-F5344CB8AC3E}">
        <p14:creationId xmlns:p14="http://schemas.microsoft.com/office/powerpoint/2010/main" val="17560642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ChangeArrowheads="1"/>
          </p:cNvSpPr>
          <p:nvPr/>
        </p:nvSpPr>
        <p:spPr bwMode="auto">
          <a:xfrm>
            <a:off x="0" y="5456238"/>
            <a:ext cx="9144000"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eaLnBrk="0" hangingPunct="0">
              <a:spcBef>
                <a:spcPct val="20000"/>
              </a:spcBef>
            </a:pPr>
            <a:r>
              <a:rPr lang="en-US" sz="2400" dirty="0"/>
              <a:t>Figure </a:t>
            </a:r>
            <a:r>
              <a:rPr lang="en-US" sz="2400" dirty="0" smtClean="0"/>
              <a:t>1-15. </a:t>
            </a:r>
            <a:r>
              <a:rPr lang="en-US" sz="2400" dirty="0"/>
              <a:t>(a) Before mounting, the files on the CD-ROM are not accessible.  (b) After mounting, they are part of the file hierarchy.</a:t>
            </a:r>
          </a:p>
        </p:txBody>
      </p:sp>
      <p:sp>
        <p:nvSpPr>
          <p:cNvPr id="146435" name="Rectangle 3"/>
          <p:cNvSpPr>
            <a:spLocks noChangeArrowheads="1"/>
          </p:cNvSpPr>
          <p:nvPr/>
        </p:nvSpPr>
        <p:spPr bwMode="auto">
          <a:xfrm>
            <a:off x="0" y="667414"/>
            <a:ext cx="9144000" cy="14661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nchor="ctr"/>
          <a:lstStyle/>
          <a:p>
            <a:pPr algn="ctr" eaLnBrk="0" hangingPunct="0"/>
            <a:r>
              <a:rPr lang="en-US" sz="3200" u="sng" dirty="0">
                <a:latin typeface="+mj-lt"/>
              </a:rPr>
              <a:t>Files </a:t>
            </a:r>
            <a:r>
              <a:rPr lang="en-US" sz="3200" u="sng" dirty="0" smtClean="0">
                <a:latin typeface="+mj-lt"/>
              </a:rPr>
              <a:t>(cont.)</a:t>
            </a:r>
            <a:endParaRPr lang="en-US" sz="3200" u="sng" dirty="0">
              <a:latin typeface="+mj-lt"/>
            </a:endParaRPr>
          </a:p>
        </p:txBody>
      </p:sp>
      <p:pic>
        <p:nvPicPr>
          <p:cNvPr id="146437" name="Picture 5" descr="D:\b\b4\IBM\01-1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450" y="2113010"/>
            <a:ext cx="8039100" cy="3095625"/>
          </a:xfrm>
          <a:prstGeom prst="rect">
            <a:avLst/>
          </a:prstGeom>
          <a:noFill/>
          <a:extLst>
            <a:ext uri="{909E8E84-426E-40dd-AFC4-6F175D3DCCD1}">
              <a14:hiddenFill xmlns="" xmlns:a14="http://schemas.microsoft.com/office/drawing/2010/main">
                <a:solidFill>
                  <a:srgbClr val="FFFFFF"/>
                </a:solidFill>
              </a14:hiddenFill>
            </a:ext>
          </a:extLst>
        </p:spPr>
      </p:pic>
      <p:sp>
        <p:nvSpPr>
          <p:cNvPr id="5" name="Footer Placeholder 4"/>
          <p:cNvSpPr>
            <a:spLocks noGrp="1"/>
          </p:cNvSpPr>
          <p:nvPr>
            <p:ph type="ftr" sz="quarter" idx="11"/>
          </p:nvPr>
        </p:nvSpPr>
        <p:spPr/>
        <p:txBody>
          <a:bodyPr/>
          <a:lstStyle/>
          <a:p>
            <a:r>
              <a:rPr lang="en-US" smtClean="0"/>
              <a:t>Yong Chen, Texas Tech University</a:t>
            </a:r>
            <a:endParaRPr lang="en-US"/>
          </a:p>
        </p:txBody>
      </p:sp>
      <p:sp>
        <p:nvSpPr>
          <p:cNvPr id="6" name="Date Placeholder 5"/>
          <p:cNvSpPr>
            <a:spLocks noGrp="1"/>
          </p:cNvSpPr>
          <p:nvPr>
            <p:ph type="dt" sz="half" idx="10"/>
          </p:nvPr>
        </p:nvSpPr>
        <p:spPr/>
        <p:txBody>
          <a:bodyPr/>
          <a:lstStyle/>
          <a:p>
            <a:fld id="{7A583AE1-6BA9-459D-8E25-FA2670ABE814}" type="datetime1">
              <a:rPr lang="en-US" altLang="zh-CN" smtClean="0"/>
              <a:pPr/>
              <a:t>12/3/18</a:t>
            </a:fld>
            <a:endParaRPr lang="en-US"/>
          </a:p>
        </p:txBody>
      </p:sp>
      <p:sp>
        <p:nvSpPr>
          <p:cNvPr id="7" name="Slide Number Placeholder 6"/>
          <p:cNvSpPr>
            <a:spLocks noGrp="1"/>
          </p:cNvSpPr>
          <p:nvPr>
            <p:ph type="sldNum" sz="quarter" idx="12"/>
          </p:nvPr>
        </p:nvSpPr>
        <p:spPr/>
        <p:txBody>
          <a:bodyPr/>
          <a:lstStyle/>
          <a:p>
            <a:fld id="{E5B45921-0740-1F4C-BF3B-15FC532FF260}" type="slidenum">
              <a:rPr lang="en-US" smtClean="0"/>
              <a:pPr/>
              <a:t>17</a:t>
            </a:fld>
            <a:endParaRPr lang="en-US"/>
          </a:p>
        </p:txBody>
      </p:sp>
      <p:sp>
        <p:nvSpPr>
          <p:cNvPr id="2" name="TextBox 1"/>
          <p:cNvSpPr txBox="1"/>
          <p:nvPr/>
        </p:nvSpPr>
        <p:spPr>
          <a:xfrm>
            <a:off x="4193605" y="2011160"/>
            <a:ext cx="4242380" cy="369332"/>
          </a:xfrm>
          <a:prstGeom prst="rect">
            <a:avLst/>
          </a:prstGeom>
          <a:noFill/>
        </p:spPr>
        <p:txBody>
          <a:bodyPr wrap="none" rtlCol="0">
            <a:spAutoFit/>
          </a:bodyPr>
          <a:lstStyle/>
          <a:p>
            <a:r>
              <a:rPr lang="en-US" dirty="0" smtClean="0"/>
              <a:t>File systems can be joined with “</a:t>
            </a:r>
            <a:r>
              <a:rPr lang="en-US" dirty="0" smtClean="0">
                <a:solidFill>
                  <a:srgbClr val="0000FF"/>
                </a:solidFill>
              </a:rPr>
              <a:t>mounting</a:t>
            </a:r>
            <a:r>
              <a:rPr lang="en-US" dirty="0" smtClean="0"/>
              <a:t>”</a:t>
            </a:r>
          </a:p>
        </p:txBody>
      </p:sp>
    </p:spTree>
    <p:extLst>
      <p:ext uri="{BB962C8B-B14F-4D97-AF65-F5344CB8AC3E}">
        <p14:creationId xmlns:p14="http://schemas.microsoft.com/office/powerpoint/2010/main" val="1344675296"/>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Questions?</a:t>
            </a:r>
          </a:p>
          <a:p>
            <a:endParaRPr lang="en-US" dirty="0"/>
          </a:p>
          <a:p>
            <a:r>
              <a:rPr lang="en-US" dirty="0" smtClean="0"/>
              <a:t>Operating </a:t>
            </a:r>
            <a:r>
              <a:rPr lang="en-US" dirty="0"/>
              <a:t>System Concepts</a:t>
            </a:r>
          </a:p>
          <a:p>
            <a:pPr lvl="1"/>
            <a:r>
              <a:rPr lang="en-US" dirty="0" smtClean="0"/>
              <a:t>Files</a:t>
            </a:r>
            <a:r>
              <a:rPr lang="en-US" dirty="0"/>
              <a:t>, protection and security</a:t>
            </a:r>
          </a:p>
          <a:p>
            <a:pPr lvl="1"/>
            <a:r>
              <a:rPr lang="en-US" dirty="0" smtClean="0"/>
              <a:t>Shell</a:t>
            </a:r>
          </a:p>
          <a:p>
            <a:r>
              <a:rPr lang="en-US" dirty="0"/>
              <a:t>Unix/Linux Beginner Guide and Shell Programming</a:t>
            </a:r>
          </a:p>
          <a:p>
            <a:r>
              <a:rPr lang="en-US" dirty="0">
                <a:solidFill>
                  <a:srgbClr val="BFBFBF"/>
                </a:solidFill>
              </a:rPr>
              <a:t>System Programming</a:t>
            </a:r>
          </a:p>
          <a:p>
            <a:endParaRPr lang="en-US" dirty="0"/>
          </a:p>
        </p:txBody>
      </p:sp>
      <p:sp>
        <p:nvSpPr>
          <p:cNvPr id="5" name="Slide Number Placeholder 4"/>
          <p:cNvSpPr>
            <a:spLocks noGrp="1"/>
          </p:cNvSpPr>
          <p:nvPr>
            <p:ph type="sldNum" sz="quarter" idx="12"/>
          </p:nvPr>
        </p:nvSpPr>
        <p:spPr/>
        <p:txBody>
          <a:bodyPr/>
          <a:lstStyle/>
          <a:p>
            <a:fld id="{D2DB48A1-B5F2-D944-9563-BD7B04ADBA09}" type="slidenum">
              <a:rPr lang="en-US" smtClean="0"/>
              <a:t>18</a:t>
            </a:fld>
            <a:endParaRPr lang="en-US"/>
          </a:p>
        </p:txBody>
      </p:sp>
      <p:sp>
        <p:nvSpPr>
          <p:cNvPr id="6" name="Title 5"/>
          <p:cNvSpPr>
            <a:spLocks noGrp="1"/>
          </p:cNvSpPr>
          <p:nvPr>
            <p:ph type="title"/>
          </p:nvPr>
        </p:nvSpPr>
        <p:spPr/>
        <p:txBody>
          <a:bodyPr/>
          <a:lstStyle/>
          <a:p>
            <a:r>
              <a:rPr lang="en-US" dirty="0" smtClean="0"/>
              <a:t>Outline</a:t>
            </a:r>
            <a:endParaRPr lang="en-US" dirty="0"/>
          </a:p>
        </p:txBody>
      </p:sp>
    </p:spTree>
    <p:extLst>
      <p:ext uri="{BB962C8B-B14F-4D97-AF65-F5344CB8AC3E}">
        <p14:creationId xmlns:p14="http://schemas.microsoft.com/office/powerpoint/2010/main" val="443664446"/>
      </p:ext>
    </p:extLst>
  </p:cSld>
  <p:clrMapOvr>
    <a:masterClrMapping/>
  </p:clrMapOvr>
  <p:transition spd="med">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120000"/>
              </a:lnSpc>
            </a:pPr>
            <a:r>
              <a:rPr lang="en-US" dirty="0" smtClean="0"/>
              <a:t>User management (UID: User ID)</a:t>
            </a:r>
          </a:p>
          <a:p>
            <a:pPr lvl="1">
              <a:lnSpc>
                <a:spcPct val="120000"/>
              </a:lnSpc>
            </a:pPr>
            <a:r>
              <a:rPr lang="en-US" dirty="0" smtClean="0"/>
              <a:t>A </a:t>
            </a:r>
            <a:r>
              <a:rPr lang="en-US" dirty="0" err="1" smtClean="0"/>
              <a:t>superuser</a:t>
            </a:r>
            <a:r>
              <a:rPr lang="en-US" dirty="0" smtClean="0"/>
              <a:t> “root” with UID=0 in Unix</a:t>
            </a:r>
          </a:p>
          <a:p>
            <a:pPr>
              <a:lnSpc>
                <a:spcPct val="120000"/>
              </a:lnSpc>
            </a:pPr>
            <a:r>
              <a:rPr lang="en-US" dirty="0" smtClean="0"/>
              <a:t>Group management (GID: Group ID)</a:t>
            </a:r>
          </a:p>
          <a:p>
            <a:pPr>
              <a:lnSpc>
                <a:spcPct val="120000"/>
              </a:lnSpc>
            </a:pPr>
            <a:r>
              <a:rPr lang="en-US" dirty="0" smtClean="0"/>
              <a:t>Protection mechanisms exist in OS for security</a:t>
            </a:r>
          </a:p>
          <a:p>
            <a:pPr lvl="1">
              <a:lnSpc>
                <a:spcPct val="120000"/>
              </a:lnSpc>
            </a:pPr>
            <a:r>
              <a:rPr lang="en-US" dirty="0" smtClean="0"/>
              <a:t>E.g. files in Unix are protected with a 9-bit binary code</a:t>
            </a:r>
          </a:p>
          <a:p>
            <a:pPr lvl="1">
              <a:lnSpc>
                <a:spcPct val="120000"/>
              </a:lnSpc>
            </a:pPr>
            <a:r>
              <a:rPr lang="en-US" dirty="0" smtClean="0"/>
              <a:t>Three 3-bit fields, for owner, group members, and everyone else</a:t>
            </a:r>
          </a:p>
          <a:p>
            <a:pPr lvl="1">
              <a:lnSpc>
                <a:spcPct val="120000"/>
              </a:lnSpc>
            </a:pPr>
            <a:r>
              <a:rPr lang="en-US" dirty="0" smtClean="0"/>
              <a:t>A 3-bit field: </a:t>
            </a:r>
            <a:r>
              <a:rPr lang="en-US" dirty="0" err="1" smtClean="0"/>
              <a:t>rwx</a:t>
            </a:r>
            <a:r>
              <a:rPr lang="en-US" dirty="0" smtClean="0"/>
              <a:t> bits, indicate the privilege of read/write/execute</a:t>
            </a:r>
          </a:p>
          <a:p>
            <a:pPr lvl="1">
              <a:lnSpc>
                <a:spcPct val="120000"/>
              </a:lnSpc>
            </a:pPr>
            <a:r>
              <a:rPr lang="en-US" dirty="0" smtClean="0"/>
              <a:t>E.g. </a:t>
            </a:r>
            <a:r>
              <a:rPr lang="en-US" i="1" dirty="0" err="1" smtClean="0"/>
              <a:t>rwxr</a:t>
            </a:r>
            <a:r>
              <a:rPr lang="en-US" i="1" dirty="0" smtClean="0"/>
              <a:t>-x—x.  How to change permission?</a:t>
            </a:r>
          </a:p>
          <a:p>
            <a:pPr lvl="1">
              <a:lnSpc>
                <a:spcPct val="120000"/>
              </a:lnSpc>
            </a:pPr>
            <a:r>
              <a:rPr lang="en-US" i="1" dirty="0" smtClean="0"/>
              <a:t>What are </a:t>
            </a:r>
            <a:r>
              <a:rPr lang="en-US" i="1" dirty="0" err="1" smtClean="0"/>
              <a:t>rwx</a:t>
            </a:r>
            <a:r>
              <a:rPr lang="en-US" i="1" dirty="0" smtClean="0"/>
              <a:t> for a directory?</a:t>
            </a:r>
          </a:p>
          <a:p>
            <a:pPr lvl="1">
              <a:lnSpc>
                <a:spcPct val="120000"/>
              </a:lnSpc>
            </a:pPr>
            <a:endParaRPr lang="en-US" i="1" dirty="0" smtClean="0"/>
          </a:p>
          <a:p>
            <a:endParaRPr lang="en-US" dirty="0"/>
          </a:p>
        </p:txBody>
      </p:sp>
      <p:sp>
        <p:nvSpPr>
          <p:cNvPr id="5" name="Slide Number Placeholder 4"/>
          <p:cNvSpPr>
            <a:spLocks noGrp="1"/>
          </p:cNvSpPr>
          <p:nvPr>
            <p:ph type="sldNum" sz="quarter" idx="12"/>
          </p:nvPr>
        </p:nvSpPr>
        <p:spPr/>
        <p:txBody>
          <a:bodyPr/>
          <a:lstStyle/>
          <a:p>
            <a:fld id="{D2DB48A1-B5F2-D944-9563-BD7B04ADBA09}" type="slidenum">
              <a:rPr lang="en-US" smtClean="0"/>
              <a:t>19</a:t>
            </a:fld>
            <a:endParaRPr lang="en-US"/>
          </a:p>
        </p:txBody>
      </p:sp>
      <p:sp>
        <p:nvSpPr>
          <p:cNvPr id="6" name="Title 5"/>
          <p:cNvSpPr>
            <a:spLocks noGrp="1"/>
          </p:cNvSpPr>
          <p:nvPr>
            <p:ph type="title"/>
          </p:nvPr>
        </p:nvSpPr>
        <p:spPr/>
        <p:txBody>
          <a:bodyPr/>
          <a:lstStyle/>
          <a:p>
            <a:r>
              <a:rPr lang="en-US" dirty="0" smtClean="0"/>
              <a:t>Protection and Security</a:t>
            </a:r>
            <a:endParaRPr lang="en-US" dirty="0"/>
          </a:p>
        </p:txBody>
      </p:sp>
    </p:spTree>
    <p:extLst>
      <p:ext uri="{BB962C8B-B14F-4D97-AF65-F5344CB8AC3E}">
        <p14:creationId xmlns:p14="http://schemas.microsoft.com/office/powerpoint/2010/main" val="605121538"/>
      </p:ext>
    </p:extLst>
  </p:cSld>
  <p:clrMapOvr>
    <a:masterClrMapping/>
  </p:clrMapOvr>
  <p:transition spd="med">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1026"/>
          <p:cNvSpPr>
            <a:spLocks noChangeArrowheads="1"/>
          </p:cNvSpPr>
          <p:nvPr/>
        </p:nvSpPr>
        <p:spPr bwMode="auto">
          <a:xfrm>
            <a:off x="0" y="990600"/>
            <a:ext cx="91440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nchor="ctr"/>
          <a:lstStyle/>
          <a:p>
            <a:pPr algn="ctr"/>
            <a:r>
              <a:rPr lang="en-US" sz="3200" u="sng" dirty="0">
                <a:latin typeface="+mj-lt"/>
              </a:rPr>
              <a:t>What Is An Operating System (1)</a:t>
            </a:r>
          </a:p>
        </p:txBody>
      </p:sp>
      <p:sp>
        <p:nvSpPr>
          <p:cNvPr id="100355" name="Rectangle 1027"/>
          <p:cNvSpPr>
            <a:spLocks noChangeArrowheads="1"/>
          </p:cNvSpPr>
          <p:nvPr/>
        </p:nvSpPr>
        <p:spPr bwMode="auto">
          <a:xfrm>
            <a:off x="673625" y="1874006"/>
            <a:ext cx="8347075" cy="46791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l">
              <a:spcBef>
                <a:spcPct val="20000"/>
              </a:spcBef>
            </a:pPr>
            <a:r>
              <a:rPr lang="en-US" sz="2600" dirty="0"/>
              <a:t>A modern computer consists of</a:t>
            </a:r>
            <a:r>
              <a:rPr lang="en-US" sz="2600" dirty="0" smtClean="0"/>
              <a:t>:</a:t>
            </a:r>
            <a:endParaRPr lang="en-US" sz="2600" dirty="0"/>
          </a:p>
          <a:p>
            <a:pPr marL="609600" indent="-609600" algn="l">
              <a:spcBef>
                <a:spcPct val="20000"/>
              </a:spcBef>
              <a:buFontTx/>
              <a:buChar char="•"/>
            </a:pPr>
            <a:r>
              <a:rPr lang="en-US" sz="2400" dirty="0"/>
              <a:t>One or more processors</a:t>
            </a:r>
          </a:p>
          <a:p>
            <a:pPr marL="609600" indent="-609600" algn="l">
              <a:spcBef>
                <a:spcPct val="20000"/>
              </a:spcBef>
              <a:buFontTx/>
              <a:buChar char="•"/>
            </a:pPr>
            <a:r>
              <a:rPr lang="en-US" sz="2400" dirty="0"/>
              <a:t>Main memory</a:t>
            </a:r>
          </a:p>
          <a:p>
            <a:pPr marL="609600" indent="-609600" algn="l">
              <a:spcBef>
                <a:spcPct val="20000"/>
              </a:spcBef>
              <a:buFontTx/>
              <a:buChar char="•"/>
            </a:pPr>
            <a:r>
              <a:rPr lang="en-US" sz="2400" dirty="0"/>
              <a:t>Disks</a:t>
            </a:r>
          </a:p>
          <a:p>
            <a:pPr marL="609600" indent="-609600" algn="l">
              <a:spcBef>
                <a:spcPct val="20000"/>
              </a:spcBef>
              <a:buFontTx/>
              <a:buChar char="•"/>
            </a:pPr>
            <a:r>
              <a:rPr lang="en-US" sz="2400" dirty="0"/>
              <a:t>Printers</a:t>
            </a:r>
          </a:p>
          <a:p>
            <a:pPr marL="609600" indent="-609600" algn="l">
              <a:spcBef>
                <a:spcPct val="20000"/>
              </a:spcBef>
              <a:buFontTx/>
              <a:buChar char="•"/>
            </a:pPr>
            <a:r>
              <a:rPr lang="en-US" sz="2400" dirty="0"/>
              <a:t>Various input/output devices</a:t>
            </a:r>
          </a:p>
          <a:p>
            <a:pPr marL="609600" indent="-609600" algn="l">
              <a:spcBef>
                <a:spcPct val="20000"/>
              </a:spcBef>
            </a:pPr>
            <a:endParaRPr lang="en-US" sz="2400" dirty="0"/>
          </a:p>
          <a:p>
            <a:pPr marL="609600" indent="-609600" algn="l">
              <a:spcBef>
                <a:spcPct val="20000"/>
              </a:spcBef>
            </a:pPr>
            <a:r>
              <a:rPr lang="en-US" sz="2600" dirty="0" smtClean="0"/>
              <a:t>Managing </a:t>
            </a:r>
            <a:r>
              <a:rPr lang="en-US" sz="2600" dirty="0"/>
              <a:t>all these components requires a layer of software – the </a:t>
            </a:r>
            <a:r>
              <a:rPr lang="en-US" sz="2600" b="1" dirty="0"/>
              <a:t>operating </a:t>
            </a:r>
            <a:r>
              <a:rPr lang="en-US" sz="2600" b="1" dirty="0" smtClean="0"/>
              <a:t>system</a:t>
            </a:r>
          </a:p>
        </p:txBody>
      </p:sp>
      <p:sp>
        <p:nvSpPr>
          <p:cNvPr id="4" name="Footer Placeholder 3"/>
          <p:cNvSpPr>
            <a:spLocks noGrp="1"/>
          </p:cNvSpPr>
          <p:nvPr>
            <p:ph type="ftr" sz="quarter" idx="11"/>
          </p:nvPr>
        </p:nvSpPr>
        <p:spPr/>
        <p:txBody>
          <a:bodyPr/>
          <a:lstStyle/>
          <a:p>
            <a:r>
              <a:rPr lang="en-US" dirty="0" smtClean="0"/>
              <a:t>Yong Chen, Texas Tech University</a:t>
            </a:r>
            <a:endParaRPr lang="en-US" dirty="0"/>
          </a:p>
        </p:txBody>
      </p:sp>
      <p:sp>
        <p:nvSpPr>
          <p:cNvPr id="5" name="Date Placeholder 4"/>
          <p:cNvSpPr>
            <a:spLocks noGrp="1"/>
          </p:cNvSpPr>
          <p:nvPr>
            <p:ph type="dt" sz="half" idx="10"/>
          </p:nvPr>
        </p:nvSpPr>
        <p:spPr/>
        <p:txBody>
          <a:bodyPr/>
          <a:lstStyle/>
          <a:p>
            <a:fld id="{B285D606-07C9-4377-8BCC-D1AA89865C97}" type="datetime1">
              <a:rPr lang="en-US" altLang="zh-CN" smtClean="0"/>
              <a:pPr/>
              <a:t>12/3/18</a:t>
            </a:fld>
            <a:endParaRPr lang="en-US"/>
          </a:p>
        </p:txBody>
      </p:sp>
      <p:sp>
        <p:nvSpPr>
          <p:cNvPr id="6" name="Slide Number Placeholder 5"/>
          <p:cNvSpPr>
            <a:spLocks noGrp="1"/>
          </p:cNvSpPr>
          <p:nvPr>
            <p:ph type="sldNum" sz="quarter" idx="12"/>
          </p:nvPr>
        </p:nvSpPr>
        <p:spPr/>
        <p:txBody>
          <a:bodyPr/>
          <a:lstStyle/>
          <a:p>
            <a:fld id="{E5B45921-0740-1F4C-BF3B-15FC532FF260}" type="slidenum">
              <a:rPr lang="en-US" smtClean="0"/>
              <a:pPr/>
              <a:t>2</a:t>
            </a:fld>
            <a:endParaRPr lang="en-US"/>
          </a:p>
        </p:txBody>
      </p:sp>
      <p:sp>
        <p:nvSpPr>
          <p:cNvPr id="2" name="TextBox 1"/>
          <p:cNvSpPr txBox="1"/>
          <p:nvPr/>
        </p:nvSpPr>
        <p:spPr>
          <a:xfrm>
            <a:off x="5671654" y="5511058"/>
            <a:ext cx="3164101" cy="707886"/>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sz="2000" dirty="0"/>
              <a:t>Not a shell/GUI (Graphical User Interface</a:t>
            </a:r>
            <a:r>
              <a:rPr lang="en-US" sz="2000" dirty="0" smtClean="0"/>
              <a:t>)</a:t>
            </a:r>
            <a:endParaRPr lang="en-US" sz="2000" dirty="0"/>
          </a:p>
        </p:txBody>
      </p:sp>
    </p:spTree>
    <p:extLst>
      <p:ext uri="{BB962C8B-B14F-4D97-AF65-F5344CB8AC3E}">
        <p14:creationId xmlns:p14="http://schemas.microsoft.com/office/powerpoint/2010/main" val="1649680184"/>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1026"/>
          <p:cNvSpPr>
            <a:spLocks noChangeArrowheads="1"/>
          </p:cNvSpPr>
          <p:nvPr/>
        </p:nvSpPr>
        <p:spPr bwMode="auto">
          <a:xfrm>
            <a:off x="0" y="5427618"/>
            <a:ext cx="91440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eaLnBrk="0" hangingPunct="0">
              <a:spcBef>
                <a:spcPct val="20000"/>
              </a:spcBef>
            </a:pPr>
            <a:r>
              <a:rPr lang="en-US" sz="2400" dirty="0"/>
              <a:t>Figure 1</a:t>
            </a:r>
            <a:r>
              <a:rPr lang="en-US" sz="2400" dirty="0" smtClean="0"/>
              <a:t>-</a:t>
            </a:r>
            <a:r>
              <a:rPr lang="en-US" sz="2400" dirty="0"/>
              <a:t>20. Processes have three segments: </a:t>
            </a:r>
            <a:br>
              <a:rPr lang="en-US" sz="2400" dirty="0"/>
            </a:br>
            <a:r>
              <a:rPr lang="en-US" sz="2400" dirty="0"/>
              <a:t>text, data, and stack.</a:t>
            </a:r>
          </a:p>
        </p:txBody>
      </p:sp>
      <p:pic>
        <p:nvPicPr>
          <p:cNvPr id="69637" name="Picture 102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8917" y="1672167"/>
            <a:ext cx="3841221" cy="34729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6" name="Date Placeholder 5"/>
          <p:cNvSpPr>
            <a:spLocks noGrp="1"/>
          </p:cNvSpPr>
          <p:nvPr>
            <p:ph type="dt" sz="half" idx="10"/>
          </p:nvPr>
        </p:nvSpPr>
        <p:spPr/>
        <p:txBody>
          <a:bodyPr/>
          <a:lstStyle/>
          <a:p>
            <a:fld id="{3994B9CF-4230-4819-9F6D-569B9E96EFB9}" type="datetime1">
              <a:rPr lang="en-US" altLang="zh-CN" smtClean="0"/>
              <a:pPr/>
              <a:t>12/3/18</a:t>
            </a:fld>
            <a:endParaRPr lang="en-US"/>
          </a:p>
        </p:txBody>
      </p:sp>
      <p:sp>
        <p:nvSpPr>
          <p:cNvPr id="5" name="Footer Placeholder 4"/>
          <p:cNvSpPr>
            <a:spLocks noGrp="1"/>
          </p:cNvSpPr>
          <p:nvPr>
            <p:ph type="ftr" sz="quarter" idx="11"/>
          </p:nvPr>
        </p:nvSpPr>
        <p:spPr/>
        <p:txBody>
          <a:bodyPr/>
          <a:lstStyle/>
          <a:p>
            <a:r>
              <a:rPr lang="en-US" smtClean="0"/>
              <a:t>Yong Chen, Texas Tech University</a:t>
            </a:r>
            <a:endParaRPr lang="en-US"/>
          </a:p>
        </p:txBody>
      </p:sp>
      <p:sp>
        <p:nvSpPr>
          <p:cNvPr id="7" name="Slide Number Placeholder 6"/>
          <p:cNvSpPr>
            <a:spLocks noGrp="1"/>
          </p:cNvSpPr>
          <p:nvPr>
            <p:ph type="sldNum" sz="quarter" idx="12"/>
          </p:nvPr>
        </p:nvSpPr>
        <p:spPr/>
        <p:txBody>
          <a:bodyPr/>
          <a:lstStyle/>
          <a:p>
            <a:fld id="{E5B45921-0740-1F4C-BF3B-15FC532FF260}" type="slidenum">
              <a:rPr lang="en-US" smtClean="0"/>
              <a:pPr/>
              <a:t>20</a:t>
            </a:fld>
            <a:endParaRPr lang="en-US"/>
          </a:p>
        </p:txBody>
      </p:sp>
      <p:sp>
        <p:nvSpPr>
          <p:cNvPr id="2" name="Title 1"/>
          <p:cNvSpPr>
            <a:spLocks noGrp="1"/>
          </p:cNvSpPr>
          <p:nvPr>
            <p:ph type="title"/>
          </p:nvPr>
        </p:nvSpPr>
        <p:spPr/>
        <p:txBody>
          <a:bodyPr/>
          <a:lstStyle/>
          <a:p>
            <a:r>
              <a:rPr lang="en-US" dirty="0"/>
              <a:t>Memory Layout</a:t>
            </a:r>
            <a:br>
              <a:rPr lang="en-US" dirty="0"/>
            </a:br>
            <a:endParaRPr lang="en-US" dirty="0"/>
          </a:p>
        </p:txBody>
      </p:sp>
    </p:spTree>
    <p:extLst>
      <p:ext uri="{BB962C8B-B14F-4D97-AF65-F5344CB8AC3E}">
        <p14:creationId xmlns:p14="http://schemas.microsoft.com/office/powerpoint/2010/main" val="1879402079"/>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1026"/>
          <p:cNvSpPr>
            <a:spLocks noChangeArrowheads="1"/>
          </p:cNvSpPr>
          <p:nvPr/>
        </p:nvSpPr>
        <p:spPr bwMode="auto">
          <a:xfrm>
            <a:off x="0" y="5427618"/>
            <a:ext cx="91440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eaLnBrk="0" hangingPunct="0">
              <a:spcBef>
                <a:spcPct val="20000"/>
              </a:spcBef>
            </a:pPr>
            <a:r>
              <a:rPr lang="en-US" sz="2400" dirty="0"/>
              <a:t>Figure 1</a:t>
            </a:r>
            <a:r>
              <a:rPr lang="en-US" sz="2400" dirty="0" smtClean="0"/>
              <a:t>-</a:t>
            </a:r>
            <a:r>
              <a:rPr lang="en-US" sz="2400" dirty="0"/>
              <a:t>20. Processes have three segments: </a:t>
            </a:r>
            <a:br>
              <a:rPr lang="en-US" sz="2400" dirty="0"/>
            </a:br>
            <a:r>
              <a:rPr lang="en-US" sz="2400" dirty="0"/>
              <a:t>text, data, and stack.</a:t>
            </a:r>
          </a:p>
        </p:txBody>
      </p:sp>
      <p:sp>
        <p:nvSpPr>
          <p:cNvPr id="6" name="Date Placeholder 5"/>
          <p:cNvSpPr>
            <a:spLocks noGrp="1"/>
          </p:cNvSpPr>
          <p:nvPr>
            <p:ph type="dt" sz="half" idx="10"/>
          </p:nvPr>
        </p:nvSpPr>
        <p:spPr/>
        <p:txBody>
          <a:bodyPr/>
          <a:lstStyle/>
          <a:p>
            <a:fld id="{3994B9CF-4230-4819-9F6D-569B9E96EFB9}" type="datetime1">
              <a:rPr lang="en-US" altLang="zh-CN" smtClean="0"/>
              <a:pPr/>
              <a:t>12/3/18</a:t>
            </a:fld>
            <a:endParaRPr lang="en-US"/>
          </a:p>
        </p:txBody>
      </p:sp>
      <p:sp>
        <p:nvSpPr>
          <p:cNvPr id="5" name="Footer Placeholder 4"/>
          <p:cNvSpPr>
            <a:spLocks noGrp="1"/>
          </p:cNvSpPr>
          <p:nvPr>
            <p:ph type="ftr" sz="quarter" idx="11"/>
          </p:nvPr>
        </p:nvSpPr>
        <p:spPr/>
        <p:txBody>
          <a:bodyPr/>
          <a:lstStyle/>
          <a:p>
            <a:r>
              <a:rPr lang="en-US" smtClean="0"/>
              <a:t>Yong Chen, Texas Tech University</a:t>
            </a:r>
            <a:endParaRPr lang="en-US"/>
          </a:p>
        </p:txBody>
      </p:sp>
      <p:sp>
        <p:nvSpPr>
          <p:cNvPr id="7" name="Slide Number Placeholder 6"/>
          <p:cNvSpPr>
            <a:spLocks noGrp="1"/>
          </p:cNvSpPr>
          <p:nvPr>
            <p:ph type="sldNum" sz="quarter" idx="12"/>
          </p:nvPr>
        </p:nvSpPr>
        <p:spPr/>
        <p:txBody>
          <a:bodyPr/>
          <a:lstStyle/>
          <a:p>
            <a:fld id="{E5B45921-0740-1F4C-BF3B-15FC532FF260}" type="slidenum">
              <a:rPr lang="en-US" smtClean="0"/>
              <a:pPr/>
              <a:t>21</a:t>
            </a:fld>
            <a:endParaRPr lang="en-US"/>
          </a:p>
        </p:txBody>
      </p:sp>
      <p:pic>
        <p:nvPicPr>
          <p:cNvPr id="3" name="Picture 2"/>
          <p:cNvPicPr>
            <a:picLocks noChangeAspect="1"/>
          </p:cNvPicPr>
          <p:nvPr/>
        </p:nvPicPr>
        <p:blipFill>
          <a:blip r:embed="rId3"/>
          <a:stretch>
            <a:fillRect/>
          </a:stretch>
        </p:blipFill>
        <p:spPr>
          <a:xfrm>
            <a:off x="2197099" y="661670"/>
            <a:ext cx="5242859" cy="4456430"/>
          </a:xfrm>
          <a:prstGeom prst="rect">
            <a:avLst/>
          </a:prstGeom>
        </p:spPr>
      </p:pic>
    </p:spTree>
    <p:extLst>
      <p:ext uri="{BB962C8B-B14F-4D97-AF65-F5344CB8AC3E}">
        <p14:creationId xmlns:p14="http://schemas.microsoft.com/office/powerpoint/2010/main" val="1080889047"/>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Process: a running program, associated with all resources</a:t>
            </a:r>
          </a:p>
          <a:p>
            <a:pPr lvl="1"/>
            <a:r>
              <a:rPr lang="en-US" dirty="0" smtClean="0"/>
              <a:t>Address space</a:t>
            </a:r>
          </a:p>
          <a:p>
            <a:pPr lvl="1"/>
            <a:r>
              <a:rPr lang="en-US" dirty="0" smtClean="0"/>
              <a:t>Registers</a:t>
            </a:r>
          </a:p>
          <a:p>
            <a:pPr lvl="1"/>
            <a:r>
              <a:rPr lang="en-US" dirty="0"/>
              <a:t>O</a:t>
            </a:r>
            <a:r>
              <a:rPr lang="en-US" dirty="0" smtClean="0"/>
              <a:t>pen files</a:t>
            </a:r>
          </a:p>
          <a:p>
            <a:pPr lvl="1"/>
            <a:r>
              <a:rPr lang="en-US" dirty="0" smtClean="0"/>
              <a:t>Etc.</a:t>
            </a:r>
          </a:p>
          <a:p>
            <a:r>
              <a:rPr lang="en-US" dirty="0" smtClean="0"/>
              <a:t>A program running twice (two “instances”) creates two processes (can possibly share the text segment) </a:t>
            </a:r>
          </a:p>
          <a:p>
            <a:r>
              <a:rPr lang="en-US" dirty="0" smtClean="0"/>
              <a:t>Abstraction supports multiprogramming</a:t>
            </a:r>
          </a:p>
          <a:p>
            <a:pPr lvl="1"/>
            <a:r>
              <a:rPr lang="en-US" dirty="0" smtClean="0"/>
              <a:t>Support pseudo concurrent operation even on single (</a:t>
            </a:r>
            <a:r>
              <a:rPr lang="en-US" dirty="0" err="1" smtClean="0"/>
              <a:t>uni</a:t>
            </a:r>
            <a:r>
              <a:rPr lang="en-US" dirty="0" smtClean="0"/>
              <a:t>-core) CPU</a:t>
            </a:r>
          </a:p>
          <a:p>
            <a:pPr lvl="1"/>
            <a:r>
              <a:rPr lang="en-US" dirty="0" smtClean="0"/>
              <a:t>“</a:t>
            </a:r>
            <a:r>
              <a:rPr lang="en-US" dirty="0" err="1" smtClean="0"/>
              <a:t>pseudoparallelism</a:t>
            </a:r>
            <a:r>
              <a:rPr lang="en-US" dirty="0" smtClean="0"/>
              <a:t>”</a:t>
            </a:r>
          </a:p>
          <a:p>
            <a:endParaRPr lang="en-US" dirty="0"/>
          </a:p>
        </p:txBody>
      </p:sp>
      <p:sp>
        <p:nvSpPr>
          <p:cNvPr id="3" name="Date Placeholder 2"/>
          <p:cNvSpPr>
            <a:spLocks noGrp="1"/>
          </p:cNvSpPr>
          <p:nvPr>
            <p:ph type="dt" sz="half" idx="10"/>
          </p:nvPr>
        </p:nvSpPr>
        <p:spPr/>
        <p:txBody>
          <a:bodyPr/>
          <a:lstStyle/>
          <a:p>
            <a:fld id="{C94E3762-5D8A-3A4E-B6DB-2FE9B8FB070F}" type="datetime1">
              <a:rPr lang="en-US" smtClean="0"/>
              <a:t>12/3/18</a:t>
            </a:fld>
            <a:endParaRPr lang="en-US"/>
          </a:p>
        </p:txBody>
      </p:sp>
      <p:sp>
        <p:nvSpPr>
          <p:cNvPr id="4" name="Footer Placeholder 3"/>
          <p:cNvSpPr>
            <a:spLocks noGrp="1"/>
          </p:cNvSpPr>
          <p:nvPr>
            <p:ph type="ftr" sz="quarter" idx="11"/>
          </p:nvPr>
        </p:nvSpPr>
        <p:spPr/>
        <p:txBody>
          <a:bodyPr/>
          <a:lstStyle/>
          <a:p>
            <a:r>
              <a:rPr lang="en-US" smtClean="0"/>
              <a:t>Yong Chen, Texas Tech University</a:t>
            </a:r>
            <a:endParaRPr lang="en-US" dirty="0" smtClean="0"/>
          </a:p>
        </p:txBody>
      </p:sp>
      <p:sp>
        <p:nvSpPr>
          <p:cNvPr id="5" name="Slide Number Placeholder 4"/>
          <p:cNvSpPr>
            <a:spLocks noGrp="1"/>
          </p:cNvSpPr>
          <p:nvPr>
            <p:ph type="sldNum" sz="quarter" idx="12"/>
          </p:nvPr>
        </p:nvSpPr>
        <p:spPr/>
        <p:txBody>
          <a:bodyPr/>
          <a:lstStyle/>
          <a:p>
            <a:fld id="{D2DB48A1-B5F2-D944-9563-BD7B04ADBA09}" type="slidenum">
              <a:rPr lang="en-US" smtClean="0"/>
              <a:t>22</a:t>
            </a:fld>
            <a:endParaRPr lang="en-US"/>
          </a:p>
        </p:txBody>
      </p:sp>
      <p:sp>
        <p:nvSpPr>
          <p:cNvPr id="6" name="Title 5"/>
          <p:cNvSpPr>
            <a:spLocks noGrp="1"/>
          </p:cNvSpPr>
          <p:nvPr>
            <p:ph type="title"/>
          </p:nvPr>
        </p:nvSpPr>
        <p:spPr/>
        <p:txBody>
          <a:bodyPr/>
          <a:lstStyle/>
          <a:p>
            <a:r>
              <a:rPr lang="en-US" dirty="0" smtClean="0"/>
              <a:t>Processes</a:t>
            </a:r>
            <a:endParaRPr lang="en-US" dirty="0"/>
          </a:p>
        </p:txBody>
      </p:sp>
    </p:spTree>
    <p:extLst>
      <p:ext uri="{BB962C8B-B14F-4D97-AF65-F5344CB8AC3E}">
        <p14:creationId xmlns:p14="http://schemas.microsoft.com/office/powerpoint/2010/main" val="7502087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94E3762-5D8A-3A4E-B6DB-2FE9B8FB070F}" type="datetime1">
              <a:rPr lang="en-US" smtClean="0"/>
              <a:t>12/3/18</a:t>
            </a:fld>
            <a:endParaRPr lang="en-US"/>
          </a:p>
        </p:txBody>
      </p:sp>
      <p:sp>
        <p:nvSpPr>
          <p:cNvPr id="4" name="Footer Placeholder 3"/>
          <p:cNvSpPr>
            <a:spLocks noGrp="1"/>
          </p:cNvSpPr>
          <p:nvPr>
            <p:ph type="ftr" sz="quarter" idx="11"/>
          </p:nvPr>
        </p:nvSpPr>
        <p:spPr/>
        <p:txBody>
          <a:bodyPr/>
          <a:lstStyle/>
          <a:p>
            <a:r>
              <a:rPr lang="en-US" smtClean="0"/>
              <a:t>Yong Chen, Texas Tech University</a:t>
            </a:r>
            <a:endParaRPr lang="en-US" dirty="0" smtClean="0"/>
          </a:p>
        </p:txBody>
      </p:sp>
      <p:sp>
        <p:nvSpPr>
          <p:cNvPr id="5" name="Slide Number Placeholder 4"/>
          <p:cNvSpPr>
            <a:spLocks noGrp="1"/>
          </p:cNvSpPr>
          <p:nvPr>
            <p:ph type="sldNum" sz="quarter" idx="12"/>
          </p:nvPr>
        </p:nvSpPr>
        <p:spPr/>
        <p:txBody>
          <a:bodyPr/>
          <a:lstStyle/>
          <a:p>
            <a:fld id="{D2DB48A1-B5F2-D944-9563-BD7B04ADBA09}" type="slidenum">
              <a:rPr lang="en-US" smtClean="0"/>
              <a:t>23</a:t>
            </a:fld>
            <a:endParaRPr lang="en-US"/>
          </a:p>
        </p:txBody>
      </p:sp>
      <p:sp>
        <p:nvSpPr>
          <p:cNvPr id="6" name="Title 5"/>
          <p:cNvSpPr>
            <a:spLocks noGrp="1"/>
          </p:cNvSpPr>
          <p:nvPr>
            <p:ph type="title"/>
          </p:nvPr>
        </p:nvSpPr>
        <p:spPr/>
        <p:txBody>
          <a:bodyPr/>
          <a:lstStyle/>
          <a:p>
            <a:r>
              <a:rPr lang="en-US" dirty="0"/>
              <a:t>Process States</a:t>
            </a:r>
            <a:br>
              <a:rPr lang="en-US" dirty="0"/>
            </a:br>
            <a:endParaRPr lang="en-US" dirty="0"/>
          </a:p>
        </p:txBody>
      </p:sp>
      <p:sp>
        <p:nvSpPr>
          <p:cNvPr id="9" name="Rectangle 2"/>
          <p:cNvSpPr>
            <a:spLocks noChangeArrowheads="1"/>
          </p:cNvSpPr>
          <p:nvPr/>
        </p:nvSpPr>
        <p:spPr bwMode="auto">
          <a:xfrm>
            <a:off x="0" y="4876800"/>
            <a:ext cx="9144000"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a:spcBef>
                <a:spcPct val="20000"/>
              </a:spcBef>
              <a:defRPr/>
            </a:pPr>
            <a:endParaRPr lang="en-US" sz="2000" dirty="0">
              <a:cs typeface="+mn-cs"/>
            </a:endParaRPr>
          </a:p>
        </p:txBody>
      </p:sp>
      <p:sp>
        <p:nvSpPr>
          <p:cNvPr id="11" name="TextBox 10"/>
          <p:cNvSpPr txBox="1"/>
          <p:nvPr/>
        </p:nvSpPr>
        <p:spPr>
          <a:xfrm>
            <a:off x="594360" y="1597710"/>
            <a:ext cx="7437120" cy="1200329"/>
          </a:xfrm>
          <a:prstGeom prst="rect">
            <a:avLst/>
          </a:prstGeom>
          <a:noFill/>
        </p:spPr>
        <p:txBody>
          <a:bodyPr wrap="square" rtlCol="0">
            <a:spAutoFit/>
          </a:bodyPr>
          <a:lstStyle/>
          <a:p>
            <a:r>
              <a:rPr lang="en-US" sz="2400" dirty="0"/>
              <a:t>What are different states of a process? </a:t>
            </a:r>
            <a:endParaRPr lang="en-US" sz="2400" dirty="0" smtClean="0"/>
          </a:p>
          <a:p>
            <a:r>
              <a:rPr lang="en-US" sz="2400" dirty="0" smtClean="0"/>
              <a:t>Please </a:t>
            </a:r>
            <a:r>
              <a:rPr lang="en-US" sz="2400" dirty="0"/>
              <a:t>explain the transitions between process states.</a:t>
            </a:r>
          </a:p>
          <a:p>
            <a:endParaRPr lang="en-US" sz="2400" dirty="0"/>
          </a:p>
        </p:txBody>
      </p:sp>
    </p:spTree>
    <p:extLst>
      <p:ext uri="{BB962C8B-B14F-4D97-AF65-F5344CB8AC3E}">
        <p14:creationId xmlns:p14="http://schemas.microsoft.com/office/powerpoint/2010/main" val="275731232"/>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94E3762-5D8A-3A4E-B6DB-2FE9B8FB070F}" type="datetime1">
              <a:rPr lang="en-US" smtClean="0"/>
              <a:t>12/3/18</a:t>
            </a:fld>
            <a:endParaRPr lang="en-US"/>
          </a:p>
        </p:txBody>
      </p:sp>
      <p:sp>
        <p:nvSpPr>
          <p:cNvPr id="4" name="Footer Placeholder 3"/>
          <p:cNvSpPr>
            <a:spLocks noGrp="1"/>
          </p:cNvSpPr>
          <p:nvPr>
            <p:ph type="ftr" sz="quarter" idx="11"/>
          </p:nvPr>
        </p:nvSpPr>
        <p:spPr/>
        <p:txBody>
          <a:bodyPr/>
          <a:lstStyle/>
          <a:p>
            <a:r>
              <a:rPr lang="en-US" smtClean="0"/>
              <a:t>Yong Chen, Texas Tech University</a:t>
            </a:r>
            <a:endParaRPr lang="en-US" dirty="0" smtClean="0"/>
          </a:p>
        </p:txBody>
      </p:sp>
      <p:sp>
        <p:nvSpPr>
          <p:cNvPr id="5" name="Slide Number Placeholder 4"/>
          <p:cNvSpPr>
            <a:spLocks noGrp="1"/>
          </p:cNvSpPr>
          <p:nvPr>
            <p:ph type="sldNum" sz="quarter" idx="12"/>
          </p:nvPr>
        </p:nvSpPr>
        <p:spPr/>
        <p:txBody>
          <a:bodyPr/>
          <a:lstStyle/>
          <a:p>
            <a:fld id="{D2DB48A1-B5F2-D944-9563-BD7B04ADBA09}" type="slidenum">
              <a:rPr lang="en-US" smtClean="0"/>
              <a:t>24</a:t>
            </a:fld>
            <a:endParaRPr lang="en-US"/>
          </a:p>
        </p:txBody>
      </p:sp>
      <p:sp>
        <p:nvSpPr>
          <p:cNvPr id="6" name="Title 5"/>
          <p:cNvSpPr>
            <a:spLocks noGrp="1"/>
          </p:cNvSpPr>
          <p:nvPr>
            <p:ph type="title"/>
          </p:nvPr>
        </p:nvSpPr>
        <p:spPr/>
        <p:txBody>
          <a:bodyPr/>
          <a:lstStyle/>
          <a:p>
            <a:r>
              <a:rPr lang="en-US" dirty="0"/>
              <a:t>Process States</a:t>
            </a:r>
            <a:br>
              <a:rPr lang="en-US" dirty="0"/>
            </a:br>
            <a:endParaRPr lang="en-US" dirty="0"/>
          </a:p>
        </p:txBody>
      </p:sp>
      <p:pic>
        <p:nvPicPr>
          <p:cNvPr id="8" name="Picture 6" descr="D:\b\b4\IBM\02-0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155" y="2249388"/>
            <a:ext cx="7620000" cy="1771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Rectangle 2"/>
          <p:cNvSpPr>
            <a:spLocks noChangeArrowheads="1"/>
          </p:cNvSpPr>
          <p:nvPr/>
        </p:nvSpPr>
        <p:spPr bwMode="auto">
          <a:xfrm>
            <a:off x="0" y="4876800"/>
            <a:ext cx="9144000"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a:spcBef>
                <a:spcPct val="20000"/>
              </a:spcBef>
              <a:defRPr/>
            </a:pPr>
            <a:r>
              <a:rPr lang="en-US" sz="2000" dirty="0">
                <a:cs typeface="+mn-cs"/>
              </a:rPr>
              <a:t>Figure 2-2. A process can be in running, blocked, or ready state. Transitions between these states are as shown.</a:t>
            </a:r>
          </a:p>
        </p:txBody>
      </p:sp>
      <p:sp>
        <p:nvSpPr>
          <p:cNvPr id="2" name="TextBox 1"/>
          <p:cNvSpPr txBox="1"/>
          <p:nvPr/>
        </p:nvSpPr>
        <p:spPr>
          <a:xfrm>
            <a:off x="3810000" y="1880056"/>
            <a:ext cx="1866204"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smtClean="0"/>
              <a:t>Process scheduler</a:t>
            </a:r>
            <a:endParaRPr lang="en-US" dirty="0"/>
          </a:p>
        </p:txBody>
      </p:sp>
      <p:cxnSp>
        <p:nvCxnSpPr>
          <p:cNvPr id="10" name="Straight Arrow Connector 9"/>
          <p:cNvCxnSpPr>
            <a:endCxn id="8" idx="0"/>
          </p:cNvCxnSpPr>
          <p:nvPr/>
        </p:nvCxnSpPr>
        <p:spPr>
          <a:xfrm flipV="1">
            <a:off x="3048000" y="2249388"/>
            <a:ext cx="1553155" cy="11478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V="1">
            <a:off x="3429000" y="2249388"/>
            <a:ext cx="931333" cy="55519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62144595"/>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120000"/>
              </a:lnSpc>
            </a:pPr>
            <a:r>
              <a:rPr lang="en-US" dirty="0" smtClean="0"/>
              <a:t>Threads: lightweight processes</a:t>
            </a:r>
          </a:p>
          <a:p>
            <a:pPr>
              <a:lnSpc>
                <a:spcPct val="120000"/>
              </a:lnSpc>
            </a:pPr>
            <a:r>
              <a:rPr lang="en-US" dirty="0" smtClean="0"/>
              <a:t>Multiple threads of control but share an address space</a:t>
            </a:r>
          </a:p>
          <a:p>
            <a:pPr>
              <a:lnSpc>
                <a:spcPct val="120000"/>
              </a:lnSpc>
            </a:pPr>
            <a:r>
              <a:rPr lang="en-US" dirty="0" smtClean="0"/>
              <a:t>Why threads are desired?</a:t>
            </a:r>
          </a:p>
          <a:p>
            <a:pPr lvl="1">
              <a:lnSpc>
                <a:spcPct val="120000"/>
              </a:lnSpc>
            </a:pPr>
            <a:r>
              <a:rPr lang="en-US" dirty="0" smtClean="0"/>
              <a:t>Ability of share an address space and data</a:t>
            </a:r>
          </a:p>
          <a:p>
            <a:pPr lvl="1">
              <a:lnSpc>
                <a:spcPct val="120000"/>
              </a:lnSpc>
            </a:pPr>
            <a:r>
              <a:rPr lang="en-US" dirty="0" smtClean="0"/>
              <a:t>Lightweight and easier to create and destroy (creating a thread is 10 to 100 times faster than creating a process)</a:t>
            </a:r>
          </a:p>
          <a:p>
            <a:pPr lvl="1">
              <a:lnSpc>
                <a:spcPct val="120000"/>
              </a:lnSpc>
            </a:pPr>
            <a:r>
              <a:rPr lang="en-US" dirty="0" smtClean="0"/>
              <a:t>Performance gain for mixed computing and I/O (higher degree of parallelism)</a:t>
            </a:r>
          </a:p>
          <a:p>
            <a:pPr lvl="1">
              <a:lnSpc>
                <a:spcPct val="120000"/>
              </a:lnSpc>
            </a:pPr>
            <a:r>
              <a:rPr lang="en-US" dirty="0" smtClean="0"/>
              <a:t>Map to multithreaded/multicore processors</a:t>
            </a:r>
            <a:endParaRPr lang="en-US" dirty="0"/>
          </a:p>
        </p:txBody>
      </p:sp>
      <p:sp>
        <p:nvSpPr>
          <p:cNvPr id="3" name="Date Placeholder 2"/>
          <p:cNvSpPr>
            <a:spLocks noGrp="1"/>
          </p:cNvSpPr>
          <p:nvPr>
            <p:ph type="dt" sz="half" idx="10"/>
          </p:nvPr>
        </p:nvSpPr>
        <p:spPr/>
        <p:txBody>
          <a:bodyPr/>
          <a:lstStyle/>
          <a:p>
            <a:fld id="{C94E3762-5D8A-3A4E-B6DB-2FE9B8FB070F}" type="datetime1">
              <a:rPr lang="en-US" smtClean="0"/>
              <a:t>12/3/18</a:t>
            </a:fld>
            <a:endParaRPr lang="en-US"/>
          </a:p>
        </p:txBody>
      </p:sp>
      <p:sp>
        <p:nvSpPr>
          <p:cNvPr id="4" name="Footer Placeholder 3"/>
          <p:cNvSpPr>
            <a:spLocks noGrp="1"/>
          </p:cNvSpPr>
          <p:nvPr>
            <p:ph type="ftr" sz="quarter" idx="11"/>
          </p:nvPr>
        </p:nvSpPr>
        <p:spPr/>
        <p:txBody>
          <a:bodyPr/>
          <a:lstStyle/>
          <a:p>
            <a:r>
              <a:rPr lang="en-US" smtClean="0"/>
              <a:t>Yong Chen, Texas Tech University</a:t>
            </a:r>
            <a:endParaRPr lang="en-US" dirty="0" smtClean="0"/>
          </a:p>
        </p:txBody>
      </p:sp>
      <p:sp>
        <p:nvSpPr>
          <p:cNvPr id="5" name="Slide Number Placeholder 4"/>
          <p:cNvSpPr>
            <a:spLocks noGrp="1"/>
          </p:cNvSpPr>
          <p:nvPr>
            <p:ph type="sldNum" sz="quarter" idx="12"/>
          </p:nvPr>
        </p:nvSpPr>
        <p:spPr/>
        <p:txBody>
          <a:bodyPr/>
          <a:lstStyle/>
          <a:p>
            <a:fld id="{D2DB48A1-B5F2-D944-9563-BD7B04ADBA09}" type="slidenum">
              <a:rPr lang="en-US" smtClean="0"/>
              <a:t>25</a:t>
            </a:fld>
            <a:endParaRPr lang="en-US"/>
          </a:p>
        </p:txBody>
      </p:sp>
      <p:sp>
        <p:nvSpPr>
          <p:cNvPr id="6" name="Title 5"/>
          <p:cNvSpPr>
            <a:spLocks noGrp="1"/>
          </p:cNvSpPr>
          <p:nvPr>
            <p:ph type="title"/>
          </p:nvPr>
        </p:nvSpPr>
        <p:spPr/>
        <p:txBody>
          <a:bodyPr/>
          <a:lstStyle/>
          <a:p>
            <a:r>
              <a:rPr lang="en-US" dirty="0" smtClean="0"/>
              <a:t>Threads</a:t>
            </a:r>
            <a:endParaRPr lang="en-US" dirty="0"/>
          </a:p>
        </p:txBody>
      </p:sp>
    </p:spTree>
    <p:extLst>
      <p:ext uri="{BB962C8B-B14F-4D97-AF65-F5344CB8AC3E}">
        <p14:creationId xmlns:p14="http://schemas.microsoft.com/office/powerpoint/2010/main" val="19452338"/>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94E3762-5D8A-3A4E-B6DB-2FE9B8FB070F}" type="datetime1">
              <a:rPr lang="en-US" smtClean="0"/>
              <a:t>12/3/18</a:t>
            </a:fld>
            <a:endParaRPr lang="en-US"/>
          </a:p>
        </p:txBody>
      </p:sp>
      <p:sp>
        <p:nvSpPr>
          <p:cNvPr id="4" name="Footer Placeholder 3"/>
          <p:cNvSpPr>
            <a:spLocks noGrp="1"/>
          </p:cNvSpPr>
          <p:nvPr>
            <p:ph type="ftr" sz="quarter" idx="11"/>
          </p:nvPr>
        </p:nvSpPr>
        <p:spPr/>
        <p:txBody>
          <a:bodyPr/>
          <a:lstStyle/>
          <a:p>
            <a:r>
              <a:rPr lang="en-US" smtClean="0"/>
              <a:t>Yong Chen, Texas Tech University</a:t>
            </a:r>
            <a:endParaRPr lang="en-US" dirty="0" smtClean="0"/>
          </a:p>
        </p:txBody>
      </p:sp>
      <p:sp>
        <p:nvSpPr>
          <p:cNvPr id="5" name="Slide Number Placeholder 4"/>
          <p:cNvSpPr>
            <a:spLocks noGrp="1"/>
          </p:cNvSpPr>
          <p:nvPr>
            <p:ph type="sldNum" sz="quarter" idx="12"/>
          </p:nvPr>
        </p:nvSpPr>
        <p:spPr/>
        <p:txBody>
          <a:bodyPr/>
          <a:lstStyle/>
          <a:p>
            <a:fld id="{D2DB48A1-B5F2-D944-9563-BD7B04ADBA09}" type="slidenum">
              <a:rPr lang="en-US" smtClean="0"/>
              <a:t>26</a:t>
            </a:fld>
            <a:endParaRPr lang="en-US"/>
          </a:p>
        </p:txBody>
      </p:sp>
      <p:sp>
        <p:nvSpPr>
          <p:cNvPr id="6" name="Title 5"/>
          <p:cNvSpPr>
            <a:spLocks noGrp="1"/>
          </p:cNvSpPr>
          <p:nvPr>
            <p:ph type="title"/>
          </p:nvPr>
        </p:nvSpPr>
        <p:spPr/>
        <p:txBody>
          <a:bodyPr/>
          <a:lstStyle/>
          <a:p>
            <a:r>
              <a:rPr lang="en-US" dirty="0"/>
              <a:t>Thread Usage (1)</a:t>
            </a:r>
            <a:br>
              <a:rPr lang="en-US" dirty="0"/>
            </a:br>
            <a:endParaRPr lang="en-US" dirty="0"/>
          </a:p>
        </p:txBody>
      </p:sp>
      <p:pic>
        <p:nvPicPr>
          <p:cNvPr id="7" name="Picture 6" descr="D:\b\b4\IBM\02-0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450" y="1466850"/>
            <a:ext cx="7505700" cy="3771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Rectangle 2"/>
          <p:cNvSpPr>
            <a:spLocks noChangeArrowheads="1"/>
          </p:cNvSpPr>
          <p:nvPr/>
        </p:nvSpPr>
        <p:spPr bwMode="auto">
          <a:xfrm>
            <a:off x="0" y="5715000"/>
            <a:ext cx="91440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a:spcBef>
                <a:spcPct val="20000"/>
              </a:spcBef>
              <a:defRPr/>
            </a:pPr>
            <a:r>
              <a:rPr lang="en-US" sz="2000" dirty="0">
                <a:cs typeface="+mn-cs"/>
              </a:rPr>
              <a:t>Figure 2-7. A word processor with three threads.</a:t>
            </a:r>
          </a:p>
        </p:txBody>
      </p:sp>
    </p:spTree>
    <p:extLst>
      <p:ext uri="{BB962C8B-B14F-4D97-AF65-F5344CB8AC3E}">
        <p14:creationId xmlns:p14="http://schemas.microsoft.com/office/powerpoint/2010/main" val="517930422"/>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94E3762-5D8A-3A4E-B6DB-2FE9B8FB070F}" type="datetime1">
              <a:rPr lang="en-US" smtClean="0"/>
              <a:t>12/3/18</a:t>
            </a:fld>
            <a:endParaRPr lang="en-US"/>
          </a:p>
        </p:txBody>
      </p:sp>
      <p:sp>
        <p:nvSpPr>
          <p:cNvPr id="4" name="Footer Placeholder 3"/>
          <p:cNvSpPr>
            <a:spLocks noGrp="1"/>
          </p:cNvSpPr>
          <p:nvPr>
            <p:ph type="ftr" sz="quarter" idx="11"/>
          </p:nvPr>
        </p:nvSpPr>
        <p:spPr/>
        <p:txBody>
          <a:bodyPr/>
          <a:lstStyle/>
          <a:p>
            <a:r>
              <a:rPr lang="en-US" smtClean="0"/>
              <a:t>Yong Chen, Texas Tech University</a:t>
            </a:r>
            <a:endParaRPr lang="en-US" dirty="0" smtClean="0"/>
          </a:p>
        </p:txBody>
      </p:sp>
      <p:sp>
        <p:nvSpPr>
          <p:cNvPr id="5" name="Slide Number Placeholder 4"/>
          <p:cNvSpPr>
            <a:spLocks noGrp="1"/>
          </p:cNvSpPr>
          <p:nvPr>
            <p:ph type="sldNum" sz="quarter" idx="12"/>
          </p:nvPr>
        </p:nvSpPr>
        <p:spPr/>
        <p:txBody>
          <a:bodyPr/>
          <a:lstStyle/>
          <a:p>
            <a:fld id="{D2DB48A1-B5F2-D944-9563-BD7B04ADBA09}" type="slidenum">
              <a:rPr lang="en-US" smtClean="0"/>
              <a:t>27</a:t>
            </a:fld>
            <a:endParaRPr lang="en-US"/>
          </a:p>
        </p:txBody>
      </p:sp>
      <p:sp>
        <p:nvSpPr>
          <p:cNvPr id="6" name="Title 5"/>
          <p:cNvSpPr>
            <a:spLocks noGrp="1"/>
          </p:cNvSpPr>
          <p:nvPr>
            <p:ph type="title"/>
          </p:nvPr>
        </p:nvSpPr>
        <p:spPr/>
        <p:txBody>
          <a:bodyPr/>
          <a:lstStyle/>
          <a:p>
            <a:r>
              <a:rPr lang="en-US" dirty="0"/>
              <a:t>Thread Usage (2)</a:t>
            </a:r>
            <a:br>
              <a:rPr lang="en-US" dirty="0"/>
            </a:br>
            <a:endParaRPr lang="en-US" dirty="0"/>
          </a:p>
        </p:txBody>
      </p:sp>
      <p:pic>
        <p:nvPicPr>
          <p:cNvPr id="7" name="Picture 6" descr="D:\b\b4\IBM\02-0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7670" y="1671779"/>
            <a:ext cx="6463486" cy="4284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Rectangle 2"/>
          <p:cNvSpPr>
            <a:spLocks noChangeArrowheads="1"/>
          </p:cNvSpPr>
          <p:nvPr/>
        </p:nvSpPr>
        <p:spPr bwMode="auto">
          <a:xfrm>
            <a:off x="0" y="5883840"/>
            <a:ext cx="9144000" cy="5224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a:spcBef>
                <a:spcPct val="20000"/>
              </a:spcBef>
              <a:defRPr/>
            </a:pPr>
            <a:r>
              <a:rPr lang="en-US" sz="2000" dirty="0">
                <a:cs typeface="+mn-cs"/>
              </a:rPr>
              <a:t>Figure 2-8. A multithreaded Web server.</a:t>
            </a:r>
          </a:p>
        </p:txBody>
      </p:sp>
    </p:spTree>
    <p:extLst>
      <p:ext uri="{BB962C8B-B14F-4D97-AF65-F5344CB8AC3E}">
        <p14:creationId xmlns:p14="http://schemas.microsoft.com/office/powerpoint/2010/main" val="1105381263"/>
      </p:ext>
    </p:extLst>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In user space</a:t>
            </a:r>
          </a:p>
          <a:p>
            <a:endParaRPr lang="en-US" dirty="0" smtClean="0"/>
          </a:p>
          <a:p>
            <a:r>
              <a:rPr lang="en-US" dirty="0" smtClean="0"/>
              <a:t>Entirely in user space, kernel knows nothing</a:t>
            </a:r>
          </a:p>
          <a:p>
            <a:r>
              <a:rPr lang="en-US" dirty="0" smtClean="0"/>
              <a:t>Kernel manages ordinary single-threaded processes</a:t>
            </a:r>
          </a:p>
          <a:p>
            <a:r>
              <a:rPr lang="en-US" dirty="0" smtClean="0"/>
              <a:t>User-level threads can be implemented on an operating system that does not support threads (in kernel)</a:t>
            </a:r>
          </a:p>
          <a:p>
            <a:endParaRPr lang="en-US" dirty="0"/>
          </a:p>
        </p:txBody>
      </p:sp>
      <p:sp>
        <p:nvSpPr>
          <p:cNvPr id="3" name="Date Placeholder 2"/>
          <p:cNvSpPr>
            <a:spLocks noGrp="1"/>
          </p:cNvSpPr>
          <p:nvPr>
            <p:ph type="dt" sz="half" idx="10"/>
          </p:nvPr>
        </p:nvSpPr>
        <p:spPr/>
        <p:txBody>
          <a:bodyPr/>
          <a:lstStyle/>
          <a:p>
            <a:fld id="{C94E3762-5D8A-3A4E-B6DB-2FE9B8FB070F}" type="datetime1">
              <a:rPr lang="en-US" smtClean="0"/>
              <a:t>12/3/18</a:t>
            </a:fld>
            <a:endParaRPr lang="en-US"/>
          </a:p>
        </p:txBody>
      </p:sp>
      <p:sp>
        <p:nvSpPr>
          <p:cNvPr id="4" name="Footer Placeholder 3"/>
          <p:cNvSpPr>
            <a:spLocks noGrp="1"/>
          </p:cNvSpPr>
          <p:nvPr>
            <p:ph type="ftr" sz="quarter" idx="11"/>
          </p:nvPr>
        </p:nvSpPr>
        <p:spPr/>
        <p:txBody>
          <a:bodyPr/>
          <a:lstStyle/>
          <a:p>
            <a:r>
              <a:rPr lang="en-US" smtClean="0"/>
              <a:t>Yong Chen, Texas Tech University</a:t>
            </a:r>
            <a:endParaRPr lang="en-US" dirty="0" smtClean="0"/>
          </a:p>
        </p:txBody>
      </p:sp>
      <p:sp>
        <p:nvSpPr>
          <p:cNvPr id="5" name="Slide Number Placeholder 4"/>
          <p:cNvSpPr>
            <a:spLocks noGrp="1"/>
          </p:cNvSpPr>
          <p:nvPr>
            <p:ph type="sldNum" sz="quarter" idx="12"/>
          </p:nvPr>
        </p:nvSpPr>
        <p:spPr/>
        <p:txBody>
          <a:bodyPr/>
          <a:lstStyle/>
          <a:p>
            <a:fld id="{D2DB48A1-B5F2-D944-9563-BD7B04ADBA09}" type="slidenum">
              <a:rPr lang="en-US" smtClean="0"/>
              <a:t>28</a:t>
            </a:fld>
            <a:endParaRPr lang="en-US"/>
          </a:p>
        </p:txBody>
      </p:sp>
      <p:sp>
        <p:nvSpPr>
          <p:cNvPr id="6" name="Title 5"/>
          <p:cNvSpPr>
            <a:spLocks noGrp="1"/>
          </p:cNvSpPr>
          <p:nvPr>
            <p:ph type="title"/>
          </p:nvPr>
        </p:nvSpPr>
        <p:spPr/>
        <p:txBody>
          <a:bodyPr/>
          <a:lstStyle/>
          <a:p>
            <a:r>
              <a:rPr lang="en-US" dirty="0" smtClean="0"/>
              <a:t>Implementing Threads in User Space (1)</a:t>
            </a:r>
            <a:endParaRPr lang="en-US" dirty="0"/>
          </a:p>
        </p:txBody>
      </p:sp>
    </p:spTree>
    <p:extLst>
      <p:ext uri="{BB962C8B-B14F-4D97-AF65-F5344CB8AC3E}">
        <p14:creationId xmlns:p14="http://schemas.microsoft.com/office/powerpoint/2010/main" val="1707075015"/>
      </p:ext>
    </p:extLst>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94E3762-5D8A-3A4E-B6DB-2FE9B8FB070F}" type="datetime1">
              <a:rPr lang="en-US" smtClean="0"/>
              <a:t>12/3/18</a:t>
            </a:fld>
            <a:endParaRPr lang="en-US"/>
          </a:p>
        </p:txBody>
      </p:sp>
      <p:sp>
        <p:nvSpPr>
          <p:cNvPr id="4" name="Footer Placeholder 3"/>
          <p:cNvSpPr>
            <a:spLocks noGrp="1"/>
          </p:cNvSpPr>
          <p:nvPr>
            <p:ph type="ftr" sz="quarter" idx="11"/>
          </p:nvPr>
        </p:nvSpPr>
        <p:spPr/>
        <p:txBody>
          <a:bodyPr/>
          <a:lstStyle/>
          <a:p>
            <a:r>
              <a:rPr lang="en-US" smtClean="0"/>
              <a:t>Yong Chen, Texas Tech University</a:t>
            </a:r>
            <a:endParaRPr lang="en-US" dirty="0" smtClean="0"/>
          </a:p>
        </p:txBody>
      </p:sp>
      <p:sp>
        <p:nvSpPr>
          <p:cNvPr id="5" name="Slide Number Placeholder 4"/>
          <p:cNvSpPr>
            <a:spLocks noGrp="1"/>
          </p:cNvSpPr>
          <p:nvPr>
            <p:ph type="sldNum" sz="quarter" idx="12"/>
          </p:nvPr>
        </p:nvSpPr>
        <p:spPr/>
        <p:txBody>
          <a:bodyPr/>
          <a:lstStyle/>
          <a:p>
            <a:fld id="{D2DB48A1-B5F2-D944-9563-BD7B04ADBA09}" type="slidenum">
              <a:rPr lang="en-US" smtClean="0"/>
              <a:t>29</a:t>
            </a:fld>
            <a:endParaRPr lang="en-US"/>
          </a:p>
        </p:txBody>
      </p:sp>
      <p:sp>
        <p:nvSpPr>
          <p:cNvPr id="6" name="Title 5"/>
          <p:cNvSpPr>
            <a:spLocks noGrp="1"/>
          </p:cNvSpPr>
          <p:nvPr>
            <p:ph type="title"/>
          </p:nvPr>
        </p:nvSpPr>
        <p:spPr/>
        <p:txBody>
          <a:bodyPr/>
          <a:lstStyle/>
          <a:p>
            <a:r>
              <a:rPr lang="en-US" dirty="0"/>
              <a:t>Implementing Threads in User </a:t>
            </a:r>
            <a:r>
              <a:rPr lang="en-US" dirty="0" smtClean="0"/>
              <a:t>Space (2)</a:t>
            </a:r>
            <a:r>
              <a:rPr lang="en-US" dirty="0"/>
              <a:t/>
            </a:r>
            <a:br>
              <a:rPr lang="en-US" dirty="0"/>
            </a:br>
            <a:endParaRPr lang="en-US" dirty="0"/>
          </a:p>
        </p:txBody>
      </p:sp>
      <p:pic>
        <p:nvPicPr>
          <p:cNvPr id="7" name="Picture 6" descr="D:\b\b4\IBM\02-16.jpg"/>
          <p:cNvPicPr>
            <a:picLocks noChangeAspect="1" noChangeArrowheads="1"/>
          </p:cNvPicPr>
          <p:nvPr/>
        </p:nvPicPr>
        <p:blipFill rotWithShape="1">
          <a:blip r:embed="rId2">
            <a:extLst>
              <a:ext uri="{28A0092B-C50C-407E-A947-70E740481C1C}">
                <a14:useLocalDpi xmlns:a14="http://schemas.microsoft.com/office/drawing/2010/main" val="0"/>
              </a:ext>
            </a:extLst>
          </a:blip>
          <a:srcRect r="43457"/>
          <a:stretch/>
        </p:blipFill>
        <p:spPr bwMode="auto">
          <a:xfrm>
            <a:off x="2643188" y="1724025"/>
            <a:ext cx="3910012" cy="3270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Rectangle 2"/>
          <p:cNvSpPr>
            <a:spLocks noChangeArrowheads="1"/>
          </p:cNvSpPr>
          <p:nvPr/>
        </p:nvSpPr>
        <p:spPr bwMode="auto">
          <a:xfrm>
            <a:off x="0" y="5715000"/>
            <a:ext cx="9144000"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a:spcBef>
                <a:spcPct val="20000"/>
              </a:spcBef>
              <a:defRPr/>
            </a:pPr>
            <a:r>
              <a:rPr lang="en-US" sz="2000" dirty="0">
                <a:cs typeface="+mn-cs"/>
              </a:rPr>
              <a:t>Figure 2-16. (a) A user-level threads </a:t>
            </a:r>
            <a:r>
              <a:rPr lang="en-US" sz="2000" dirty="0" smtClean="0">
                <a:cs typeface="+mn-cs"/>
              </a:rPr>
              <a:t>package</a:t>
            </a:r>
            <a:endParaRPr lang="en-US" sz="2000" dirty="0">
              <a:cs typeface="+mn-cs"/>
            </a:endParaRPr>
          </a:p>
        </p:txBody>
      </p:sp>
    </p:spTree>
    <p:extLst>
      <p:ext uri="{BB962C8B-B14F-4D97-AF65-F5344CB8AC3E}">
        <p14:creationId xmlns:p14="http://schemas.microsoft.com/office/powerpoint/2010/main" val="428253185"/>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1026"/>
          <p:cNvSpPr>
            <a:spLocks noChangeArrowheads="1"/>
          </p:cNvSpPr>
          <p:nvPr/>
        </p:nvSpPr>
        <p:spPr bwMode="auto">
          <a:xfrm>
            <a:off x="0" y="990600"/>
            <a:ext cx="91440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nchor="ctr"/>
          <a:lstStyle/>
          <a:p>
            <a:pPr algn="ctr"/>
            <a:r>
              <a:rPr lang="en-US" sz="3200" u="sng" dirty="0">
                <a:latin typeface="+mj-lt"/>
              </a:rPr>
              <a:t>What Is An Operating System (2)</a:t>
            </a:r>
          </a:p>
        </p:txBody>
      </p:sp>
      <p:sp>
        <p:nvSpPr>
          <p:cNvPr id="102403" name="Rectangle 1027"/>
          <p:cNvSpPr>
            <a:spLocks noChangeArrowheads="1"/>
          </p:cNvSpPr>
          <p:nvPr/>
        </p:nvSpPr>
        <p:spPr bwMode="auto">
          <a:xfrm>
            <a:off x="978795" y="5654567"/>
            <a:ext cx="7868992"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a:spcBef>
                <a:spcPct val="20000"/>
              </a:spcBef>
            </a:pPr>
            <a:r>
              <a:rPr lang="en-US" sz="2600" dirty="0"/>
              <a:t>Figure 1</a:t>
            </a:r>
            <a:r>
              <a:rPr lang="en-US" sz="2600" dirty="0" smtClean="0"/>
              <a:t>-1</a:t>
            </a:r>
            <a:r>
              <a:rPr lang="en-US" sz="2600" dirty="0"/>
              <a:t>. Where the operating system fits in.</a:t>
            </a:r>
          </a:p>
        </p:txBody>
      </p:sp>
      <p:pic>
        <p:nvPicPr>
          <p:cNvPr id="102405" name="Picture 1029" descr="D:\b\b4\IBM\01-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1575" y="1873142"/>
            <a:ext cx="6800850" cy="3781425"/>
          </a:xfrm>
          <a:prstGeom prst="rect">
            <a:avLst/>
          </a:prstGeom>
          <a:noFill/>
          <a:extLst>
            <a:ext uri="{909E8E84-426E-40dd-AFC4-6F175D3DCCD1}">
              <a14:hiddenFill xmlns:a14="http://schemas.microsoft.com/office/drawing/2010/main" xmlns="">
                <a:solidFill>
                  <a:srgbClr val="FFFFFF"/>
                </a:solidFill>
              </a14:hiddenFill>
            </a:ext>
          </a:extLst>
        </p:spPr>
      </p:pic>
      <p:sp>
        <p:nvSpPr>
          <p:cNvPr id="5" name="Footer Placeholder 4"/>
          <p:cNvSpPr>
            <a:spLocks noGrp="1"/>
          </p:cNvSpPr>
          <p:nvPr>
            <p:ph type="ftr" sz="quarter" idx="11"/>
          </p:nvPr>
        </p:nvSpPr>
        <p:spPr/>
        <p:txBody>
          <a:bodyPr/>
          <a:lstStyle/>
          <a:p>
            <a:r>
              <a:rPr lang="en-US" smtClean="0"/>
              <a:t>Yong Chen, Texas Tech University</a:t>
            </a:r>
            <a:endParaRPr lang="en-US"/>
          </a:p>
        </p:txBody>
      </p:sp>
      <p:sp>
        <p:nvSpPr>
          <p:cNvPr id="6" name="Date Placeholder 5"/>
          <p:cNvSpPr>
            <a:spLocks noGrp="1"/>
          </p:cNvSpPr>
          <p:nvPr>
            <p:ph type="dt" sz="half" idx="10"/>
          </p:nvPr>
        </p:nvSpPr>
        <p:spPr/>
        <p:txBody>
          <a:bodyPr/>
          <a:lstStyle/>
          <a:p>
            <a:fld id="{3175516F-F2A2-47C5-9741-85CE8E25E4A5}" type="datetime1">
              <a:rPr lang="en-US" altLang="zh-CN" smtClean="0"/>
              <a:pPr/>
              <a:t>12/3/18</a:t>
            </a:fld>
            <a:endParaRPr lang="en-US"/>
          </a:p>
        </p:txBody>
      </p:sp>
      <p:sp>
        <p:nvSpPr>
          <p:cNvPr id="7" name="Slide Number Placeholder 6"/>
          <p:cNvSpPr>
            <a:spLocks noGrp="1"/>
          </p:cNvSpPr>
          <p:nvPr>
            <p:ph type="sldNum" sz="quarter" idx="12"/>
          </p:nvPr>
        </p:nvSpPr>
        <p:spPr/>
        <p:txBody>
          <a:bodyPr/>
          <a:lstStyle/>
          <a:p>
            <a:fld id="{E5B45921-0740-1F4C-BF3B-15FC532FF260}" type="slidenum">
              <a:rPr lang="en-US" smtClean="0"/>
              <a:pPr/>
              <a:t>3</a:t>
            </a:fld>
            <a:endParaRPr lang="en-US"/>
          </a:p>
        </p:txBody>
      </p:sp>
    </p:spTree>
    <p:extLst>
      <p:ext uri="{BB962C8B-B14F-4D97-AF65-F5344CB8AC3E}">
        <p14:creationId xmlns:p14="http://schemas.microsoft.com/office/powerpoint/2010/main" val="2626411246"/>
      </p:ext>
    </p:extLst>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Advantages</a:t>
            </a:r>
          </a:p>
          <a:p>
            <a:pPr lvl="1"/>
            <a:r>
              <a:rPr lang="en-US" dirty="0" smtClean="0"/>
              <a:t>Fast thread switching than trapping to the kernel (an order of magnitude faster normally)</a:t>
            </a:r>
          </a:p>
          <a:p>
            <a:pPr lvl="1"/>
            <a:r>
              <a:rPr lang="en-US" dirty="0" smtClean="0"/>
              <a:t>Each process can have its own customized scheduling algorithm</a:t>
            </a:r>
          </a:p>
          <a:p>
            <a:r>
              <a:rPr lang="en-US" dirty="0" smtClean="0"/>
              <a:t>Disadvantages</a:t>
            </a:r>
          </a:p>
          <a:p>
            <a:pPr lvl="1"/>
            <a:r>
              <a:rPr lang="en-US" dirty="0" smtClean="0"/>
              <a:t>Blocking system calls</a:t>
            </a:r>
          </a:p>
          <a:p>
            <a:pPr lvl="1"/>
            <a:r>
              <a:rPr lang="en-US" dirty="0" smtClean="0"/>
              <a:t>Page faults (detailed discussion when studying chapter 3)</a:t>
            </a:r>
          </a:p>
          <a:p>
            <a:pPr lvl="1"/>
            <a:r>
              <a:rPr lang="en-US" dirty="0" smtClean="0"/>
              <a:t>Limited performance gain (system calls block threads)</a:t>
            </a:r>
          </a:p>
          <a:p>
            <a:pPr lvl="1"/>
            <a:endParaRPr lang="en-US" dirty="0" smtClean="0"/>
          </a:p>
          <a:p>
            <a:pPr lvl="1"/>
            <a:endParaRPr lang="en-US" dirty="0"/>
          </a:p>
        </p:txBody>
      </p:sp>
      <p:sp>
        <p:nvSpPr>
          <p:cNvPr id="3" name="Date Placeholder 2"/>
          <p:cNvSpPr>
            <a:spLocks noGrp="1"/>
          </p:cNvSpPr>
          <p:nvPr>
            <p:ph type="dt" sz="half" idx="10"/>
          </p:nvPr>
        </p:nvSpPr>
        <p:spPr/>
        <p:txBody>
          <a:bodyPr/>
          <a:lstStyle/>
          <a:p>
            <a:fld id="{C94E3762-5D8A-3A4E-B6DB-2FE9B8FB070F}" type="datetime1">
              <a:rPr lang="en-US" smtClean="0"/>
              <a:t>12/3/18</a:t>
            </a:fld>
            <a:endParaRPr lang="en-US"/>
          </a:p>
        </p:txBody>
      </p:sp>
      <p:sp>
        <p:nvSpPr>
          <p:cNvPr id="4" name="Footer Placeholder 3"/>
          <p:cNvSpPr>
            <a:spLocks noGrp="1"/>
          </p:cNvSpPr>
          <p:nvPr>
            <p:ph type="ftr" sz="quarter" idx="11"/>
          </p:nvPr>
        </p:nvSpPr>
        <p:spPr/>
        <p:txBody>
          <a:bodyPr/>
          <a:lstStyle/>
          <a:p>
            <a:r>
              <a:rPr lang="en-US" smtClean="0"/>
              <a:t>Yong Chen, Texas Tech University</a:t>
            </a:r>
            <a:endParaRPr lang="en-US" dirty="0" smtClean="0"/>
          </a:p>
        </p:txBody>
      </p:sp>
      <p:sp>
        <p:nvSpPr>
          <p:cNvPr id="5" name="Slide Number Placeholder 4"/>
          <p:cNvSpPr>
            <a:spLocks noGrp="1"/>
          </p:cNvSpPr>
          <p:nvPr>
            <p:ph type="sldNum" sz="quarter" idx="12"/>
          </p:nvPr>
        </p:nvSpPr>
        <p:spPr/>
        <p:txBody>
          <a:bodyPr/>
          <a:lstStyle/>
          <a:p>
            <a:fld id="{D2DB48A1-B5F2-D944-9563-BD7B04ADBA09}" type="slidenum">
              <a:rPr lang="en-US" smtClean="0"/>
              <a:t>30</a:t>
            </a:fld>
            <a:endParaRPr lang="en-US"/>
          </a:p>
        </p:txBody>
      </p:sp>
      <p:sp>
        <p:nvSpPr>
          <p:cNvPr id="6" name="Title 5"/>
          <p:cNvSpPr>
            <a:spLocks noGrp="1"/>
          </p:cNvSpPr>
          <p:nvPr>
            <p:ph type="title"/>
          </p:nvPr>
        </p:nvSpPr>
        <p:spPr/>
        <p:txBody>
          <a:bodyPr/>
          <a:lstStyle/>
          <a:p>
            <a:r>
              <a:rPr lang="en-US" dirty="0"/>
              <a:t>Implementing Threads in User Space </a:t>
            </a:r>
            <a:r>
              <a:rPr lang="en-US" dirty="0" smtClean="0"/>
              <a:t>(3)</a:t>
            </a:r>
            <a:r>
              <a:rPr lang="en-US" dirty="0"/>
              <a:t/>
            </a:r>
            <a:br>
              <a:rPr lang="en-US" dirty="0"/>
            </a:br>
            <a:endParaRPr lang="en-US" dirty="0"/>
          </a:p>
        </p:txBody>
      </p:sp>
    </p:spTree>
    <p:extLst>
      <p:ext uri="{BB962C8B-B14F-4D97-AF65-F5344CB8AC3E}">
        <p14:creationId xmlns:p14="http://schemas.microsoft.com/office/powerpoint/2010/main" val="1433579198"/>
      </p:ext>
    </p:extLst>
  </p:cSld>
  <p:clrMapOvr>
    <a:masterClrMapping/>
  </p:clrMapOvr>
  <p:transition spd="slow">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 </a:t>
            </a:r>
            <a:r>
              <a:rPr lang="en-US" dirty="0" smtClean="0"/>
              <a:t>kernel space</a:t>
            </a:r>
          </a:p>
          <a:p>
            <a:endParaRPr lang="en-US" dirty="0"/>
          </a:p>
          <a:p>
            <a:r>
              <a:rPr lang="en-US" dirty="0" smtClean="0"/>
              <a:t>No run-time system and thread table needed in each process</a:t>
            </a:r>
          </a:p>
          <a:p>
            <a:r>
              <a:rPr lang="en-US" dirty="0" smtClean="0"/>
              <a:t>Kernel manages a thread table keeping track of threads</a:t>
            </a:r>
          </a:p>
          <a:p>
            <a:r>
              <a:rPr lang="en-US" dirty="0" smtClean="0"/>
              <a:t>Thread table holds the same info as with user-level threads</a:t>
            </a:r>
          </a:p>
          <a:p>
            <a:endParaRPr lang="en-US" dirty="0"/>
          </a:p>
        </p:txBody>
      </p:sp>
      <p:sp>
        <p:nvSpPr>
          <p:cNvPr id="3" name="Date Placeholder 2"/>
          <p:cNvSpPr>
            <a:spLocks noGrp="1"/>
          </p:cNvSpPr>
          <p:nvPr>
            <p:ph type="dt" sz="half" idx="10"/>
          </p:nvPr>
        </p:nvSpPr>
        <p:spPr/>
        <p:txBody>
          <a:bodyPr/>
          <a:lstStyle/>
          <a:p>
            <a:fld id="{C94E3762-5D8A-3A4E-B6DB-2FE9B8FB070F}" type="datetime1">
              <a:rPr lang="en-US" smtClean="0"/>
              <a:t>12/3/18</a:t>
            </a:fld>
            <a:endParaRPr lang="en-US"/>
          </a:p>
        </p:txBody>
      </p:sp>
      <p:sp>
        <p:nvSpPr>
          <p:cNvPr id="4" name="Footer Placeholder 3"/>
          <p:cNvSpPr>
            <a:spLocks noGrp="1"/>
          </p:cNvSpPr>
          <p:nvPr>
            <p:ph type="ftr" sz="quarter" idx="11"/>
          </p:nvPr>
        </p:nvSpPr>
        <p:spPr/>
        <p:txBody>
          <a:bodyPr/>
          <a:lstStyle/>
          <a:p>
            <a:r>
              <a:rPr lang="en-US" smtClean="0"/>
              <a:t>Yong Chen, Texas Tech University</a:t>
            </a:r>
            <a:endParaRPr lang="en-US" dirty="0" smtClean="0"/>
          </a:p>
        </p:txBody>
      </p:sp>
      <p:sp>
        <p:nvSpPr>
          <p:cNvPr id="5" name="Slide Number Placeholder 4"/>
          <p:cNvSpPr>
            <a:spLocks noGrp="1"/>
          </p:cNvSpPr>
          <p:nvPr>
            <p:ph type="sldNum" sz="quarter" idx="12"/>
          </p:nvPr>
        </p:nvSpPr>
        <p:spPr/>
        <p:txBody>
          <a:bodyPr/>
          <a:lstStyle/>
          <a:p>
            <a:fld id="{D2DB48A1-B5F2-D944-9563-BD7B04ADBA09}" type="slidenum">
              <a:rPr lang="en-US" smtClean="0"/>
              <a:t>31</a:t>
            </a:fld>
            <a:endParaRPr lang="en-US"/>
          </a:p>
        </p:txBody>
      </p:sp>
      <p:sp>
        <p:nvSpPr>
          <p:cNvPr id="6" name="Title 5"/>
          <p:cNvSpPr>
            <a:spLocks noGrp="1"/>
          </p:cNvSpPr>
          <p:nvPr>
            <p:ph type="title"/>
          </p:nvPr>
        </p:nvSpPr>
        <p:spPr/>
        <p:txBody>
          <a:bodyPr/>
          <a:lstStyle/>
          <a:p>
            <a:r>
              <a:rPr lang="en-US" dirty="0"/>
              <a:t>Implementing Threads in </a:t>
            </a:r>
            <a:r>
              <a:rPr lang="en-US" dirty="0" smtClean="0"/>
              <a:t>Kernel Space (1)</a:t>
            </a:r>
            <a:endParaRPr lang="en-US" dirty="0"/>
          </a:p>
        </p:txBody>
      </p:sp>
    </p:spTree>
    <p:extLst>
      <p:ext uri="{BB962C8B-B14F-4D97-AF65-F5344CB8AC3E}">
        <p14:creationId xmlns:p14="http://schemas.microsoft.com/office/powerpoint/2010/main" val="1788798410"/>
      </p:ext>
    </p:extLst>
  </p:cSld>
  <p:clrMapOvr>
    <a:masterClrMapping/>
  </p:clrMapOvr>
  <p:transition spd="slow">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94E3762-5D8A-3A4E-B6DB-2FE9B8FB070F}" type="datetime1">
              <a:rPr lang="en-US" smtClean="0"/>
              <a:t>12/3/18</a:t>
            </a:fld>
            <a:endParaRPr lang="en-US"/>
          </a:p>
        </p:txBody>
      </p:sp>
      <p:sp>
        <p:nvSpPr>
          <p:cNvPr id="4" name="Footer Placeholder 3"/>
          <p:cNvSpPr>
            <a:spLocks noGrp="1"/>
          </p:cNvSpPr>
          <p:nvPr>
            <p:ph type="ftr" sz="quarter" idx="11"/>
          </p:nvPr>
        </p:nvSpPr>
        <p:spPr/>
        <p:txBody>
          <a:bodyPr/>
          <a:lstStyle/>
          <a:p>
            <a:r>
              <a:rPr lang="en-US" smtClean="0"/>
              <a:t>Yong Chen, Texas Tech University</a:t>
            </a:r>
            <a:endParaRPr lang="en-US" dirty="0" smtClean="0"/>
          </a:p>
        </p:txBody>
      </p:sp>
      <p:sp>
        <p:nvSpPr>
          <p:cNvPr id="5" name="Slide Number Placeholder 4"/>
          <p:cNvSpPr>
            <a:spLocks noGrp="1"/>
          </p:cNvSpPr>
          <p:nvPr>
            <p:ph type="sldNum" sz="quarter" idx="12"/>
          </p:nvPr>
        </p:nvSpPr>
        <p:spPr/>
        <p:txBody>
          <a:bodyPr/>
          <a:lstStyle/>
          <a:p>
            <a:fld id="{D2DB48A1-B5F2-D944-9563-BD7B04ADBA09}" type="slidenum">
              <a:rPr lang="en-US" smtClean="0"/>
              <a:t>32</a:t>
            </a:fld>
            <a:endParaRPr lang="en-US"/>
          </a:p>
        </p:txBody>
      </p:sp>
      <p:sp>
        <p:nvSpPr>
          <p:cNvPr id="6" name="Title 5"/>
          <p:cNvSpPr>
            <a:spLocks noGrp="1"/>
          </p:cNvSpPr>
          <p:nvPr>
            <p:ph type="title"/>
          </p:nvPr>
        </p:nvSpPr>
        <p:spPr/>
        <p:txBody>
          <a:bodyPr/>
          <a:lstStyle/>
          <a:p>
            <a:r>
              <a:rPr lang="en-US" dirty="0"/>
              <a:t>Implementing Threads in Kernel Space </a:t>
            </a:r>
            <a:r>
              <a:rPr lang="en-US" dirty="0" smtClean="0"/>
              <a:t>(2)</a:t>
            </a:r>
            <a:endParaRPr lang="en-US" dirty="0"/>
          </a:p>
        </p:txBody>
      </p:sp>
      <p:pic>
        <p:nvPicPr>
          <p:cNvPr id="7" name="Picture 6" descr="D:\b\b4\IBM\02-16.jpg"/>
          <p:cNvPicPr>
            <a:picLocks noChangeAspect="1" noChangeArrowheads="1"/>
          </p:cNvPicPr>
          <p:nvPr/>
        </p:nvPicPr>
        <p:blipFill rotWithShape="1">
          <a:blip r:embed="rId2">
            <a:extLst>
              <a:ext uri="{28A0092B-C50C-407E-A947-70E740481C1C}">
                <a14:useLocalDpi xmlns:a14="http://schemas.microsoft.com/office/drawing/2010/main" val="0"/>
              </a:ext>
            </a:extLst>
          </a:blip>
          <a:srcRect l="56084"/>
          <a:stretch/>
        </p:blipFill>
        <p:spPr bwMode="auto">
          <a:xfrm>
            <a:off x="2878666" y="1724025"/>
            <a:ext cx="3036888" cy="3270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Rectangle 2"/>
          <p:cNvSpPr>
            <a:spLocks noChangeArrowheads="1"/>
          </p:cNvSpPr>
          <p:nvPr/>
        </p:nvSpPr>
        <p:spPr bwMode="auto">
          <a:xfrm>
            <a:off x="0" y="5715000"/>
            <a:ext cx="9144000"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a:spcBef>
                <a:spcPct val="20000"/>
              </a:spcBef>
              <a:defRPr/>
            </a:pPr>
            <a:r>
              <a:rPr lang="en-US" sz="2000" dirty="0">
                <a:cs typeface="+mn-cs"/>
              </a:rPr>
              <a:t>Figure 2-16. </a:t>
            </a:r>
            <a:r>
              <a:rPr lang="en-US" sz="2000" dirty="0" smtClean="0">
                <a:cs typeface="+mn-cs"/>
              </a:rPr>
              <a:t>(</a:t>
            </a:r>
            <a:r>
              <a:rPr lang="en-US" sz="2000" dirty="0">
                <a:cs typeface="+mn-cs"/>
              </a:rPr>
              <a:t>b) A threads package managed by the kernel.</a:t>
            </a:r>
          </a:p>
        </p:txBody>
      </p:sp>
    </p:spTree>
    <p:extLst>
      <p:ext uri="{BB962C8B-B14F-4D97-AF65-F5344CB8AC3E}">
        <p14:creationId xmlns:p14="http://schemas.microsoft.com/office/powerpoint/2010/main" val="1711302517"/>
      </p:ext>
    </p:extLst>
  </p:cSld>
  <p:clrMapOvr>
    <a:masterClrMapping/>
  </p:clrMapOvr>
  <p:transition spd="slow">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Advantages</a:t>
            </a:r>
          </a:p>
          <a:p>
            <a:pPr lvl="1"/>
            <a:r>
              <a:rPr lang="en-US" dirty="0" smtClean="0"/>
              <a:t>When a thread blocks, the kernel can schedule another thread from the same process (if ready) or a thread from a different process to run</a:t>
            </a:r>
          </a:p>
          <a:p>
            <a:pPr lvl="1"/>
            <a:r>
              <a:rPr lang="en-US" dirty="0" smtClean="0"/>
              <a:t>No new </a:t>
            </a:r>
            <a:r>
              <a:rPr lang="en-US" dirty="0" err="1" smtClean="0"/>
              <a:t>nonblocking</a:t>
            </a:r>
            <a:r>
              <a:rPr lang="en-US" dirty="0" smtClean="0"/>
              <a:t> system calls required (including dealing with page faults)</a:t>
            </a:r>
          </a:p>
          <a:p>
            <a:pPr lvl="1"/>
            <a:r>
              <a:rPr lang="en-US" dirty="0" smtClean="0"/>
              <a:t>Performance gain</a:t>
            </a:r>
          </a:p>
          <a:p>
            <a:r>
              <a:rPr lang="en-US" dirty="0" smtClean="0"/>
              <a:t>Disadvantages</a:t>
            </a:r>
          </a:p>
          <a:p>
            <a:pPr lvl="1"/>
            <a:r>
              <a:rPr lang="en-US" dirty="0" smtClean="0"/>
              <a:t>Higher cost of creating/destroying threads (system calls)</a:t>
            </a:r>
          </a:p>
        </p:txBody>
      </p:sp>
      <p:sp>
        <p:nvSpPr>
          <p:cNvPr id="3" name="Date Placeholder 2"/>
          <p:cNvSpPr>
            <a:spLocks noGrp="1"/>
          </p:cNvSpPr>
          <p:nvPr>
            <p:ph type="dt" sz="half" idx="10"/>
          </p:nvPr>
        </p:nvSpPr>
        <p:spPr/>
        <p:txBody>
          <a:bodyPr/>
          <a:lstStyle/>
          <a:p>
            <a:fld id="{C94E3762-5D8A-3A4E-B6DB-2FE9B8FB070F}" type="datetime1">
              <a:rPr lang="en-US" smtClean="0"/>
              <a:t>12/3/18</a:t>
            </a:fld>
            <a:endParaRPr lang="en-US"/>
          </a:p>
        </p:txBody>
      </p:sp>
      <p:sp>
        <p:nvSpPr>
          <p:cNvPr id="4" name="Footer Placeholder 3"/>
          <p:cNvSpPr>
            <a:spLocks noGrp="1"/>
          </p:cNvSpPr>
          <p:nvPr>
            <p:ph type="ftr" sz="quarter" idx="11"/>
          </p:nvPr>
        </p:nvSpPr>
        <p:spPr/>
        <p:txBody>
          <a:bodyPr/>
          <a:lstStyle/>
          <a:p>
            <a:r>
              <a:rPr lang="en-US" smtClean="0"/>
              <a:t>Yong Chen, Texas Tech University</a:t>
            </a:r>
            <a:endParaRPr lang="en-US" dirty="0" smtClean="0"/>
          </a:p>
        </p:txBody>
      </p:sp>
      <p:sp>
        <p:nvSpPr>
          <p:cNvPr id="5" name="Slide Number Placeholder 4"/>
          <p:cNvSpPr>
            <a:spLocks noGrp="1"/>
          </p:cNvSpPr>
          <p:nvPr>
            <p:ph type="sldNum" sz="quarter" idx="12"/>
          </p:nvPr>
        </p:nvSpPr>
        <p:spPr/>
        <p:txBody>
          <a:bodyPr/>
          <a:lstStyle/>
          <a:p>
            <a:fld id="{D2DB48A1-B5F2-D944-9563-BD7B04ADBA09}" type="slidenum">
              <a:rPr lang="en-US" smtClean="0"/>
              <a:t>33</a:t>
            </a:fld>
            <a:endParaRPr lang="en-US"/>
          </a:p>
        </p:txBody>
      </p:sp>
      <p:sp>
        <p:nvSpPr>
          <p:cNvPr id="6" name="Title 5"/>
          <p:cNvSpPr>
            <a:spLocks noGrp="1"/>
          </p:cNvSpPr>
          <p:nvPr>
            <p:ph type="title"/>
          </p:nvPr>
        </p:nvSpPr>
        <p:spPr/>
        <p:txBody>
          <a:bodyPr/>
          <a:lstStyle/>
          <a:p>
            <a:r>
              <a:rPr lang="en-US" dirty="0"/>
              <a:t>Implementing Threads in Kernel Space </a:t>
            </a:r>
            <a:r>
              <a:rPr lang="en-US" dirty="0" smtClean="0"/>
              <a:t>(3)</a:t>
            </a:r>
            <a:endParaRPr lang="en-US" dirty="0"/>
          </a:p>
        </p:txBody>
      </p:sp>
    </p:spTree>
    <p:extLst>
      <p:ext uri="{BB962C8B-B14F-4D97-AF65-F5344CB8AC3E}">
        <p14:creationId xmlns:p14="http://schemas.microsoft.com/office/powerpoint/2010/main" val="612918948"/>
      </p:ext>
    </p:extLst>
  </p:cSld>
  <p:clrMapOvr>
    <a:masterClrMapping/>
  </p:clrMapOvr>
  <p:transition spd="slow">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02586"/>
            <a:ext cx="3268133" cy="4783914"/>
          </a:xfrm>
        </p:spPr>
        <p:txBody>
          <a:bodyPr/>
          <a:lstStyle/>
          <a:p>
            <a:r>
              <a:rPr lang="en-US" dirty="0" smtClean="0"/>
              <a:t>In IPC, where two or more processes read/write some shared data, if the final result depends on who runs precisely when, such a situation is called </a:t>
            </a:r>
            <a:r>
              <a:rPr lang="en-US" dirty="0" smtClean="0">
                <a:solidFill>
                  <a:srgbClr val="0000FF"/>
                </a:solidFill>
              </a:rPr>
              <a:t>race conditions</a:t>
            </a:r>
            <a:endParaRPr lang="en-US" dirty="0">
              <a:solidFill>
                <a:srgbClr val="0000FF"/>
              </a:solidFill>
            </a:endParaRPr>
          </a:p>
        </p:txBody>
      </p:sp>
      <p:sp>
        <p:nvSpPr>
          <p:cNvPr id="3" name="Date Placeholder 2"/>
          <p:cNvSpPr>
            <a:spLocks noGrp="1"/>
          </p:cNvSpPr>
          <p:nvPr>
            <p:ph type="dt" sz="half" idx="10"/>
          </p:nvPr>
        </p:nvSpPr>
        <p:spPr/>
        <p:txBody>
          <a:bodyPr/>
          <a:lstStyle/>
          <a:p>
            <a:fld id="{C94E3762-5D8A-3A4E-B6DB-2FE9B8FB070F}" type="datetime1">
              <a:rPr lang="en-US" smtClean="0"/>
              <a:t>12/3/18</a:t>
            </a:fld>
            <a:endParaRPr lang="en-US"/>
          </a:p>
        </p:txBody>
      </p:sp>
      <p:sp>
        <p:nvSpPr>
          <p:cNvPr id="4" name="Footer Placeholder 3"/>
          <p:cNvSpPr>
            <a:spLocks noGrp="1"/>
          </p:cNvSpPr>
          <p:nvPr>
            <p:ph type="ftr" sz="quarter" idx="11"/>
          </p:nvPr>
        </p:nvSpPr>
        <p:spPr/>
        <p:txBody>
          <a:bodyPr/>
          <a:lstStyle/>
          <a:p>
            <a:r>
              <a:rPr lang="en-US" smtClean="0"/>
              <a:t>Yong Chen, Texas Tech University</a:t>
            </a:r>
            <a:endParaRPr lang="en-US" dirty="0" smtClean="0"/>
          </a:p>
        </p:txBody>
      </p:sp>
      <p:sp>
        <p:nvSpPr>
          <p:cNvPr id="5" name="Slide Number Placeholder 4"/>
          <p:cNvSpPr>
            <a:spLocks noGrp="1"/>
          </p:cNvSpPr>
          <p:nvPr>
            <p:ph type="sldNum" sz="quarter" idx="12"/>
          </p:nvPr>
        </p:nvSpPr>
        <p:spPr/>
        <p:txBody>
          <a:bodyPr/>
          <a:lstStyle/>
          <a:p>
            <a:fld id="{D2DB48A1-B5F2-D944-9563-BD7B04ADBA09}" type="slidenum">
              <a:rPr lang="en-US" smtClean="0"/>
              <a:t>34</a:t>
            </a:fld>
            <a:endParaRPr lang="en-US"/>
          </a:p>
        </p:txBody>
      </p:sp>
      <p:sp>
        <p:nvSpPr>
          <p:cNvPr id="6" name="Title 5"/>
          <p:cNvSpPr>
            <a:spLocks noGrp="1"/>
          </p:cNvSpPr>
          <p:nvPr>
            <p:ph type="title"/>
          </p:nvPr>
        </p:nvSpPr>
        <p:spPr/>
        <p:txBody>
          <a:bodyPr/>
          <a:lstStyle/>
          <a:p>
            <a:r>
              <a:rPr lang="en-US" dirty="0"/>
              <a:t>Race Conditions</a:t>
            </a:r>
            <a:br>
              <a:rPr lang="en-US" dirty="0"/>
            </a:br>
            <a:endParaRPr lang="en-US" dirty="0"/>
          </a:p>
        </p:txBody>
      </p:sp>
      <p:pic>
        <p:nvPicPr>
          <p:cNvPr id="7" name="Picture 6" descr="D:\b\b4\IBM\02-2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6956" y="1600200"/>
            <a:ext cx="4633295" cy="3403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Rectangle 2"/>
          <p:cNvSpPr>
            <a:spLocks noChangeArrowheads="1"/>
          </p:cNvSpPr>
          <p:nvPr/>
        </p:nvSpPr>
        <p:spPr bwMode="auto">
          <a:xfrm>
            <a:off x="3725333" y="5223932"/>
            <a:ext cx="5418667"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a:spcBef>
                <a:spcPct val="20000"/>
              </a:spcBef>
              <a:defRPr/>
            </a:pPr>
            <a:r>
              <a:rPr lang="en-US" sz="2000" dirty="0">
                <a:cs typeface="+mn-cs"/>
              </a:rPr>
              <a:t>Figure 2-21. Two processes want to access </a:t>
            </a:r>
            <a:br>
              <a:rPr lang="en-US" sz="2000" dirty="0">
                <a:cs typeface="+mn-cs"/>
              </a:rPr>
            </a:br>
            <a:r>
              <a:rPr lang="en-US" sz="2000" dirty="0">
                <a:cs typeface="+mn-cs"/>
              </a:rPr>
              <a:t>shared memory at the same time.</a:t>
            </a:r>
          </a:p>
        </p:txBody>
      </p:sp>
    </p:spTree>
    <p:extLst>
      <p:ext uri="{BB962C8B-B14F-4D97-AF65-F5344CB8AC3E}">
        <p14:creationId xmlns:p14="http://schemas.microsoft.com/office/powerpoint/2010/main" val="504486164"/>
      </p:ext>
    </p:extLst>
  </p:cSld>
  <p:clrMapOvr>
    <a:masterClrMapping/>
  </p:clrMapOvr>
  <p:transition spd="slow">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solidFill>
                  <a:srgbClr val="0000FF"/>
                </a:solidFill>
              </a:rPr>
              <a:t>Mutual exclusion</a:t>
            </a:r>
            <a:r>
              <a:rPr lang="en-US" dirty="0" smtClean="0"/>
              <a:t> needed to avoid race conditions</a:t>
            </a:r>
          </a:p>
          <a:p>
            <a:pPr lvl="1"/>
            <a:r>
              <a:rPr lang="en-US" dirty="0" smtClean="0"/>
              <a:t>Applies to shared memory, shared files, and shared everything else</a:t>
            </a:r>
          </a:p>
          <a:p>
            <a:endParaRPr lang="en-US" dirty="0" smtClean="0"/>
          </a:p>
          <a:p>
            <a:r>
              <a:rPr lang="en-US" dirty="0" smtClean="0"/>
              <a:t>Part of the program where shared resources are accessed is called the </a:t>
            </a:r>
            <a:r>
              <a:rPr lang="en-US" dirty="0" smtClean="0">
                <a:solidFill>
                  <a:srgbClr val="0000FF"/>
                </a:solidFill>
              </a:rPr>
              <a:t>critical region </a:t>
            </a:r>
            <a:r>
              <a:rPr lang="en-US" dirty="0" smtClean="0"/>
              <a:t>or </a:t>
            </a:r>
            <a:r>
              <a:rPr lang="en-US" dirty="0">
                <a:solidFill>
                  <a:srgbClr val="0000FF"/>
                </a:solidFill>
              </a:rPr>
              <a:t>critical </a:t>
            </a:r>
            <a:r>
              <a:rPr lang="en-US" dirty="0" smtClean="0">
                <a:solidFill>
                  <a:srgbClr val="0000FF"/>
                </a:solidFill>
              </a:rPr>
              <a:t>section</a:t>
            </a:r>
          </a:p>
          <a:p>
            <a:pPr lvl="1">
              <a:lnSpc>
                <a:spcPct val="120000"/>
              </a:lnSpc>
            </a:pPr>
            <a:r>
              <a:rPr lang="en-US" dirty="0"/>
              <a:t>No two processes may be simultaneously inside their critical regions.</a:t>
            </a:r>
          </a:p>
          <a:p>
            <a:pPr lvl="1">
              <a:lnSpc>
                <a:spcPct val="120000"/>
              </a:lnSpc>
            </a:pPr>
            <a:r>
              <a:rPr lang="en-US" dirty="0"/>
              <a:t>No assumptions may be made about speeds or the number of CPUs.</a:t>
            </a:r>
          </a:p>
          <a:p>
            <a:pPr lvl="1">
              <a:lnSpc>
                <a:spcPct val="120000"/>
              </a:lnSpc>
            </a:pPr>
            <a:r>
              <a:rPr lang="en-US" dirty="0"/>
              <a:t>No process running outside its critical region may block other processes.</a:t>
            </a:r>
          </a:p>
          <a:p>
            <a:pPr lvl="1">
              <a:lnSpc>
                <a:spcPct val="120000"/>
              </a:lnSpc>
            </a:pPr>
            <a:r>
              <a:rPr lang="en-US" dirty="0"/>
              <a:t>No process should have to wait forever to enter its critical region.</a:t>
            </a:r>
          </a:p>
          <a:p>
            <a:pPr marL="0" indent="0">
              <a:buNone/>
            </a:pPr>
            <a:endParaRPr lang="en-US" dirty="0">
              <a:solidFill>
                <a:srgbClr val="0000FF"/>
              </a:solidFill>
            </a:endParaRPr>
          </a:p>
        </p:txBody>
      </p:sp>
      <p:sp>
        <p:nvSpPr>
          <p:cNvPr id="3" name="Date Placeholder 2"/>
          <p:cNvSpPr>
            <a:spLocks noGrp="1"/>
          </p:cNvSpPr>
          <p:nvPr>
            <p:ph type="dt" sz="half" idx="10"/>
          </p:nvPr>
        </p:nvSpPr>
        <p:spPr/>
        <p:txBody>
          <a:bodyPr/>
          <a:lstStyle/>
          <a:p>
            <a:fld id="{C94E3762-5D8A-3A4E-B6DB-2FE9B8FB070F}" type="datetime1">
              <a:rPr lang="en-US" smtClean="0"/>
              <a:t>12/3/18</a:t>
            </a:fld>
            <a:endParaRPr lang="en-US"/>
          </a:p>
        </p:txBody>
      </p:sp>
      <p:sp>
        <p:nvSpPr>
          <p:cNvPr id="4" name="Footer Placeholder 3"/>
          <p:cNvSpPr>
            <a:spLocks noGrp="1"/>
          </p:cNvSpPr>
          <p:nvPr>
            <p:ph type="ftr" sz="quarter" idx="11"/>
          </p:nvPr>
        </p:nvSpPr>
        <p:spPr/>
        <p:txBody>
          <a:bodyPr/>
          <a:lstStyle/>
          <a:p>
            <a:r>
              <a:rPr lang="en-US" smtClean="0"/>
              <a:t>Yong Chen, Texas Tech University</a:t>
            </a:r>
            <a:endParaRPr lang="en-US" dirty="0" smtClean="0"/>
          </a:p>
        </p:txBody>
      </p:sp>
      <p:sp>
        <p:nvSpPr>
          <p:cNvPr id="5" name="Slide Number Placeholder 4"/>
          <p:cNvSpPr>
            <a:spLocks noGrp="1"/>
          </p:cNvSpPr>
          <p:nvPr>
            <p:ph type="sldNum" sz="quarter" idx="12"/>
          </p:nvPr>
        </p:nvSpPr>
        <p:spPr/>
        <p:txBody>
          <a:bodyPr/>
          <a:lstStyle/>
          <a:p>
            <a:fld id="{D2DB48A1-B5F2-D944-9563-BD7B04ADBA09}" type="slidenum">
              <a:rPr lang="en-US" smtClean="0"/>
              <a:t>35</a:t>
            </a:fld>
            <a:endParaRPr lang="en-US"/>
          </a:p>
        </p:txBody>
      </p:sp>
      <p:sp>
        <p:nvSpPr>
          <p:cNvPr id="6" name="Title 5"/>
          <p:cNvSpPr>
            <a:spLocks noGrp="1"/>
          </p:cNvSpPr>
          <p:nvPr>
            <p:ph type="title"/>
          </p:nvPr>
        </p:nvSpPr>
        <p:spPr/>
        <p:txBody>
          <a:bodyPr/>
          <a:lstStyle/>
          <a:p>
            <a:r>
              <a:rPr lang="en-US" dirty="0"/>
              <a:t>Critical Regions (1)</a:t>
            </a:r>
            <a:br>
              <a:rPr lang="en-US" dirty="0"/>
            </a:br>
            <a:endParaRPr lang="en-US" dirty="0"/>
          </a:p>
        </p:txBody>
      </p:sp>
    </p:spTree>
    <p:extLst>
      <p:ext uri="{BB962C8B-B14F-4D97-AF65-F5344CB8AC3E}">
        <p14:creationId xmlns:p14="http://schemas.microsoft.com/office/powerpoint/2010/main" val="633519992"/>
      </p:ext>
    </p:extLst>
  </p:cSld>
  <p:clrMapOvr>
    <a:masterClrMapping/>
  </p:clrMapOvr>
  <p:transition spd="slow">
    <p:push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94E3762-5D8A-3A4E-B6DB-2FE9B8FB070F}" type="datetime1">
              <a:rPr lang="en-US" smtClean="0"/>
              <a:t>12/3/18</a:t>
            </a:fld>
            <a:endParaRPr lang="en-US"/>
          </a:p>
        </p:txBody>
      </p:sp>
      <p:sp>
        <p:nvSpPr>
          <p:cNvPr id="4" name="Footer Placeholder 3"/>
          <p:cNvSpPr>
            <a:spLocks noGrp="1"/>
          </p:cNvSpPr>
          <p:nvPr>
            <p:ph type="ftr" sz="quarter" idx="11"/>
          </p:nvPr>
        </p:nvSpPr>
        <p:spPr/>
        <p:txBody>
          <a:bodyPr/>
          <a:lstStyle/>
          <a:p>
            <a:r>
              <a:rPr lang="en-US" smtClean="0"/>
              <a:t>Yong Chen, Texas Tech University</a:t>
            </a:r>
            <a:endParaRPr lang="en-US" dirty="0" smtClean="0"/>
          </a:p>
        </p:txBody>
      </p:sp>
      <p:sp>
        <p:nvSpPr>
          <p:cNvPr id="5" name="Slide Number Placeholder 4"/>
          <p:cNvSpPr>
            <a:spLocks noGrp="1"/>
          </p:cNvSpPr>
          <p:nvPr>
            <p:ph type="sldNum" sz="quarter" idx="12"/>
          </p:nvPr>
        </p:nvSpPr>
        <p:spPr/>
        <p:txBody>
          <a:bodyPr/>
          <a:lstStyle/>
          <a:p>
            <a:fld id="{D2DB48A1-B5F2-D944-9563-BD7B04ADBA09}" type="slidenum">
              <a:rPr lang="en-US" smtClean="0"/>
              <a:t>36</a:t>
            </a:fld>
            <a:endParaRPr lang="en-US"/>
          </a:p>
        </p:txBody>
      </p:sp>
      <p:sp>
        <p:nvSpPr>
          <p:cNvPr id="6" name="Title 5"/>
          <p:cNvSpPr>
            <a:spLocks noGrp="1"/>
          </p:cNvSpPr>
          <p:nvPr>
            <p:ph type="title"/>
          </p:nvPr>
        </p:nvSpPr>
        <p:spPr/>
        <p:txBody>
          <a:bodyPr/>
          <a:lstStyle/>
          <a:p>
            <a:r>
              <a:rPr lang="en-US" dirty="0"/>
              <a:t>Critical Regions (2)</a:t>
            </a:r>
            <a:br>
              <a:rPr lang="en-US" dirty="0"/>
            </a:br>
            <a:endParaRPr lang="en-US" dirty="0"/>
          </a:p>
        </p:txBody>
      </p:sp>
      <p:pic>
        <p:nvPicPr>
          <p:cNvPr id="7" name="Picture 6" descr="D:\b\b4\IBM\02-2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986" y="1984309"/>
            <a:ext cx="7289800" cy="3543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Rectangle 2"/>
          <p:cNvSpPr>
            <a:spLocks noChangeArrowheads="1"/>
          </p:cNvSpPr>
          <p:nvPr/>
        </p:nvSpPr>
        <p:spPr bwMode="auto">
          <a:xfrm>
            <a:off x="0" y="5715000"/>
            <a:ext cx="91440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eaLnBrk="0" hangingPunct="0">
              <a:spcBef>
                <a:spcPct val="20000"/>
              </a:spcBef>
              <a:defRPr/>
            </a:pPr>
            <a:r>
              <a:rPr lang="en-US" sz="2000" dirty="0">
                <a:cs typeface="+mn-cs"/>
              </a:rPr>
              <a:t>Figure 2-22. Mutual exclusion using critical regions.</a:t>
            </a:r>
          </a:p>
        </p:txBody>
      </p:sp>
    </p:spTree>
    <p:extLst>
      <p:ext uri="{BB962C8B-B14F-4D97-AF65-F5344CB8AC3E}">
        <p14:creationId xmlns:p14="http://schemas.microsoft.com/office/powerpoint/2010/main" val="1056897762"/>
      </p:ext>
    </p:extLst>
  </p:cSld>
  <p:clrMapOvr>
    <a:masterClrMapping/>
  </p:clrMapOvr>
  <p:transition spd="slow">
    <p:push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a:t>Proposals for achieving mutual exclusion</a:t>
            </a:r>
            <a:r>
              <a:rPr lang="en-US" dirty="0" smtClean="0"/>
              <a:t>:</a:t>
            </a:r>
          </a:p>
          <a:p>
            <a:pPr marL="0" indent="0">
              <a:buNone/>
            </a:pPr>
            <a:endParaRPr lang="en-US" dirty="0"/>
          </a:p>
          <a:p>
            <a:r>
              <a:rPr lang="en-US" dirty="0"/>
              <a:t>Disabling </a:t>
            </a:r>
            <a:r>
              <a:rPr lang="en-US" dirty="0" smtClean="0"/>
              <a:t>interrupts (</a:t>
            </a:r>
            <a:r>
              <a:rPr lang="en-US" sz="1400" dirty="0" smtClean="0"/>
              <a:t>doesn’t work for multicore chips. Why?</a:t>
            </a:r>
            <a:r>
              <a:rPr lang="en-US" dirty="0" smtClean="0"/>
              <a:t>)</a:t>
            </a:r>
          </a:p>
          <a:p>
            <a:r>
              <a:rPr lang="en-US" dirty="0" smtClean="0"/>
              <a:t>Lock variables (</a:t>
            </a:r>
            <a:r>
              <a:rPr lang="en-US" sz="1400" dirty="0" smtClean="0"/>
              <a:t>set the lock variable to 1 when after entering. What problem?</a:t>
            </a:r>
            <a:r>
              <a:rPr lang="en-US" dirty="0" smtClean="0"/>
              <a:t>)</a:t>
            </a:r>
          </a:p>
          <a:p>
            <a:r>
              <a:rPr lang="en-US" dirty="0" smtClean="0"/>
              <a:t>Strict alternation</a:t>
            </a:r>
          </a:p>
          <a:p>
            <a:r>
              <a:rPr lang="en-US" dirty="0" smtClean="0"/>
              <a:t>Peterson's solution</a:t>
            </a:r>
          </a:p>
          <a:p>
            <a:r>
              <a:rPr lang="en-US" dirty="0"/>
              <a:t>The TSL/XCHG </a:t>
            </a:r>
            <a:r>
              <a:rPr lang="en-US" dirty="0" smtClean="0"/>
              <a:t>instruction</a:t>
            </a:r>
            <a:endParaRPr lang="en-US" dirty="0"/>
          </a:p>
        </p:txBody>
      </p:sp>
      <p:sp>
        <p:nvSpPr>
          <p:cNvPr id="3" name="Date Placeholder 2"/>
          <p:cNvSpPr>
            <a:spLocks noGrp="1"/>
          </p:cNvSpPr>
          <p:nvPr>
            <p:ph type="dt" sz="half" idx="10"/>
          </p:nvPr>
        </p:nvSpPr>
        <p:spPr/>
        <p:txBody>
          <a:bodyPr/>
          <a:lstStyle/>
          <a:p>
            <a:fld id="{C94E3762-5D8A-3A4E-B6DB-2FE9B8FB070F}" type="datetime1">
              <a:rPr lang="en-US" smtClean="0"/>
              <a:t>12/3/18</a:t>
            </a:fld>
            <a:endParaRPr lang="en-US"/>
          </a:p>
        </p:txBody>
      </p:sp>
      <p:sp>
        <p:nvSpPr>
          <p:cNvPr id="4" name="Footer Placeholder 3"/>
          <p:cNvSpPr>
            <a:spLocks noGrp="1"/>
          </p:cNvSpPr>
          <p:nvPr>
            <p:ph type="ftr" sz="quarter" idx="11"/>
          </p:nvPr>
        </p:nvSpPr>
        <p:spPr/>
        <p:txBody>
          <a:bodyPr/>
          <a:lstStyle/>
          <a:p>
            <a:r>
              <a:rPr lang="en-US" smtClean="0"/>
              <a:t>Yong Chen, Texas Tech University</a:t>
            </a:r>
            <a:endParaRPr lang="en-US" dirty="0" smtClean="0"/>
          </a:p>
        </p:txBody>
      </p:sp>
      <p:sp>
        <p:nvSpPr>
          <p:cNvPr id="5" name="Slide Number Placeholder 4"/>
          <p:cNvSpPr>
            <a:spLocks noGrp="1"/>
          </p:cNvSpPr>
          <p:nvPr>
            <p:ph type="sldNum" sz="quarter" idx="12"/>
          </p:nvPr>
        </p:nvSpPr>
        <p:spPr/>
        <p:txBody>
          <a:bodyPr/>
          <a:lstStyle/>
          <a:p>
            <a:fld id="{D2DB48A1-B5F2-D944-9563-BD7B04ADBA09}" type="slidenum">
              <a:rPr lang="en-US" smtClean="0"/>
              <a:t>37</a:t>
            </a:fld>
            <a:endParaRPr lang="en-US"/>
          </a:p>
        </p:txBody>
      </p:sp>
      <p:sp>
        <p:nvSpPr>
          <p:cNvPr id="6" name="Title 5"/>
          <p:cNvSpPr>
            <a:spLocks noGrp="1"/>
          </p:cNvSpPr>
          <p:nvPr>
            <p:ph type="title"/>
          </p:nvPr>
        </p:nvSpPr>
        <p:spPr/>
        <p:txBody>
          <a:bodyPr/>
          <a:lstStyle/>
          <a:p>
            <a:r>
              <a:rPr lang="en-US" dirty="0"/>
              <a:t>Mutual Exclusion with Busy Waiting</a:t>
            </a:r>
            <a:br>
              <a:rPr lang="en-US" dirty="0"/>
            </a:br>
            <a:endParaRPr lang="en-US" dirty="0"/>
          </a:p>
        </p:txBody>
      </p:sp>
    </p:spTree>
    <p:extLst>
      <p:ext uri="{BB962C8B-B14F-4D97-AF65-F5344CB8AC3E}">
        <p14:creationId xmlns:p14="http://schemas.microsoft.com/office/powerpoint/2010/main" val="1443441597"/>
      </p:ext>
    </p:extLst>
  </p:cSld>
  <p:clrMapOvr>
    <a:masterClrMapping/>
  </p:clrMapOvr>
  <p:transition spd="slow">
    <p:push di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94E3762-5D8A-3A4E-B6DB-2FE9B8FB070F}" type="datetime1">
              <a:rPr lang="en-US" smtClean="0"/>
              <a:t>12/3/18</a:t>
            </a:fld>
            <a:endParaRPr lang="en-US"/>
          </a:p>
        </p:txBody>
      </p:sp>
      <p:sp>
        <p:nvSpPr>
          <p:cNvPr id="4" name="Footer Placeholder 3"/>
          <p:cNvSpPr>
            <a:spLocks noGrp="1"/>
          </p:cNvSpPr>
          <p:nvPr>
            <p:ph type="ftr" sz="quarter" idx="11"/>
          </p:nvPr>
        </p:nvSpPr>
        <p:spPr/>
        <p:txBody>
          <a:bodyPr/>
          <a:lstStyle/>
          <a:p>
            <a:r>
              <a:rPr lang="en-US" smtClean="0"/>
              <a:t>Yong Chen, Texas Tech University</a:t>
            </a:r>
            <a:endParaRPr lang="en-US" dirty="0" smtClean="0"/>
          </a:p>
        </p:txBody>
      </p:sp>
      <p:sp>
        <p:nvSpPr>
          <p:cNvPr id="5" name="Slide Number Placeholder 4"/>
          <p:cNvSpPr>
            <a:spLocks noGrp="1"/>
          </p:cNvSpPr>
          <p:nvPr>
            <p:ph type="sldNum" sz="quarter" idx="12"/>
          </p:nvPr>
        </p:nvSpPr>
        <p:spPr/>
        <p:txBody>
          <a:bodyPr/>
          <a:lstStyle/>
          <a:p>
            <a:fld id="{D2DB48A1-B5F2-D944-9563-BD7B04ADBA09}" type="slidenum">
              <a:rPr lang="en-US" smtClean="0"/>
              <a:t>38</a:t>
            </a:fld>
            <a:endParaRPr lang="en-US"/>
          </a:p>
        </p:txBody>
      </p:sp>
      <p:sp>
        <p:nvSpPr>
          <p:cNvPr id="6" name="Title 5"/>
          <p:cNvSpPr>
            <a:spLocks noGrp="1"/>
          </p:cNvSpPr>
          <p:nvPr>
            <p:ph type="title"/>
          </p:nvPr>
        </p:nvSpPr>
        <p:spPr/>
        <p:txBody>
          <a:bodyPr/>
          <a:lstStyle/>
          <a:p>
            <a:r>
              <a:rPr lang="en-US" dirty="0"/>
              <a:t>Strict Alternation</a:t>
            </a:r>
            <a:br>
              <a:rPr lang="en-US" dirty="0"/>
            </a:br>
            <a:endParaRPr lang="en-US" dirty="0"/>
          </a:p>
        </p:txBody>
      </p:sp>
      <p:pic>
        <p:nvPicPr>
          <p:cNvPr id="7" name="Picture 6" descr="D:\b\b4\IBM\02-2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238" y="1946275"/>
            <a:ext cx="8648700" cy="2308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Rectangle 2"/>
          <p:cNvSpPr>
            <a:spLocks noChangeArrowheads="1"/>
          </p:cNvSpPr>
          <p:nvPr/>
        </p:nvSpPr>
        <p:spPr bwMode="auto">
          <a:xfrm>
            <a:off x="0" y="5373688"/>
            <a:ext cx="91440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eaLnBrk="0" hangingPunct="0">
              <a:spcBef>
                <a:spcPct val="20000"/>
              </a:spcBef>
              <a:defRPr/>
            </a:pPr>
            <a:r>
              <a:rPr lang="en-US" sz="2000" dirty="0">
                <a:cs typeface="+mn-cs"/>
              </a:rPr>
              <a:t>Figure 2-23. A proposed solution to the critical region problem. </a:t>
            </a:r>
            <a:br>
              <a:rPr lang="en-US" sz="2000" dirty="0">
                <a:cs typeface="+mn-cs"/>
              </a:rPr>
            </a:br>
            <a:r>
              <a:rPr lang="en-US" sz="2000" dirty="0">
                <a:cs typeface="+mn-cs"/>
              </a:rPr>
              <a:t>(a) Process 0. (b) Process 1. In both cases, be sure to note the semicolons terminating the while statements.</a:t>
            </a:r>
          </a:p>
        </p:txBody>
      </p:sp>
      <p:sp>
        <p:nvSpPr>
          <p:cNvPr id="2" name="TextBox 1"/>
          <p:cNvSpPr txBox="1"/>
          <p:nvPr/>
        </p:nvSpPr>
        <p:spPr>
          <a:xfrm>
            <a:off x="6850446" y="4392083"/>
            <a:ext cx="1365541" cy="646331"/>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smtClean="0"/>
              <a:t>Busy waiting</a:t>
            </a:r>
          </a:p>
          <a:p>
            <a:r>
              <a:rPr lang="en-US" dirty="0" smtClean="0"/>
              <a:t>Spin lock</a:t>
            </a:r>
            <a:endParaRPr lang="en-US" dirty="0"/>
          </a:p>
        </p:txBody>
      </p:sp>
    </p:spTree>
    <p:extLst>
      <p:ext uri="{BB962C8B-B14F-4D97-AF65-F5344CB8AC3E}">
        <p14:creationId xmlns:p14="http://schemas.microsoft.com/office/powerpoint/2010/main" val="2111447895"/>
      </p:ext>
    </p:extLst>
  </p:cSld>
  <p:clrMapOvr>
    <a:masterClrMapping/>
  </p:clrMapOvr>
  <p:transition spd="slow">
    <p:push di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94E3762-5D8A-3A4E-B6DB-2FE9B8FB070F}" type="datetime1">
              <a:rPr lang="en-US" smtClean="0"/>
              <a:t>12/3/18</a:t>
            </a:fld>
            <a:endParaRPr lang="en-US"/>
          </a:p>
        </p:txBody>
      </p:sp>
      <p:sp>
        <p:nvSpPr>
          <p:cNvPr id="4" name="Footer Placeholder 3"/>
          <p:cNvSpPr>
            <a:spLocks noGrp="1"/>
          </p:cNvSpPr>
          <p:nvPr>
            <p:ph type="ftr" sz="quarter" idx="11"/>
          </p:nvPr>
        </p:nvSpPr>
        <p:spPr/>
        <p:txBody>
          <a:bodyPr/>
          <a:lstStyle/>
          <a:p>
            <a:r>
              <a:rPr lang="en-US" smtClean="0"/>
              <a:t>Yong Chen, Texas Tech University</a:t>
            </a:r>
            <a:endParaRPr lang="en-US" dirty="0" smtClean="0"/>
          </a:p>
        </p:txBody>
      </p:sp>
      <p:sp>
        <p:nvSpPr>
          <p:cNvPr id="5" name="Slide Number Placeholder 4"/>
          <p:cNvSpPr>
            <a:spLocks noGrp="1"/>
          </p:cNvSpPr>
          <p:nvPr>
            <p:ph type="sldNum" sz="quarter" idx="12"/>
          </p:nvPr>
        </p:nvSpPr>
        <p:spPr/>
        <p:txBody>
          <a:bodyPr/>
          <a:lstStyle/>
          <a:p>
            <a:fld id="{D2DB48A1-B5F2-D944-9563-BD7B04ADBA09}" type="slidenum">
              <a:rPr lang="en-US" smtClean="0"/>
              <a:t>39</a:t>
            </a:fld>
            <a:endParaRPr lang="en-US"/>
          </a:p>
        </p:txBody>
      </p:sp>
      <p:sp>
        <p:nvSpPr>
          <p:cNvPr id="6" name="Title 5"/>
          <p:cNvSpPr>
            <a:spLocks noGrp="1"/>
          </p:cNvSpPr>
          <p:nvPr>
            <p:ph type="title"/>
          </p:nvPr>
        </p:nvSpPr>
        <p:spPr>
          <a:xfrm>
            <a:off x="457200" y="531017"/>
            <a:ext cx="8229600" cy="621526"/>
          </a:xfrm>
        </p:spPr>
        <p:txBody>
          <a:bodyPr/>
          <a:lstStyle/>
          <a:p>
            <a:r>
              <a:rPr lang="en-US" dirty="0"/>
              <a:t>Peterson's Solution</a:t>
            </a:r>
            <a:br>
              <a:rPr lang="en-US" dirty="0"/>
            </a:br>
            <a:endParaRPr lang="en-US" dirty="0"/>
          </a:p>
        </p:txBody>
      </p:sp>
      <p:pic>
        <p:nvPicPr>
          <p:cNvPr id="7" name="Picture 6" descr="D:\b\b4\IBM\02-2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6225" y="1246188"/>
            <a:ext cx="6419850" cy="4305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Rectangle 2"/>
          <p:cNvSpPr>
            <a:spLocks noChangeArrowheads="1"/>
          </p:cNvSpPr>
          <p:nvPr/>
        </p:nvSpPr>
        <p:spPr bwMode="auto">
          <a:xfrm>
            <a:off x="0" y="5715000"/>
            <a:ext cx="91440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eaLnBrk="0" hangingPunct="0">
              <a:spcBef>
                <a:spcPct val="20000"/>
              </a:spcBef>
              <a:defRPr/>
            </a:pPr>
            <a:r>
              <a:rPr lang="en-US" sz="2000" dirty="0">
                <a:cs typeface="+mn-cs"/>
              </a:rPr>
              <a:t>Figure 2-24. Peterson</a:t>
            </a:r>
            <a:r>
              <a:rPr lang="ja-JP" altLang="en-US" sz="2000" dirty="0">
                <a:cs typeface="+mn-cs"/>
              </a:rPr>
              <a:t>’</a:t>
            </a:r>
            <a:r>
              <a:rPr lang="en-US" sz="2000" dirty="0">
                <a:cs typeface="+mn-cs"/>
              </a:rPr>
              <a:t>s solution for achieving mutual exclusion.</a:t>
            </a:r>
          </a:p>
        </p:txBody>
      </p:sp>
    </p:spTree>
    <p:extLst>
      <p:ext uri="{BB962C8B-B14F-4D97-AF65-F5344CB8AC3E}">
        <p14:creationId xmlns:p14="http://schemas.microsoft.com/office/powerpoint/2010/main" val="1906631160"/>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dirty="0" smtClean="0">
                <a:solidFill>
                  <a:srgbClr val="FF0000"/>
                </a:solidFill>
              </a:rPr>
              <a:t>What </a:t>
            </a:r>
            <a:r>
              <a:rPr lang="en-US" dirty="0">
                <a:solidFill>
                  <a:srgbClr val="FF0000"/>
                </a:solidFill>
              </a:rPr>
              <a:t>are the two main functions of an operating system?</a:t>
            </a:r>
          </a:p>
        </p:txBody>
      </p:sp>
      <p:sp>
        <p:nvSpPr>
          <p:cNvPr id="2" name="Date Placeholder 1"/>
          <p:cNvSpPr>
            <a:spLocks noGrp="1"/>
          </p:cNvSpPr>
          <p:nvPr>
            <p:ph type="dt" sz="half" idx="10"/>
          </p:nvPr>
        </p:nvSpPr>
        <p:spPr/>
        <p:txBody>
          <a:bodyPr/>
          <a:lstStyle/>
          <a:p>
            <a:fld id="{52ABBB52-D186-264B-B6B8-688F4CAB6400}" type="datetime1">
              <a:rPr lang="en-US" smtClean="0"/>
              <a:t>12/3/18</a:t>
            </a:fld>
            <a:endParaRPr lang="en-US"/>
          </a:p>
        </p:txBody>
      </p:sp>
      <p:sp>
        <p:nvSpPr>
          <p:cNvPr id="3" name="Footer Placeholder 2"/>
          <p:cNvSpPr>
            <a:spLocks noGrp="1"/>
          </p:cNvSpPr>
          <p:nvPr>
            <p:ph type="ftr" sz="quarter" idx="11"/>
          </p:nvPr>
        </p:nvSpPr>
        <p:spPr/>
        <p:txBody>
          <a:bodyPr/>
          <a:lstStyle/>
          <a:p>
            <a:r>
              <a:rPr lang="en-US" smtClean="0"/>
              <a:t>Yong Chen, Texas Tech University</a:t>
            </a:r>
            <a:endParaRPr lang="en-US" dirty="0" smtClean="0"/>
          </a:p>
        </p:txBody>
      </p:sp>
      <p:sp>
        <p:nvSpPr>
          <p:cNvPr id="4" name="Slide Number Placeholder 3"/>
          <p:cNvSpPr>
            <a:spLocks noGrp="1"/>
          </p:cNvSpPr>
          <p:nvPr>
            <p:ph type="sldNum" sz="quarter" idx="12"/>
          </p:nvPr>
        </p:nvSpPr>
        <p:spPr/>
        <p:txBody>
          <a:bodyPr/>
          <a:lstStyle/>
          <a:p>
            <a:fld id="{D2DB48A1-B5F2-D944-9563-BD7B04ADBA09}" type="slidenum">
              <a:rPr lang="en-US" smtClean="0"/>
              <a:t>4</a:t>
            </a:fld>
            <a:endParaRPr lang="en-US"/>
          </a:p>
        </p:txBody>
      </p:sp>
      <p:sp>
        <p:nvSpPr>
          <p:cNvPr id="5" name="Title 4"/>
          <p:cNvSpPr>
            <a:spLocks noGrp="1"/>
          </p:cNvSpPr>
          <p:nvPr>
            <p:ph type="title"/>
          </p:nvPr>
        </p:nvSpPr>
        <p:spPr/>
        <p:txBody>
          <a:bodyPr/>
          <a:lstStyle/>
          <a:p>
            <a:r>
              <a:rPr lang="en-US" dirty="0" smtClean="0"/>
              <a:t>Roles of An Operating System</a:t>
            </a:r>
            <a:endParaRPr lang="en-US" dirty="0"/>
          </a:p>
        </p:txBody>
      </p:sp>
    </p:spTree>
    <p:extLst>
      <p:ext uri="{BB962C8B-B14F-4D97-AF65-F5344CB8AC3E}">
        <p14:creationId xmlns:p14="http://schemas.microsoft.com/office/powerpoint/2010/main" val="3480614223"/>
      </p:ext>
    </p:extLst>
  </p:cSld>
  <p:clrMapOvr>
    <a:masterClrMapping/>
  </p:clrMapOvr>
  <p:transition spd="slow">
    <p:push di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94E3762-5D8A-3A4E-B6DB-2FE9B8FB070F}" type="datetime1">
              <a:rPr lang="en-US" smtClean="0"/>
              <a:t>12/3/18</a:t>
            </a:fld>
            <a:endParaRPr lang="en-US"/>
          </a:p>
        </p:txBody>
      </p:sp>
      <p:sp>
        <p:nvSpPr>
          <p:cNvPr id="4" name="Footer Placeholder 3"/>
          <p:cNvSpPr>
            <a:spLocks noGrp="1"/>
          </p:cNvSpPr>
          <p:nvPr>
            <p:ph type="ftr" sz="quarter" idx="11"/>
          </p:nvPr>
        </p:nvSpPr>
        <p:spPr/>
        <p:txBody>
          <a:bodyPr/>
          <a:lstStyle/>
          <a:p>
            <a:r>
              <a:rPr lang="en-US" smtClean="0"/>
              <a:t>Yong Chen, Texas Tech University</a:t>
            </a:r>
            <a:endParaRPr lang="en-US" dirty="0" smtClean="0"/>
          </a:p>
        </p:txBody>
      </p:sp>
      <p:sp>
        <p:nvSpPr>
          <p:cNvPr id="5" name="Slide Number Placeholder 4"/>
          <p:cNvSpPr>
            <a:spLocks noGrp="1"/>
          </p:cNvSpPr>
          <p:nvPr>
            <p:ph type="sldNum" sz="quarter" idx="12"/>
          </p:nvPr>
        </p:nvSpPr>
        <p:spPr/>
        <p:txBody>
          <a:bodyPr/>
          <a:lstStyle/>
          <a:p>
            <a:fld id="{D2DB48A1-B5F2-D944-9563-BD7B04ADBA09}" type="slidenum">
              <a:rPr lang="en-US" smtClean="0"/>
              <a:t>40</a:t>
            </a:fld>
            <a:endParaRPr lang="en-US"/>
          </a:p>
        </p:txBody>
      </p:sp>
      <p:sp>
        <p:nvSpPr>
          <p:cNvPr id="6" name="Title 5"/>
          <p:cNvSpPr>
            <a:spLocks noGrp="1"/>
          </p:cNvSpPr>
          <p:nvPr>
            <p:ph type="title"/>
          </p:nvPr>
        </p:nvSpPr>
        <p:spPr/>
        <p:txBody>
          <a:bodyPr/>
          <a:lstStyle/>
          <a:p>
            <a:r>
              <a:rPr lang="en-US" dirty="0"/>
              <a:t>The TSL </a:t>
            </a:r>
            <a:r>
              <a:rPr lang="en-US" dirty="0" smtClean="0"/>
              <a:t>Instruction</a:t>
            </a:r>
            <a:endParaRPr lang="en-US" dirty="0"/>
          </a:p>
        </p:txBody>
      </p:sp>
      <p:pic>
        <p:nvPicPr>
          <p:cNvPr id="7" name="Picture 6" descr="D:\b\b4\IBM\02-2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0450" y="2027238"/>
            <a:ext cx="7531100" cy="2403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Rectangle 2"/>
          <p:cNvSpPr>
            <a:spLocks noChangeArrowheads="1"/>
          </p:cNvSpPr>
          <p:nvPr/>
        </p:nvSpPr>
        <p:spPr bwMode="auto">
          <a:xfrm>
            <a:off x="0" y="5473080"/>
            <a:ext cx="9144000"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eaLnBrk="0" hangingPunct="0">
              <a:spcBef>
                <a:spcPct val="20000"/>
              </a:spcBef>
              <a:defRPr/>
            </a:pPr>
            <a:r>
              <a:rPr lang="en-US" sz="2000" dirty="0">
                <a:cs typeface="+mn-cs"/>
              </a:rPr>
              <a:t>Figure 2-25. Entering and leaving a critical region </a:t>
            </a:r>
            <a:br>
              <a:rPr lang="en-US" sz="2000" dirty="0">
                <a:cs typeface="+mn-cs"/>
              </a:rPr>
            </a:br>
            <a:r>
              <a:rPr lang="en-US" sz="2000" dirty="0">
                <a:cs typeface="+mn-cs"/>
              </a:rPr>
              <a:t>using the TSL instruction.</a:t>
            </a:r>
          </a:p>
        </p:txBody>
      </p:sp>
    </p:spTree>
    <p:extLst>
      <p:ext uri="{BB962C8B-B14F-4D97-AF65-F5344CB8AC3E}">
        <p14:creationId xmlns:p14="http://schemas.microsoft.com/office/powerpoint/2010/main" val="1269676725"/>
      </p:ext>
    </p:extLst>
  </p:cSld>
  <p:clrMapOvr>
    <a:masterClrMapping/>
  </p:clrMapOvr>
  <p:transition spd="slow">
    <p:push dir="u"/>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94E3762-5D8A-3A4E-B6DB-2FE9B8FB070F}" type="datetime1">
              <a:rPr lang="en-US" smtClean="0"/>
              <a:t>12/3/18</a:t>
            </a:fld>
            <a:endParaRPr lang="en-US"/>
          </a:p>
        </p:txBody>
      </p:sp>
      <p:sp>
        <p:nvSpPr>
          <p:cNvPr id="4" name="Footer Placeholder 3"/>
          <p:cNvSpPr>
            <a:spLocks noGrp="1"/>
          </p:cNvSpPr>
          <p:nvPr>
            <p:ph type="ftr" sz="quarter" idx="11"/>
          </p:nvPr>
        </p:nvSpPr>
        <p:spPr/>
        <p:txBody>
          <a:bodyPr/>
          <a:lstStyle/>
          <a:p>
            <a:r>
              <a:rPr lang="en-US" smtClean="0"/>
              <a:t>Yong Chen, Texas Tech University</a:t>
            </a:r>
            <a:endParaRPr lang="en-US" dirty="0" smtClean="0"/>
          </a:p>
        </p:txBody>
      </p:sp>
      <p:sp>
        <p:nvSpPr>
          <p:cNvPr id="5" name="Slide Number Placeholder 4"/>
          <p:cNvSpPr>
            <a:spLocks noGrp="1"/>
          </p:cNvSpPr>
          <p:nvPr>
            <p:ph type="sldNum" sz="quarter" idx="12"/>
          </p:nvPr>
        </p:nvSpPr>
        <p:spPr/>
        <p:txBody>
          <a:bodyPr/>
          <a:lstStyle/>
          <a:p>
            <a:fld id="{D2DB48A1-B5F2-D944-9563-BD7B04ADBA09}" type="slidenum">
              <a:rPr lang="en-US" smtClean="0"/>
              <a:t>41</a:t>
            </a:fld>
            <a:endParaRPr lang="en-US"/>
          </a:p>
        </p:txBody>
      </p:sp>
      <p:sp>
        <p:nvSpPr>
          <p:cNvPr id="6" name="Title 5"/>
          <p:cNvSpPr>
            <a:spLocks noGrp="1"/>
          </p:cNvSpPr>
          <p:nvPr>
            <p:ph type="title"/>
          </p:nvPr>
        </p:nvSpPr>
        <p:spPr/>
        <p:txBody>
          <a:bodyPr/>
          <a:lstStyle/>
          <a:p>
            <a:r>
              <a:rPr lang="en-US" dirty="0"/>
              <a:t>The XCHG </a:t>
            </a:r>
            <a:r>
              <a:rPr lang="en-US" dirty="0" smtClean="0"/>
              <a:t>Instruction</a:t>
            </a:r>
            <a:endParaRPr lang="en-US" dirty="0"/>
          </a:p>
        </p:txBody>
      </p:sp>
      <p:pic>
        <p:nvPicPr>
          <p:cNvPr id="7" name="Picture 10" descr="D:\b\b4\IBM\02-2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825" y="2144713"/>
            <a:ext cx="8131175" cy="2568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Rectangle 2"/>
          <p:cNvSpPr>
            <a:spLocks noChangeArrowheads="1"/>
          </p:cNvSpPr>
          <p:nvPr/>
        </p:nvSpPr>
        <p:spPr bwMode="auto">
          <a:xfrm>
            <a:off x="0" y="5308920"/>
            <a:ext cx="9144000"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eaLnBrk="0" hangingPunct="0">
              <a:spcBef>
                <a:spcPct val="20000"/>
              </a:spcBef>
              <a:defRPr/>
            </a:pPr>
            <a:r>
              <a:rPr lang="en-US" sz="2000" dirty="0">
                <a:cs typeface="+mn-cs"/>
              </a:rPr>
              <a:t>Figure 2-26. Entering and leaving a critical region </a:t>
            </a:r>
            <a:br>
              <a:rPr lang="en-US" sz="2000" dirty="0">
                <a:cs typeface="+mn-cs"/>
              </a:rPr>
            </a:br>
            <a:r>
              <a:rPr lang="en-US" sz="2000" dirty="0">
                <a:cs typeface="+mn-cs"/>
              </a:rPr>
              <a:t>using the XCHG instruction.</a:t>
            </a:r>
          </a:p>
        </p:txBody>
      </p:sp>
    </p:spTree>
    <p:extLst>
      <p:ext uri="{BB962C8B-B14F-4D97-AF65-F5344CB8AC3E}">
        <p14:creationId xmlns:p14="http://schemas.microsoft.com/office/powerpoint/2010/main" val="136062729"/>
      </p:ext>
    </p:extLst>
  </p:cSld>
  <p:clrMapOvr>
    <a:masterClrMapping/>
  </p:clrMapOvr>
  <p:transition spd="slow">
    <p:push di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Previous solutions have the defect of </a:t>
            </a:r>
            <a:r>
              <a:rPr lang="en-US" dirty="0" smtClean="0">
                <a:solidFill>
                  <a:srgbClr val="FF0000"/>
                </a:solidFill>
              </a:rPr>
              <a:t>requiring busy waiting</a:t>
            </a:r>
          </a:p>
          <a:p>
            <a:pPr lvl="1"/>
            <a:r>
              <a:rPr lang="en-US" dirty="0" smtClean="0"/>
              <a:t>If an entry not allowed, sits in a tight loop waiting until it is</a:t>
            </a:r>
          </a:p>
          <a:p>
            <a:pPr lvl="1"/>
            <a:r>
              <a:rPr lang="en-US" dirty="0" smtClean="0"/>
              <a:t>Wastes CPU cycles</a:t>
            </a:r>
          </a:p>
          <a:p>
            <a:endParaRPr lang="en-US" dirty="0"/>
          </a:p>
          <a:p>
            <a:r>
              <a:rPr lang="en-US" dirty="0" smtClean="0"/>
              <a:t>IPC primitives block (and release CPU) instead of wasting CPU cycles</a:t>
            </a:r>
          </a:p>
          <a:p>
            <a:pPr lvl="1"/>
            <a:r>
              <a:rPr lang="en-US" dirty="0"/>
              <a:t>Sleep: a system call causes the caller to block and release CPU until another process wakes it up</a:t>
            </a:r>
          </a:p>
          <a:p>
            <a:pPr lvl="1"/>
            <a:r>
              <a:rPr lang="en-US" dirty="0"/>
              <a:t>Wakeup: a system call wakes up another process</a:t>
            </a:r>
          </a:p>
          <a:p>
            <a:pPr lvl="1"/>
            <a:endParaRPr lang="en-US" dirty="0"/>
          </a:p>
        </p:txBody>
      </p:sp>
      <p:sp>
        <p:nvSpPr>
          <p:cNvPr id="3" name="Date Placeholder 2"/>
          <p:cNvSpPr>
            <a:spLocks noGrp="1"/>
          </p:cNvSpPr>
          <p:nvPr>
            <p:ph type="dt" sz="half" idx="10"/>
          </p:nvPr>
        </p:nvSpPr>
        <p:spPr/>
        <p:txBody>
          <a:bodyPr/>
          <a:lstStyle/>
          <a:p>
            <a:fld id="{C94E3762-5D8A-3A4E-B6DB-2FE9B8FB070F}" type="datetime1">
              <a:rPr lang="en-US" smtClean="0"/>
              <a:t>12/3/18</a:t>
            </a:fld>
            <a:endParaRPr lang="en-US"/>
          </a:p>
        </p:txBody>
      </p:sp>
      <p:sp>
        <p:nvSpPr>
          <p:cNvPr id="4" name="Footer Placeholder 3"/>
          <p:cNvSpPr>
            <a:spLocks noGrp="1"/>
          </p:cNvSpPr>
          <p:nvPr>
            <p:ph type="ftr" sz="quarter" idx="11"/>
          </p:nvPr>
        </p:nvSpPr>
        <p:spPr/>
        <p:txBody>
          <a:bodyPr/>
          <a:lstStyle/>
          <a:p>
            <a:r>
              <a:rPr lang="en-US" smtClean="0"/>
              <a:t>Yong Chen, Texas Tech University</a:t>
            </a:r>
            <a:endParaRPr lang="en-US" dirty="0" smtClean="0"/>
          </a:p>
        </p:txBody>
      </p:sp>
      <p:sp>
        <p:nvSpPr>
          <p:cNvPr id="5" name="Slide Number Placeholder 4"/>
          <p:cNvSpPr>
            <a:spLocks noGrp="1"/>
          </p:cNvSpPr>
          <p:nvPr>
            <p:ph type="sldNum" sz="quarter" idx="12"/>
          </p:nvPr>
        </p:nvSpPr>
        <p:spPr/>
        <p:txBody>
          <a:bodyPr/>
          <a:lstStyle/>
          <a:p>
            <a:fld id="{D2DB48A1-B5F2-D944-9563-BD7B04ADBA09}" type="slidenum">
              <a:rPr lang="en-US" smtClean="0"/>
              <a:t>42</a:t>
            </a:fld>
            <a:endParaRPr lang="en-US"/>
          </a:p>
        </p:txBody>
      </p:sp>
      <p:sp>
        <p:nvSpPr>
          <p:cNvPr id="6" name="Title 5"/>
          <p:cNvSpPr>
            <a:spLocks noGrp="1"/>
          </p:cNvSpPr>
          <p:nvPr>
            <p:ph type="title"/>
          </p:nvPr>
        </p:nvSpPr>
        <p:spPr/>
        <p:txBody>
          <a:bodyPr/>
          <a:lstStyle/>
          <a:p>
            <a:r>
              <a:rPr lang="en-US" dirty="0" smtClean="0"/>
              <a:t>Sleep and Wakeup</a:t>
            </a:r>
            <a:endParaRPr lang="en-US" dirty="0"/>
          </a:p>
        </p:txBody>
      </p:sp>
    </p:spTree>
    <p:extLst>
      <p:ext uri="{BB962C8B-B14F-4D97-AF65-F5344CB8AC3E}">
        <p14:creationId xmlns:p14="http://schemas.microsoft.com/office/powerpoint/2010/main" val="904913191"/>
      </p:ext>
    </p:extLst>
  </p:cSld>
  <p:clrMapOvr>
    <a:masterClrMapping/>
  </p:clrMapOvr>
  <p:transition spd="slow">
    <p:push dir="u"/>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209143"/>
            <a:ext cx="8229600" cy="3550964"/>
          </a:xfrm>
        </p:spPr>
      </p:pic>
      <p:sp>
        <p:nvSpPr>
          <p:cNvPr id="3" name="Slide Number Placeholder 2"/>
          <p:cNvSpPr>
            <a:spLocks noGrp="1"/>
          </p:cNvSpPr>
          <p:nvPr>
            <p:ph type="sldNum" sz="quarter" idx="12"/>
          </p:nvPr>
        </p:nvSpPr>
        <p:spPr/>
        <p:txBody>
          <a:bodyPr/>
          <a:lstStyle/>
          <a:p>
            <a:fld id="{D2DB48A1-B5F2-D944-9563-BD7B04ADBA09}" type="slidenum">
              <a:rPr lang="en-US" smtClean="0"/>
              <a:t>43</a:t>
            </a:fld>
            <a:endParaRPr lang="en-US"/>
          </a:p>
        </p:txBody>
      </p:sp>
      <p:sp>
        <p:nvSpPr>
          <p:cNvPr id="5" name="Title 5"/>
          <p:cNvSpPr txBox="1">
            <a:spLocks/>
          </p:cNvSpPr>
          <p:nvPr/>
        </p:nvSpPr>
        <p:spPr>
          <a:xfrm>
            <a:off x="457200" y="478964"/>
            <a:ext cx="8229600" cy="621526"/>
          </a:xfrm>
          <a:prstGeom prst="rect">
            <a:avLst/>
          </a:prstGeom>
        </p:spPr>
        <p:txBody>
          <a:bodyPr/>
          <a:lstStyle>
            <a:lvl1pPr algn="ctr" defTabSz="457200" rtl="0" eaLnBrk="1" latinLnBrk="0" hangingPunct="1">
              <a:spcBef>
                <a:spcPct val="0"/>
              </a:spcBef>
              <a:buNone/>
              <a:defRPr sz="3200" u="sng" kern="1200">
                <a:solidFill>
                  <a:schemeClr val="tx1"/>
                </a:solidFill>
                <a:latin typeface="+mj-lt"/>
                <a:ea typeface="+mj-ea"/>
                <a:cs typeface="+mj-cs"/>
              </a:defRPr>
            </a:lvl1pPr>
          </a:lstStyle>
          <a:p>
            <a:r>
              <a:rPr lang="en-US" smtClean="0"/>
              <a:t>The Producer-Consumer Problem</a:t>
            </a:r>
            <a:br>
              <a:rPr lang="en-US" smtClean="0"/>
            </a:br>
            <a:endParaRPr lang="en-US" dirty="0"/>
          </a:p>
        </p:txBody>
      </p:sp>
    </p:spTree>
    <p:extLst>
      <p:ext uri="{BB962C8B-B14F-4D97-AF65-F5344CB8AC3E}">
        <p14:creationId xmlns:p14="http://schemas.microsoft.com/office/powerpoint/2010/main" val="130076204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94E3762-5D8A-3A4E-B6DB-2FE9B8FB070F}" type="datetime1">
              <a:rPr lang="en-US" smtClean="0"/>
              <a:t>12/3/18</a:t>
            </a:fld>
            <a:endParaRPr lang="en-US"/>
          </a:p>
        </p:txBody>
      </p:sp>
      <p:sp>
        <p:nvSpPr>
          <p:cNvPr id="4" name="Footer Placeholder 3"/>
          <p:cNvSpPr>
            <a:spLocks noGrp="1"/>
          </p:cNvSpPr>
          <p:nvPr>
            <p:ph type="ftr" sz="quarter" idx="11"/>
          </p:nvPr>
        </p:nvSpPr>
        <p:spPr/>
        <p:txBody>
          <a:bodyPr/>
          <a:lstStyle/>
          <a:p>
            <a:r>
              <a:rPr lang="en-US" smtClean="0"/>
              <a:t>Yong Chen, Texas Tech University</a:t>
            </a:r>
            <a:endParaRPr lang="en-US" dirty="0" smtClean="0"/>
          </a:p>
        </p:txBody>
      </p:sp>
      <p:sp>
        <p:nvSpPr>
          <p:cNvPr id="5" name="Slide Number Placeholder 4"/>
          <p:cNvSpPr>
            <a:spLocks noGrp="1"/>
          </p:cNvSpPr>
          <p:nvPr>
            <p:ph type="sldNum" sz="quarter" idx="12"/>
          </p:nvPr>
        </p:nvSpPr>
        <p:spPr/>
        <p:txBody>
          <a:bodyPr/>
          <a:lstStyle/>
          <a:p>
            <a:fld id="{D2DB48A1-B5F2-D944-9563-BD7B04ADBA09}" type="slidenum">
              <a:rPr lang="en-US" smtClean="0"/>
              <a:t>44</a:t>
            </a:fld>
            <a:endParaRPr lang="en-US"/>
          </a:p>
        </p:txBody>
      </p:sp>
      <p:sp>
        <p:nvSpPr>
          <p:cNvPr id="6" name="Title 5"/>
          <p:cNvSpPr>
            <a:spLocks noGrp="1"/>
          </p:cNvSpPr>
          <p:nvPr>
            <p:ph type="title"/>
          </p:nvPr>
        </p:nvSpPr>
        <p:spPr>
          <a:xfrm>
            <a:off x="457200" y="478964"/>
            <a:ext cx="8229600" cy="621526"/>
          </a:xfrm>
        </p:spPr>
        <p:txBody>
          <a:bodyPr/>
          <a:lstStyle/>
          <a:p>
            <a:r>
              <a:rPr lang="en-US" dirty="0" smtClean="0"/>
              <a:t>The Producer-Consumer Problem</a:t>
            </a:r>
            <a:br>
              <a:rPr lang="en-US" dirty="0" smtClean="0"/>
            </a:br>
            <a:endParaRPr lang="en-US" dirty="0"/>
          </a:p>
        </p:txBody>
      </p:sp>
      <p:pic>
        <p:nvPicPr>
          <p:cNvPr id="7" name="Picture 7" descr="D:\b\b4\IBM\02-2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1268" y="1237830"/>
            <a:ext cx="5546725" cy="4629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Rectangle 2"/>
          <p:cNvSpPr>
            <a:spLocks noChangeArrowheads="1"/>
          </p:cNvSpPr>
          <p:nvPr/>
        </p:nvSpPr>
        <p:spPr bwMode="auto">
          <a:xfrm>
            <a:off x="0" y="5715000"/>
            <a:ext cx="91440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eaLnBrk="0" hangingPunct="0">
              <a:spcBef>
                <a:spcPct val="20000"/>
              </a:spcBef>
              <a:defRPr/>
            </a:pPr>
            <a:r>
              <a:rPr lang="en-US" sz="2000" dirty="0">
                <a:cs typeface="+mn-cs"/>
              </a:rPr>
              <a:t>Figure 2-27. The producer-consumer problem </a:t>
            </a:r>
            <a:br>
              <a:rPr lang="en-US" sz="2000" dirty="0">
                <a:cs typeface="+mn-cs"/>
              </a:rPr>
            </a:br>
            <a:r>
              <a:rPr lang="en-US" sz="2000" dirty="0">
                <a:cs typeface="+mn-cs"/>
              </a:rPr>
              <a:t>with a fatal race condition.</a:t>
            </a:r>
          </a:p>
        </p:txBody>
      </p:sp>
    </p:spTree>
    <p:extLst>
      <p:ext uri="{BB962C8B-B14F-4D97-AF65-F5344CB8AC3E}">
        <p14:creationId xmlns:p14="http://schemas.microsoft.com/office/powerpoint/2010/main" val="524180662"/>
      </p:ext>
    </p:extLst>
  </p:cSld>
  <p:clrMapOvr>
    <a:masterClrMapping/>
  </p:clrMapOvr>
  <p:transition spd="slow">
    <p:push dir="u"/>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199" y="1502586"/>
            <a:ext cx="8485717" cy="4783914"/>
          </a:xfrm>
        </p:spPr>
        <p:txBody>
          <a:bodyPr/>
          <a:lstStyle/>
          <a:p>
            <a:r>
              <a:rPr lang="en-US" dirty="0" smtClean="0"/>
              <a:t>Introduced by E. W. </a:t>
            </a:r>
            <a:r>
              <a:rPr lang="en-US" dirty="0" err="1" smtClean="0"/>
              <a:t>Dijkstra</a:t>
            </a:r>
            <a:r>
              <a:rPr lang="en-US" dirty="0" smtClean="0"/>
              <a:t> in 1965</a:t>
            </a:r>
          </a:p>
          <a:p>
            <a:r>
              <a:rPr lang="en-US" dirty="0" smtClean="0"/>
              <a:t>A variable </a:t>
            </a:r>
            <a:r>
              <a:rPr lang="en-US" dirty="0"/>
              <a:t>type </a:t>
            </a:r>
            <a:r>
              <a:rPr lang="en-US" dirty="0" smtClean="0">
                <a:solidFill>
                  <a:srgbClr val="0000FF"/>
                </a:solidFill>
              </a:rPr>
              <a:t>semaphore</a:t>
            </a:r>
            <a:r>
              <a:rPr lang="en-US" dirty="0" smtClean="0"/>
              <a:t> (integer) to count # of wakeups</a:t>
            </a:r>
          </a:p>
          <a:p>
            <a:endParaRPr lang="en-US" dirty="0"/>
          </a:p>
          <a:p>
            <a:r>
              <a:rPr lang="en-US" dirty="0" smtClean="0"/>
              <a:t>“</a:t>
            </a:r>
            <a:r>
              <a:rPr lang="en-US" dirty="0" smtClean="0">
                <a:solidFill>
                  <a:srgbClr val="0000FF"/>
                </a:solidFill>
              </a:rPr>
              <a:t>down</a:t>
            </a:r>
            <a:r>
              <a:rPr lang="en-US" dirty="0" smtClean="0"/>
              <a:t>” operation: decrements if greater than 0 (uses one stored wakeup) or sleep if the value is 0</a:t>
            </a:r>
          </a:p>
          <a:p>
            <a:r>
              <a:rPr lang="en-US" dirty="0" smtClean="0"/>
              <a:t>“</a:t>
            </a:r>
            <a:r>
              <a:rPr lang="en-US" dirty="0" smtClean="0">
                <a:solidFill>
                  <a:srgbClr val="0000FF"/>
                </a:solidFill>
              </a:rPr>
              <a:t>up</a:t>
            </a:r>
            <a:r>
              <a:rPr lang="en-US" dirty="0" smtClean="0"/>
              <a:t>” operation: increments the value and one of sleeping processes waken up to complete its down</a:t>
            </a:r>
          </a:p>
          <a:p>
            <a:r>
              <a:rPr lang="en-US" dirty="0" smtClean="0"/>
              <a:t>Both operations completed as a </a:t>
            </a:r>
            <a:r>
              <a:rPr lang="en-US" dirty="0" smtClean="0">
                <a:solidFill>
                  <a:srgbClr val="0000FF"/>
                </a:solidFill>
              </a:rPr>
              <a:t>single indivisible atomic action</a:t>
            </a:r>
          </a:p>
          <a:p>
            <a:endParaRPr lang="en-US" dirty="0" smtClean="0"/>
          </a:p>
          <a:p>
            <a:r>
              <a:rPr lang="en-US" dirty="0" smtClean="0"/>
              <a:t>Also referred as </a:t>
            </a:r>
            <a:r>
              <a:rPr lang="en-US" dirty="0"/>
              <a:t>P and V operations </a:t>
            </a:r>
          </a:p>
          <a:p>
            <a:pPr lvl="1"/>
            <a:r>
              <a:rPr lang="en-US" dirty="0" smtClean="0"/>
              <a:t>P: </a:t>
            </a:r>
            <a:r>
              <a:rPr lang="en-US" dirty="0" err="1" smtClean="0"/>
              <a:t>Proberen</a:t>
            </a:r>
            <a:r>
              <a:rPr lang="en-US" dirty="0" smtClean="0"/>
              <a:t> (try), V: </a:t>
            </a:r>
            <a:r>
              <a:rPr lang="en-US" dirty="0" err="1" smtClean="0"/>
              <a:t>Verhogen</a:t>
            </a:r>
            <a:r>
              <a:rPr lang="en-US" dirty="0" smtClean="0"/>
              <a:t> (raise, make higher)</a:t>
            </a:r>
            <a:endParaRPr lang="en-US" dirty="0"/>
          </a:p>
        </p:txBody>
      </p:sp>
      <p:sp>
        <p:nvSpPr>
          <p:cNvPr id="3" name="Date Placeholder 2"/>
          <p:cNvSpPr>
            <a:spLocks noGrp="1"/>
          </p:cNvSpPr>
          <p:nvPr>
            <p:ph type="dt" sz="half" idx="10"/>
          </p:nvPr>
        </p:nvSpPr>
        <p:spPr/>
        <p:txBody>
          <a:bodyPr/>
          <a:lstStyle/>
          <a:p>
            <a:fld id="{C94E3762-5D8A-3A4E-B6DB-2FE9B8FB070F}" type="datetime1">
              <a:rPr lang="en-US" smtClean="0"/>
              <a:t>12/3/18</a:t>
            </a:fld>
            <a:endParaRPr lang="en-US"/>
          </a:p>
        </p:txBody>
      </p:sp>
      <p:sp>
        <p:nvSpPr>
          <p:cNvPr id="4" name="Footer Placeholder 3"/>
          <p:cNvSpPr>
            <a:spLocks noGrp="1"/>
          </p:cNvSpPr>
          <p:nvPr>
            <p:ph type="ftr" sz="quarter" idx="11"/>
          </p:nvPr>
        </p:nvSpPr>
        <p:spPr/>
        <p:txBody>
          <a:bodyPr/>
          <a:lstStyle/>
          <a:p>
            <a:r>
              <a:rPr lang="en-US" smtClean="0"/>
              <a:t>Yong Chen, Texas Tech University</a:t>
            </a:r>
            <a:endParaRPr lang="en-US" dirty="0" smtClean="0"/>
          </a:p>
        </p:txBody>
      </p:sp>
      <p:sp>
        <p:nvSpPr>
          <p:cNvPr id="5" name="Slide Number Placeholder 4"/>
          <p:cNvSpPr>
            <a:spLocks noGrp="1"/>
          </p:cNvSpPr>
          <p:nvPr>
            <p:ph type="sldNum" sz="quarter" idx="12"/>
          </p:nvPr>
        </p:nvSpPr>
        <p:spPr/>
        <p:txBody>
          <a:bodyPr/>
          <a:lstStyle/>
          <a:p>
            <a:fld id="{D2DB48A1-B5F2-D944-9563-BD7B04ADBA09}" type="slidenum">
              <a:rPr lang="en-US" smtClean="0"/>
              <a:t>45</a:t>
            </a:fld>
            <a:endParaRPr lang="en-US"/>
          </a:p>
        </p:txBody>
      </p:sp>
      <p:sp>
        <p:nvSpPr>
          <p:cNvPr id="6" name="Title 5"/>
          <p:cNvSpPr>
            <a:spLocks noGrp="1"/>
          </p:cNvSpPr>
          <p:nvPr>
            <p:ph type="title"/>
          </p:nvPr>
        </p:nvSpPr>
        <p:spPr/>
        <p:txBody>
          <a:bodyPr/>
          <a:lstStyle/>
          <a:p>
            <a:r>
              <a:rPr lang="en-US" dirty="0" smtClean="0"/>
              <a:t>Semaphores (1)</a:t>
            </a:r>
            <a:endParaRPr lang="en-US" dirty="0"/>
          </a:p>
        </p:txBody>
      </p:sp>
    </p:spTree>
    <p:extLst>
      <p:ext uri="{BB962C8B-B14F-4D97-AF65-F5344CB8AC3E}">
        <p14:creationId xmlns:p14="http://schemas.microsoft.com/office/powerpoint/2010/main" val="1861654930"/>
      </p:ext>
    </p:extLst>
  </p:cSld>
  <p:clrMapOvr>
    <a:masterClrMapping/>
  </p:clrMapOvr>
  <p:transition spd="slow">
    <p:push dir="u"/>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“up” and “down” are usually implemented as system calls</a:t>
            </a:r>
          </a:p>
          <a:p>
            <a:endParaRPr lang="en-US" dirty="0" smtClean="0"/>
          </a:p>
          <a:p>
            <a:r>
              <a:rPr lang="en-US" dirty="0" smtClean="0"/>
              <a:t>With the OS briefly disabling all interrupts while testing the semaphore, updating, putting the process to sleep if needed</a:t>
            </a:r>
          </a:p>
        </p:txBody>
      </p:sp>
      <p:sp>
        <p:nvSpPr>
          <p:cNvPr id="3" name="Date Placeholder 2"/>
          <p:cNvSpPr>
            <a:spLocks noGrp="1"/>
          </p:cNvSpPr>
          <p:nvPr>
            <p:ph type="dt" sz="half" idx="10"/>
          </p:nvPr>
        </p:nvSpPr>
        <p:spPr/>
        <p:txBody>
          <a:bodyPr/>
          <a:lstStyle/>
          <a:p>
            <a:fld id="{C94E3762-5D8A-3A4E-B6DB-2FE9B8FB070F}" type="datetime1">
              <a:rPr lang="en-US" smtClean="0"/>
              <a:t>12/3/18</a:t>
            </a:fld>
            <a:endParaRPr lang="en-US"/>
          </a:p>
        </p:txBody>
      </p:sp>
      <p:sp>
        <p:nvSpPr>
          <p:cNvPr id="4" name="Footer Placeholder 3"/>
          <p:cNvSpPr>
            <a:spLocks noGrp="1"/>
          </p:cNvSpPr>
          <p:nvPr>
            <p:ph type="ftr" sz="quarter" idx="11"/>
          </p:nvPr>
        </p:nvSpPr>
        <p:spPr/>
        <p:txBody>
          <a:bodyPr/>
          <a:lstStyle/>
          <a:p>
            <a:r>
              <a:rPr lang="en-US" smtClean="0"/>
              <a:t>Yong Chen, Texas Tech University</a:t>
            </a:r>
            <a:endParaRPr lang="en-US" dirty="0" smtClean="0"/>
          </a:p>
        </p:txBody>
      </p:sp>
      <p:sp>
        <p:nvSpPr>
          <p:cNvPr id="5" name="Slide Number Placeholder 4"/>
          <p:cNvSpPr>
            <a:spLocks noGrp="1"/>
          </p:cNvSpPr>
          <p:nvPr>
            <p:ph type="sldNum" sz="quarter" idx="12"/>
          </p:nvPr>
        </p:nvSpPr>
        <p:spPr/>
        <p:txBody>
          <a:bodyPr/>
          <a:lstStyle/>
          <a:p>
            <a:fld id="{D2DB48A1-B5F2-D944-9563-BD7B04ADBA09}" type="slidenum">
              <a:rPr lang="en-US" smtClean="0"/>
              <a:t>46</a:t>
            </a:fld>
            <a:endParaRPr lang="en-US"/>
          </a:p>
        </p:txBody>
      </p:sp>
      <p:sp>
        <p:nvSpPr>
          <p:cNvPr id="6" name="Title 5"/>
          <p:cNvSpPr>
            <a:spLocks noGrp="1"/>
          </p:cNvSpPr>
          <p:nvPr>
            <p:ph type="title"/>
          </p:nvPr>
        </p:nvSpPr>
        <p:spPr/>
        <p:txBody>
          <a:bodyPr/>
          <a:lstStyle/>
          <a:p>
            <a:r>
              <a:rPr lang="en-US" dirty="0" smtClean="0"/>
              <a:t>Semaphores (2)</a:t>
            </a:r>
            <a:endParaRPr lang="en-US" dirty="0"/>
          </a:p>
        </p:txBody>
      </p:sp>
    </p:spTree>
    <p:extLst>
      <p:ext uri="{BB962C8B-B14F-4D97-AF65-F5344CB8AC3E}">
        <p14:creationId xmlns:p14="http://schemas.microsoft.com/office/powerpoint/2010/main" val="2145155367"/>
      </p:ext>
    </p:extLst>
  </p:cSld>
  <p:clrMapOvr>
    <a:masterClrMapping/>
  </p:clrMapOvr>
  <p:transition spd="slow">
    <p:push dir="u"/>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94E3762-5D8A-3A4E-B6DB-2FE9B8FB070F}" type="datetime1">
              <a:rPr lang="en-US" smtClean="0"/>
              <a:t>12/3/18</a:t>
            </a:fld>
            <a:endParaRPr lang="en-US"/>
          </a:p>
        </p:txBody>
      </p:sp>
      <p:sp>
        <p:nvSpPr>
          <p:cNvPr id="4" name="Footer Placeholder 3"/>
          <p:cNvSpPr>
            <a:spLocks noGrp="1"/>
          </p:cNvSpPr>
          <p:nvPr>
            <p:ph type="ftr" sz="quarter" idx="11"/>
          </p:nvPr>
        </p:nvSpPr>
        <p:spPr/>
        <p:txBody>
          <a:bodyPr/>
          <a:lstStyle/>
          <a:p>
            <a:r>
              <a:rPr lang="en-US" smtClean="0"/>
              <a:t>Yong Chen, Texas Tech University</a:t>
            </a:r>
            <a:endParaRPr lang="en-US" dirty="0" smtClean="0"/>
          </a:p>
        </p:txBody>
      </p:sp>
      <p:sp>
        <p:nvSpPr>
          <p:cNvPr id="5" name="Slide Number Placeholder 4"/>
          <p:cNvSpPr>
            <a:spLocks noGrp="1"/>
          </p:cNvSpPr>
          <p:nvPr>
            <p:ph type="sldNum" sz="quarter" idx="12"/>
          </p:nvPr>
        </p:nvSpPr>
        <p:spPr/>
        <p:txBody>
          <a:bodyPr/>
          <a:lstStyle/>
          <a:p>
            <a:fld id="{D2DB48A1-B5F2-D944-9563-BD7B04ADBA09}" type="slidenum">
              <a:rPr lang="en-US" smtClean="0"/>
              <a:t>47</a:t>
            </a:fld>
            <a:endParaRPr lang="en-US"/>
          </a:p>
        </p:txBody>
      </p:sp>
      <p:pic>
        <p:nvPicPr>
          <p:cNvPr id="7" name="Picture 7" descr="D:\b\b4\IBM\02-2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457" y="356834"/>
            <a:ext cx="6474884" cy="645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Rectangle 2"/>
          <p:cNvSpPr>
            <a:spLocks noChangeArrowheads="1"/>
          </p:cNvSpPr>
          <p:nvPr/>
        </p:nvSpPr>
        <p:spPr bwMode="auto">
          <a:xfrm>
            <a:off x="6667500" y="2741083"/>
            <a:ext cx="2908300" cy="16933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eaLnBrk="0" hangingPunct="0">
              <a:spcBef>
                <a:spcPct val="20000"/>
              </a:spcBef>
              <a:defRPr/>
            </a:pPr>
            <a:endParaRPr lang="en-US" sz="2000" dirty="0">
              <a:cs typeface="+mn-cs"/>
            </a:endParaRPr>
          </a:p>
        </p:txBody>
      </p:sp>
      <p:sp>
        <p:nvSpPr>
          <p:cNvPr id="9" name="TextBox 8"/>
          <p:cNvSpPr txBox="1"/>
          <p:nvPr/>
        </p:nvSpPr>
        <p:spPr>
          <a:xfrm>
            <a:off x="6141853" y="4794251"/>
            <a:ext cx="2856961" cy="923330"/>
          </a:xfrm>
          <a:prstGeom prst="rect">
            <a:avLst/>
          </a:prstGeom>
          <a:noFill/>
        </p:spPr>
        <p:txBody>
          <a:bodyPr wrap="square" rtlCol="0">
            <a:spAutoFit/>
          </a:bodyPr>
          <a:lstStyle/>
          <a:p>
            <a:r>
              <a:rPr lang="en-US" dirty="0"/>
              <a:t>Figure 2-28. The producer-consumer problem using semaphores.</a:t>
            </a:r>
          </a:p>
        </p:txBody>
      </p:sp>
      <p:sp>
        <p:nvSpPr>
          <p:cNvPr id="10" name="TextBox 9"/>
          <p:cNvSpPr txBox="1"/>
          <p:nvPr/>
        </p:nvSpPr>
        <p:spPr>
          <a:xfrm>
            <a:off x="6667500" y="1227667"/>
            <a:ext cx="2233083" cy="2862323"/>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Three semaphores, full, empty, and </a:t>
            </a:r>
            <a:r>
              <a:rPr lang="en-US" dirty="0" err="1" smtClean="0"/>
              <a:t>mutex</a:t>
            </a:r>
            <a:endParaRPr lang="en-US" dirty="0" smtClean="0"/>
          </a:p>
          <a:p>
            <a:endParaRPr lang="en-US" dirty="0"/>
          </a:p>
          <a:p>
            <a:r>
              <a:rPr lang="en-US" dirty="0"/>
              <a:t>f</a:t>
            </a:r>
            <a:r>
              <a:rPr lang="en-US" dirty="0" smtClean="0"/>
              <a:t>ull and empty are used for </a:t>
            </a:r>
            <a:r>
              <a:rPr lang="en-US" dirty="0" smtClean="0">
                <a:solidFill>
                  <a:srgbClr val="0000FF"/>
                </a:solidFill>
              </a:rPr>
              <a:t>synchronization</a:t>
            </a:r>
          </a:p>
          <a:p>
            <a:endParaRPr lang="en-US" dirty="0"/>
          </a:p>
          <a:p>
            <a:r>
              <a:rPr lang="en-US" dirty="0" err="1"/>
              <a:t>m</a:t>
            </a:r>
            <a:r>
              <a:rPr lang="en-US" dirty="0" err="1" smtClean="0"/>
              <a:t>utex</a:t>
            </a:r>
            <a:r>
              <a:rPr lang="en-US" dirty="0" smtClean="0"/>
              <a:t> used for </a:t>
            </a:r>
            <a:r>
              <a:rPr lang="en-US" dirty="0" smtClean="0">
                <a:solidFill>
                  <a:srgbClr val="0000FF"/>
                </a:solidFill>
              </a:rPr>
              <a:t>mutual exclusion</a:t>
            </a:r>
          </a:p>
        </p:txBody>
      </p:sp>
      <p:sp>
        <p:nvSpPr>
          <p:cNvPr id="11" name="Line Callout 1 10"/>
          <p:cNvSpPr/>
          <p:nvPr/>
        </p:nvSpPr>
        <p:spPr>
          <a:xfrm>
            <a:off x="2590800" y="1532467"/>
            <a:ext cx="2489200" cy="565150"/>
          </a:xfrm>
          <a:prstGeom prst="borderCallout1">
            <a:avLst>
              <a:gd name="adj1" fmla="val 18750"/>
              <a:gd name="adj2" fmla="val -8333"/>
              <a:gd name="adj3" fmla="val 235347"/>
              <a:gd name="adj4" fmla="val -25748"/>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Can cause “deadlock”</a:t>
            </a:r>
            <a:r>
              <a:rPr lang="en-US" dirty="0"/>
              <a:t> </a:t>
            </a:r>
            <a:r>
              <a:rPr lang="en-US" dirty="0" smtClean="0"/>
              <a:t>if the order switched</a:t>
            </a:r>
            <a:endParaRPr lang="en-US" dirty="0"/>
          </a:p>
        </p:txBody>
      </p:sp>
    </p:spTree>
    <p:extLst>
      <p:ext uri="{BB962C8B-B14F-4D97-AF65-F5344CB8AC3E}">
        <p14:creationId xmlns:p14="http://schemas.microsoft.com/office/powerpoint/2010/main" val="426537559"/>
      </p:ext>
    </p:extLst>
  </p:cSld>
  <p:clrMapOvr>
    <a:masterClrMapping/>
  </p:clrMapOvr>
  <p:transition spd="slow">
    <p:push dir="u"/>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nSpc>
                <a:spcPct val="120000"/>
              </a:lnSpc>
            </a:pPr>
            <a:r>
              <a:rPr lang="en-US" dirty="0" smtClean="0"/>
              <a:t>A simplified version of semaphore when count is not needed</a:t>
            </a:r>
          </a:p>
          <a:p>
            <a:pPr>
              <a:lnSpc>
                <a:spcPct val="120000"/>
              </a:lnSpc>
            </a:pPr>
            <a:r>
              <a:rPr lang="en-US" dirty="0" smtClean="0"/>
              <a:t>A </a:t>
            </a:r>
            <a:r>
              <a:rPr lang="en-US" dirty="0" err="1" smtClean="0"/>
              <a:t>mutex</a:t>
            </a:r>
            <a:r>
              <a:rPr lang="en-US" dirty="0" smtClean="0"/>
              <a:t> variable has </a:t>
            </a:r>
            <a:r>
              <a:rPr lang="en-US" dirty="0" smtClean="0">
                <a:solidFill>
                  <a:srgbClr val="0000FF"/>
                </a:solidFill>
              </a:rPr>
              <a:t>only two states: unlocked and locked</a:t>
            </a:r>
          </a:p>
          <a:p>
            <a:pPr lvl="1">
              <a:lnSpc>
                <a:spcPct val="120000"/>
              </a:lnSpc>
            </a:pPr>
            <a:r>
              <a:rPr lang="en-US" dirty="0" smtClean="0"/>
              <a:t>Sometimes called “</a:t>
            </a:r>
            <a:r>
              <a:rPr lang="en-US" dirty="0" err="1" smtClean="0">
                <a:solidFill>
                  <a:srgbClr val="0000FF"/>
                </a:solidFill>
              </a:rPr>
              <a:t>mutex</a:t>
            </a:r>
            <a:r>
              <a:rPr lang="en-US" dirty="0" smtClean="0">
                <a:solidFill>
                  <a:srgbClr val="0000FF"/>
                </a:solidFill>
              </a:rPr>
              <a:t> lock</a:t>
            </a:r>
            <a:r>
              <a:rPr lang="en-US" dirty="0" smtClean="0"/>
              <a:t>”, “</a:t>
            </a:r>
            <a:r>
              <a:rPr lang="en-US" dirty="0" smtClean="0">
                <a:solidFill>
                  <a:srgbClr val="0000FF"/>
                </a:solidFill>
              </a:rPr>
              <a:t>binary semaphore</a:t>
            </a:r>
            <a:r>
              <a:rPr lang="en-US" dirty="0" smtClean="0"/>
              <a:t>”</a:t>
            </a:r>
          </a:p>
          <a:p>
            <a:pPr>
              <a:lnSpc>
                <a:spcPct val="120000"/>
              </a:lnSpc>
            </a:pPr>
            <a:r>
              <a:rPr lang="en-US" dirty="0" smtClean="0"/>
              <a:t>Good and efficient for managing mutual exclusion</a:t>
            </a:r>
          </a:p>
          <a:p>
            <a:pPr lvl="1">
              <a:lnSpc>
                <a:spcPct val="120000"/>
              </a:lnSpc>
            </a:pPr>
            <a:r>
              <a:rPr lang="en-US" dirty="0" smtClean="0"/>
              <a:t>1 bit needed for implementation</a:t>
            </a:r>
          </a:p>
          <a:p>
            <a:pPr lvl="1">
              <a:lnSpc>
                <a:spcPct val="120000"/>
              </a:lnSpc>
            </a:pPr>
            <a:r>
              <a:rPr lang="en-US" dirty="0" smtClean="0"/>
              <a:t>An integer can also be used: 0 unlocked, and other value locked</a:t>
            </a:r>
          </a:p>
          <a:p>
            <a:pPr>
              <a:lnSpc>
                <a:spcPct val="120000"/>
              </a:lnSpc>
            </a:pPr>
            <a:endParaRPr lang="en-US" dirty="0"/>
          </a:p>
          <a:p>
            <a:pPr>
              <a:lnSpc>
                <a:spcPct val="120000"/>
              </a:lnSpc>
            </a:pPr>
            <a:r>
              <a:rPr lang="en-US" dirty="0" err="1" smtClean="0">
                <a:solidFill>
                  <a:srgbClr val="0000FF"/>
                </a:solidFill>
              </a:rPr>
              <a:t>mutex_lock</a:t>
            </a:r>
            <a:r>
              <a:rPr lang="en-US" dirty="0" smtClean="0"/>
              <a:t>/</a:t>
            </a:r>
            <a:r>
              <a:rPr lang="en-US" dirty="0" err="1" smtClean="0">
                <a:solidFill>
                  <a:srgbClr val="0000FF"/>
                </a:solidFill>
              </a:rPr>
              <a:t>mutex_unlock</a:t>
            </a:r>
            <a:r>
              <a:rPr lang="en-US" dirty="0" smtClean="0">
                <a:solidFill>
                  <a:srgbClr val="0000FF"/>
                </a:solidFill>
              </a:rPr>
              <a:t> </a:t>
            </a:r>
            <a:r>
              <a:rPr lang="en-US" dirty="0" smtClean="0"/>
              <a:t>procedures</a:t>
            </a:r>
          </a:p>
          <a:p>
            <a:pPr>
              <a:lnSpc>
                <a:spcPct val="120000"/>
              </a:lnSpc>
            </a:pPr>
            <a:r>
              <a:rPr lang="en-US" dirty="0" smtClean="0"/>
              <a:t>If the </a:t>
            </a:r>
            <a:r>
              <a:rPr lang="en-US" dirty="0" err="1" smtClean="0"/>
              <a:t>mutex</a:t>
            </a:r>
            <a:r>
              <a:rPr lang="en-US" dirty="0" smtClean="0"/>
              <a:t> is unlocked, the </a:t>
            </a:r>
            <a:r>
              <a:rPr lang="en-US" dirty="0" err="1" smtClean="0"/>
              <a:t>mutex_lock</a:t>
            </a:r>
            <a:r>
              <a:rPr lang="en-US" dirty="0" smtClean="0"/>
              <a:t> call succeeds; otherwise blocked until </a:t>
            </a:r>
            <a:r>
              <a:rPr lang="en-US" dirty="0" err="1" smtClean="0"/>
              <a:t>mutex_unlock</a:t>
            </a:r>
            <a:r>
              <a:rPr lang="en-US" dirty="0" smtClean="0"/>
              <a:t> called</a:t>
            </a:r>
          </a:p>
        </p:txBody>
      </p:sp>
      <p:sp>
        <p:nvSpPr>
          <p:cNvPr id="3" name="Date Placeholder 2"/>
          <p:cNvSpPr>
            <a:spLocks noGrp="1"/>
          </p:cNvSpPr>
          <p:nvPr>
            <p:ph type="dt" sz="half" idx="10"/>
          </p:nvPr>
        </p:nvSpPr>
        <p:spPr/>
        <p:txBody>
          <a:bodyPr/>
          <a:lstStyle/>
          <a:p>
            <a:fld id="{C94E3762-5D8A-3A4E-B6DB-2FE9B8FB070F}" type="datetime1">
              <a:rPr lang="en-US" smtClean="0"/>
              <a:t>12/3/18</a:t>
            </a:fld>
            <a:endParaRPr lang="en-US"/>
          </a:p>
        </p:txBody>
      </p:sp>
      <p:sp>
        <p:nvSpPr>
          <p:cNvPr id="4" name="Footer Placeholder 3"/>
          <p:cNvSpPr>
            <a:spLocks noGrp="1"/>
          </p:cNvSpPr>
          <p:nvPr>
            <p:ph type="ftr" sz="quarter" idx="11"/>
          </p:nvPr>
        </p:nvSpPr>
        <p:spPr/>
        <p:txBody>
          <a:bodyPr/>
          <a:lstStyle/>
          <a:p>
            <a:r>
              <a:rPr lang="en-US" smtClean="0"/>
              <a:t>Yong Chen, Texas Tech University</a:t>
            </a:r>
            <a:endParaRPr lang="en-US" dirty="0" smtClean="0"/>
          </a:p>
        </p:txBody>
      </p:sp>
      <p:sp>
        <p:nvSpPr>
          <p:cNvPr id="5" name="Slide Number Placeholder 4"/>
          <p:cNvSpPr>
            <a:spLocks noGrp="1"/>
          </p:cNvSpPr>
          <p:nvPr>
            <p:ph type="sldNum" sz="quarter" idx="12"/>
          </p:nvPr>
        </p:nvSpPr>
        <p:spPr/>
        <p:txBody>
          <a:bodyPr/>
          <a:lstStyle/>
          <a:p>
            <a:fld id="{D2DB48A1-B5F2-D944-9563-BD7B04ADBA09}" type="slidenum">
              <a:rPr lang="en-US" smtClean="0"/>
              <a:t>48</a:t>
            </a:fld>
            <a:endParaRPr lang="en-US"/>
          </a:p>
        </p:txBody>
      </p:sp>
      <p:sp>
        <p:nvSpPr>
          <p:cNvPr id="6" name="Title 5"/>
          <p:cNvSpPr>
            <a:spLocks noGrp="1"/>
          </p:cNvSpPr>
          <p:nvPr>
            <p:ph type="title"/>
          </p:nvPr>
        </p:nvSpPr>
        <p:spPr/>
        <p:txBody>
          <a:bodyPr/>
          <a:lstStyle/>
          <a:p>
            <a:r>
              <a:rPr lang="en-US" dirty="0" err="1" smtClean="0"/>
              <a:t>Mutexes</a:t>
            </a:r>
            <a:endParaRPr lang="en-US" dirty="0"/>
          </a:p>
        </p:txBody>
      </p:sp>
    </p:spTree>
    <p:extLst>
      <p:ext uri="{BB962C8B-B14F-4D97-AF65-F5344CB8AC3E}">
        <p14:creationId xmlns:p14="http://schemas.microsoft.com/office/powerpoint/2010/main" val="1840414596"/>
      </p:ext>
    </p:extLst>
  </p:cSld>
  <p:clrMapOvr>
    <a:masterClrMapping/>
  </p:clrMapOvr>
  <p:transition spd="slow">
    <p:push dir="u"/>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Questions?</a:t>
            </a:r>
          </a:p>
          <a:p>
            <a:endParaRPr lang="en-US" dirty="0"/>
          </a:p>
          <a:p>
            <a:r>
              <a:rPr lang="en-US" dirty="0" err="1" smtClean="0">
                <a:solidFill>
                  <a:srgbClr val="BFBFBF"/>
                </a:solidFill>
              </a:rPr>
              <a:t>InterProcess</a:t>
            </a:r>
            <a:r>
              <a:rPr lang="en-US" dirty="0" smtClean="0">
                <a:solidFill>
                  <a:srgbClr val="BFBFBF"/>
                </a:solidFill>
              </a:rPr>
              <a:t> Communication</a:t>
            </a:r>
          </a:p>
          <a:p>
            <a:pPr lvl="1"/>
            <a:r>
              <a:rPr lang="en-US" sz="2100" dirty="0" err="1" smtClean="0">
                <a:solidFill>
                  <a:srgbClr val="BFBFBF"/>
                </a:solidFill>
              </a:rPr>
              <a:t>Mutexes</a:t>
            </a:r>
            <a:r>
              <a:rPr lang="en-US" sz="2100" dirty="0" smtClean="0">
                <a:solidFill>
                  <a:srgbClr val="BFBFBF"/>
                </a:solidFill>
              </a:rPr>
              <a:t>, </a:t>
            </a:r>
            <a:r>
              <a:rPr lang="en-US" dirty="0" smtClean="0">
                <a:solidFill>
                  <a:srgbClr val="BFBFBF"/>
                </a:solidFill>
              </a:rPr>
              <a:t>Monitors</a:t>
            </a:r>
          </a:p>
          <a:p>
            <a:pPr lvl="1"/>
            <a:r>
              <a:rPr lang="en-US" dirty="0" smtClean="0">
                <a:solidFill>
                  <a:srgbClr val="BFBFBF"/>
                </a:solidFill>
              </a:rPr>
              <a:t>Message passing, Barriers</a:t>
            </a:r>
          </a:p>
          <a:p>
            <a:r>
              <a:rPr lang="en-US" dirty="0" smtClean="0"/>
              <a:t>Scheduling</a:t>
            </a:r>
          </a:p>
          <a:p>
            <a:pPr lvl="1"/>
            <a:r>
              <a:rPr lang="en-US" dirty="0" smtClean="0"/>
              <a:t>Process behavior and when to schedule</a:t>
            </a:r>
          </a:p>
          <a:p>
            <a:pPr lvl="1"/>
            <a:r>
              <a:rPr lang="en-US" dirty="0"/>
              <a:t>C</a:t>
            </a:r>
            <a:r>
              <a:rPr lang="en-US" dirty="0" smtClean="0"/>
              <a:t>ategories of scheduling algorithms and goals</a:t>
            </a:r>
            <a:endParaRPr lang="en-US" dirty="0"/>
          </a:p>
          <a:p>
            <a:pPr lvl="1"/>
            <a:r>
              <a:rPr lang="en-US" dirty="0"/>
              <a:t>Scheduling in batch </a:t>
            </a:r>
            <a:r>
              <a:rPr lang="en-US" dirty="0" smtClean="0"/>
              <a:t>systems and interactive </a:t>
            </a:r>
            <a:r>
              <a:rPr lang="en-US" dirty="0"/>
              <a:t>systems</a:t>
            </a:r>
          </a:p>
          <a:p>
            <a:pPr lvl="1"/>
            <a:r>
              <a:rPr lang="en-US" dirty="0"/>
              <a:t>Policy </a:t>
            </a:r>
            <a:r>
              <a:rPr lang="en-US" dirty="0" err="1"/>
              <a:t>v.s</a:t>
            </a:r>
            <a:r>
              <a:rPr lang="en-US" dirty="0"/>
              <a:t>. mechanism, thread </a:t>
            </a:r>
            <a:r>
              <a:rPr lang="en-US" dirty="0" smtClean="0"/>
              <a:t>scheduling</a:t>
            </a:r>
            <a:endParaRPr lang="en-US" dirty="0"/>
          </a:p>
        </p:txBody>
      </p:sp>
      <p:sp>
        <p:nvSpPr>
          <p:cNvPr id="3" name="Date Placeholder 2"/>
          <p:cNvSpPr>
            <a:spLocks noGrp="1"/>
          </p:cNvSpPr>
          <p:nvPr>
            <p:ph type="dt" sz="half" idx="10"/>
          </p:nvPr>
        </p:nvSpPr>
        <p:spPr/>
        <p:txBody>
          <a:bodyPr/>
          <a:lstStyle/>
          <a:p>
            <a:fld id="{C94E3762-5D8A-3A4E-B6DB-2FE9B8FB070F}" type="datetime1">
              <a:rPr lang="en-US" smtClean="0"/>
              <a:t>12/3/18</a:t>
            </a:fld>
            <a:endParaRPr lang="en-US"/>
          </a:p>
        </p:txBody>
      </p:sp>
      <p:sp>
        <p:nvSpPr>
          <p:cNvPr id="4" name="Footer Placeholder 3"/>
          <p:cNvSpPr>
            <a:spLocks noGrp="1"/>
          </p:cNvSpPr>
          <p:nvPr>
            <p:ph type="ftr" sz="quarter" idx="11"/>
          </p:nvPr>
        </p:nvSpPr>
        <p:spPr/>
        <p:txBody>
          <a:bodyPr/>
          <a:lstStyle/>
          <a:p>
            <a:r>
              <a:rPr lang="en-US" smtClean="0"/>
              <a:t>Yong Chen, Texas Tech University</a:t>
            </a:r>
            <a:endParaRPr lang="en-US" dirty="0" smtClean="0"/>
          </a:p>
        </p:txBody>
      </p:sp>
      <p:sp>
        <p:nvSpPr>
          <p:cNvPr id="5" name="Slide Number Placeholder 4"/>
          <p:cNvSpPr>
            <a:spLocks noGrp="1"/>
          </p:cNvSpPr>
          <p:nvPr>
            <p:ph type="sldNum" sz="quarter" idx="12"/>
          </p:nvPr>
        </p:nvSpPr>
        <p:spPr/>
        <p:txBody>
          <a:bodyPr/>
          <a:lstStyle/>
          <a:p>
            <a:fld id="{D2DB48A1-B5F2-D944-9563-BD7B04ADBA09}" type="slidenum">
              <a:rPr lang="en-US" smtClean="0"/>
              <a:t>49</a:t>
            </a:fld>
            <a:endParaRPr lang="en-US"/>
          </a:p>
        </p:txBody>
      </p:sp>
      <p:sp>
        <p:nvSpPr>
          <p:cNvPr id="6" name="Title 5"/>
          <p:cNvSpPr>
            <a:spLocks noGrp="1"/>
          </p:cNvSpPr>
          <p:nvPr>
            <p:ph type="title"/>
          </p:nvPr>
        </p:nvSpPr>
        <p:spPr/>
        <p:txBody>
          <a:bodyPr/>
          <a:lstStyle/>
          <a:p>
            <a:r>
              <a:rPr lang="en-US" dirty="0" smtClean="0"/>
              <a:t>Outline</a:t>
            </a:r>
            <a:endParaRPr lang="en-US" dirty="0"/>
          </a:p>
        </p:txBody>
      </p:sp>
    </p:spTree>
    <p:extLst>
      <p:ext uri="{BB962C8B-B14F-4D97-AF65-F5344CB8AC3E}">
        <p14:creationId xmlns:p14="http://schemas.microsoft.com/office/powerpoint/2010/main" val="1641147231"/>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dirty="0"/>
              <a:t>P</a:t>
            </a:r>
            <a:r>
              <a:rPr lang="en-US" dirty="0" smtClean="0"/>
              <a:t>erform </a:t>
            </a:r>
            <a:r>
              <a:rPr lang="en-US" dirty="0"/>
              <a:t>two </a:t>
            </a:r>
            <a:r>
              <a:rPr lang="en-US" dirty="0" smtClean="0"/>
              <a:t>basic functions:</a:t>
            </a:r>
          </a:p>
          <a:p>
            <a:endParaRPr lang="en-US" dirty="0"/>
          </a:p>
          <a:p>
            <a:r>
              <a:rPr lang="en-US" dirty="0" smtClean="0"/>
              <a:t>Providing application </a:t>
            </a:r>
            <a:r>
              <a:rPr lang="en-US" dirty="0"/>
              <a:t>programmers </a:t>
            </a:r>
            <a:r>
              <a:rPr lang="en-US" dirty="0" smtClean="0"/>
              <a:t>a clean abstract </a:t>
            </a:r>
            <a:r>
              <a:rPr lang="en-US" dirty="0"/>
              <a:t>set of resources instead of the messy hardware </a:t>
            </a:r>
            <a:r>
              <a:rPr lang="en-US" dirty="0" smtClean="0"/>
              <a:t>ones (“</a:t>
            </a:r>
            <a:r>
              <a:rPr lang="en-US" dirty="0" smtClean="0">
                <a:solidFill>
                  <a:srgbClr val="0000FF"/>
                </a:solidFill>
              </a:rPr>
              <a:t>extended machine</a:t>
            </a:r>
            <a:r>
              <a:rPr lang="en-US" dirty="0" smtClean="0"/>
              <a:t>”)</a:t>
            </a:r>
          </a:p>
          <a:p>
            <a:endParaRPr lang="en-US" dirty="0"/>
          </a:p>
          <a:p>
            <a:r>
              <a:rPr lang="en-US" dirty="0" smtClean="0"/>
              <a:t>Managing hardware resources (“</a:t>
            </a:r>
            <a:r>
              <a:rPr lang="en-US" dirty="0" smtClean="0">
                <a:solidFill>
                  <a:srgbClr val="0000FF"/>
                </a:solidFill>
              </a:rPr>
              <a:t>resource manager</a:t>
            </a:r>
            <a:r>
              <a:rPr lang="en-US" dirty="0" smtClean="0"/>
              <a:t>”)</a:t>
            </a:r>
            <a:endParaRPr lang="en-US" dirty="0"/>
          </a:p>
        </p:txBody>
      </p:sp>
      <p:sp>
        <p:nvSpPr>
          <p:cNvPr id="2" name="Date Placeholder 1"/>
          <p:cNvSpPr>
            <a:spLocks noGrp="1"/>
          </p:cNvSpPr>
          <p:nvPr>
            <p:ph type="dt" sz="half" idx="10"/>
          </p:nvPr>
        </p:nvSpPr>
        <p:spPr/>
        <p:txBody>
          <a:bodyPr/>
          <a:lstStyle/>
          <a:p>
            <a:fld id="{52ABBB52-D186-264B-B6B8-688F4CAB6400}" type="datetime1">
              <a:rPr lang="en-US" smtClean="0"/>
              <a:t>12/3/18</a:t>
            </a:fld>
            <a:endParaRPr lang="en-US"/>
          </a:p>
        </p:txBody>
      </p:sp>
      <p:sp>
        <p:nvSpPr>
          <p:cNvPr id="3" name="Footer Placeholder 2"/>
          <p:cNvSpPr>
            <a:spLocks noGrp="1"/>
          </p:cNvSpPr>
          <p:nvPr>
            <p:ph type="ftr" sz="quarter" idx="11"/>
          </p:nvPr>
        </p:nvSpPr>
        <p:spPr/>
        <p:txBody>
          <a:bodyPr/>
          <a:lstStyle/>
          <a:p>
            <a:r>
              <a:rPr lang="en-US" smtClean="0"/>
              <a:t>Yong Chen, Texas Tech University</a:t>
            </a:r>
            <a:endParaRPr lang="en-US" dirty="0" smtClean="0"/>
          </a:p>
        </p:txBody>
      </p:sp>
      <p:sp>
        <p:nvSpPr>
          <p:cNvPr id="4" name="Slide Number Placeholder 3"/>
          <p:cNvSpPr>
            <a:spLocks noGrp="1"/>
          </p:cNvSpPr>
          <p:nvPr>
            <p:ph type="sldNum" sz="quarter" idx="12"/>
          </p:nvPr>
        </p:nvSpPr>
        <p:spPr/>
        <p:txBody>
          <a:bodyPr/>
          <a:lstStyle/>
          <a:p>
            <a:fld id="{D2DB48A1-B5F2-D944-9563-BD7B04ADBA09}" type="slidenum">
              <a:rPr lang="en-US" smtClean="0"/>
              <a:t>5</a:t>
            </a:fld>
            <a:endParaRPr lang="en-US"/>
          </a:p>
        </p:txBody>
      </p:sp>
      <p:sp>
        <p:nvSpPr>
          <p:cNvPr id="5" name="Title 4"/>
          <p:cNvSpPr>
            <a:spLocks noGrp="1"/>
          </p:cNvSpPr>
          <p:nvPr>
            <p:ph type="title"/>
          </p:nvPr>
        </p:nvSpPr>
        <p:spPr/>
        <p:txBody>
          <a:bodyPr/>
          <a:lstStyle/>
          <a:p>
            <a:r>
              <a:rPr lang="en-US" dirty="0" smtClean="0"/>
              <a:t>Roles of An Operating System</a:t>
            </a:r>
            <a:endParaRPr lang="en-US" dirty="0"/>
          </a:p>
        </p:txBody>
      </p:sp>
    </p:spTree>
    <p:extLst>
      <p:ext uri="{BB962C8B-B14F-4D97-AF65-F5344CB8AC3E}">
        <p14:creationId xmlns:p14="http://schemas.microsoft.com/office/powerpoint/2010/main" val="615064216"/>
      </p:ext>
    </p:extLst>
  </p:cSld>
  <p:clrMapOvr>
    <a:masterClrMapping/>
  </p:clrMapOvr>
  <p:transition spd="slow">
    <p:push dir="u"/>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Whenever two or more processes/threads compete for the CPU to run, we need a form of “scheduling”</a:t>
            </a:r>
          </a:p>
          <a:p>
            <a:endParaRPr lang="en-US" dirty="0"/>
          </a:p>
          <a:p>
            <a:r>
              <a:rPr lang="en-US" dirty="0" smtClean="0">
                <a:solidFill>
                  <a:srgbClr val="0000FF"/>
                </a:solidFill>
              </a:rPr>
              <a:t>Scheduler</a:t>
            </a:r>
            <a:r>
              <a:rPr lang="en-US" dirty="0" smtClean="0"/>
              <a:t>: the OS component makes the scheduling decision</a:t>
            </a:r>
          </a:p>
          <a:p>
            <a:r>
              <a:rPr lang="en-US" dirty="0" smtClean="0">
                <a:solidFill>
                  <a:srgbClr val="0000FF"/>
                </a:solidFill>
              </a:rPr>
              <a:t>Scheduling algorithm</a:t>
            </a:r>
            <a:r>
              <a:rPr lang="en-US" dirty="0" smtClean="0"/>
              <a:t>: the algorithm the scheduler uses</a:t>
            </a:r>
          </a:p>
          <a:p>
            <a:endParaRPr lang="en-US" dirty="0"/>
          </a:p>
          <a:p>
            <a:r>
              <a:rPr lang="en-US" dirty="0" smtClean="0"/>
              <a:t>Process/thread scheduling share similar issues, but with subtle difference too</a:t>
            </a:r>
            <a:endParaRPr lang="en-US" dirty="0"/>
          </a:p>
        </p:txBody>
      </p:sp>
      <p:sp>
        <p:nvSpPr>
          <p:cNvPr id="3" name="Date Placeholder 2"/>
          <p:cNvSpPr>
            <a:spLocks noGrp="1"/>
          </p:cNvSpPr>
          <p:nvPr>
            <p:ph type="dt" sz="half" idx="10"/>
          </p:nvPr>
        </p:nvSpPr>
        <p:spPr/>
        <p:txBody>
          <a:bodyPr/>
          <a:lstStyle/>
          <a:p>
            <a:fld id="{C94E3762-5D8A-3A4E-B6DB-2FE9B8FB070F}" type="datetime1">
              <a:rPr lang="en-US" smtClean="0"/>
              <a:t>12/3/18</a:t>
            </a:fld>
            <a:endParaRPr lang="en-US"/>
          </a:p>
        </p:txBody>
      </p:sp>
      <p:sp>
        <p:nvSpPr>
          <p:cNvPr id="4" name="Footer Placeholder 3"/>
          <p:cNvSpPr>
            <a:spLocks noGrp="1"/>
          </p:cNvSpPr>
          <p:nvPr>
            <p:ph type="ftr" sz="quarter" idx="11"/>
          </p:nvPr>
        </p:nvSpPr>
        <p:spPr/>
        <p:txBody>
          <a:bodyPr/>
          <a:lstStyle/>
          <a:p>
            <a:r>
              <a:rPr lang="en-US" smtClean="0"/>
              <a:t>Yong Chen, Texas Tech University</a:t>
            </a:r>
            <a:endParaRPr lang="en-US" dirty="0" smtClean="0"/>
          </a:p>
        </p:txBody>
      </p:sp>
      <p:sp>
        <p:nvSpPr>
          <p:cNvPr id="5" name="Slide Number Placeholder 4"/>
          <p:cNvSpPr>
            <a:spLocks noGrp="1"/>
          </p:cNvSpPr>
          <p:nvPr>
            <p:ph type="sldNum" sz="quarter" idx="12"/>
          </p:nvPr>
        </p:nvSpPr>
        <p:spPr/>
        <p:txBody>
          <a:bodyPr/>
          <a:lstStyle/>
          <a:p>
            <a:fld id="{D2DB48A1-B5F2-D944-9563-BD7B04ADBA09}" type="slidenum">
              <a:rPr lang="en-US" smtClean="0"/>
              <a:t>50</a:t>
            </a:fld>
            <a:endParaRPr lang="en-US"/>
          </a:p>
        </p:txBody>
      </p:sp>
      <p:sp>
        <p:nvSpPr>
          <p:cNvPr id="6" name="Title 5"/>
          <p:cNvSpPr>
            <a:spLocks noGrp="1"/>
          </p:cNvSpPr>
          <p:nvPr>
            <p:ph type="title"/>
          </p:nvPr>
        </p:nvSpPr>
        <p:spPr/>
        <p:txBody>
          <a:bodyPr/>
          <a:lstStyle/>
          <a:p>
            <a:r>
              <a:rPr lang="en-US" dirty="0" smtClean="0"/>
              <a:t>Scheduling</a:t>
            </a:r>
            <a:endParaRPr lang="en-US" dirty="0"/>
          </a:p>
        </p:txBody>
      </p:sp>
    </p:spTree>
    <p:extLst>
      <p:ext uri="{BB962C8B-B14F-4D97-AF65-F5344CB8AC3E}">
        <p14:creationId xmlns:p14="http://schemas.microsoft.com/office/powerpoint/2010/main" val="481549349"/>
      </p:ext>
    </p:extLst>
  </p:cSld>
  <p:clrMapOvr>
    <a:masterClrMapping/>
  </p:clrMapOvr>
  <p:transition spd="slow">
    <p:push dir="u"/>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94E3762-5D8A-3A4E-B6DB-2FE9B8FB070F}" type="datetime1">
              <a:rPr lang="en-US" smtClean="0"/>
              <a:t>12/3/18</a:t>
            </a:fld>
            <a:endParaRPr lang="en-US"/>
          </a:p>
        </p:txBody>
      </p:sp>
      <p:sp>
        <p:nvSpPr>
          <p:cNvPr id="4" name="Footer Placeholder 3"/>
          <p:cNvSpPr>
            <a:spLocks noGrp="1"/>
          </p:cNvSpPr>
          <p:nvPr>
            <p:ph type="ftr" sz="quarter" idx="11"/>
          </p:nvPr>
        </p:nvSpPr>
        <p:spPr/>
        <p:txBody>
          <a:bodyPr/>
          <a:lstStyle/>
          <a:p>
            <a:r>
              <a:rPr lang="en-US" smtClean="0"/>
              <a:t>Yong Chen, Texas Tech University</a:t>
            </a:r>
            <a:endParaRPr lang="en-US" dirty="0" smtClean="0"/>
          </a:p>
        </p:txBody>
      </p:sp>
      <p:sp>
        <p:nvSpPr>
          <p:cNvPr id="5" name="Slide Number Placeholder 4"/>
          <p:cNvSpPr>
            <a:spLocks noGrp="1"/>
          </p:cNvSpPr>
          <p:nvPr>
            <p:ph type="sldNum" sz="quarter" idx="12"/>
          </p:nvPr>
        </p:nvSpPr>
        <p:spPr/>
        <p:txBody>
          <a:bodyPr/>
          <a:lstStyle/>
          <a:p>
            <a:fld id="{D2DB48A1-B5F2-D944-9563-BD7B04ADBA09}" type="slidenum">
              <a:rPr lang="en-US" smtClean="0"/>
              <a:t>51</a:t>
            </a:fld>
            <a:endParaRPr lang="en-US"/>
          </a:p>
        </p:txBody>
      </p:sp>
      <p:sp>
        <p:nvSpPr>
          <p:cNvPr id="6" name="Title 5"/>
          <p:cNvSpPr>
            <a:spLocks noGrp="1"/>
          </p:cNvSpPr>
          <p:nvPr>
            <p:ph type="title"/>
          </p:nvPr>
        </p:nvSpPr>
        <p:spPr/>
        <p:txBody>
          <a:bodyPr/>
          <a:lstStyle/>
          <a:p>
            <a:r>
              <a:rPr lang="en-US" dirty="0" smtClean="0"/>
              <a:t>Process Behavior (1)</a:t>
            </a:r>
            <a:r>
              <a:rPr lang="en-US" dirty="0"/>
              <a:t/>
            </a:r>
            <a:br>
              <a:rPr lang="en-US" dirty="0"/>
            </a:br>
            <a:endParaRPr lang="en-US" dirty="0"/>
          </a:p>
        </p:txBody>
      </p:sp>
      <p:pic>
        <p:nvPicPr>
          <p:cNvPr id="7" name="Picture 6" descr="D:\b\b4\IBM\02-3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625" y="1689100"/>
            <a:ext cx="7664450" cy="3079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Rectangle 2"/>
          <p:cNvSpPr>
            <a:spLocks noChangeArrowheads="1"/>
          </p:cNvSpPr>
          <p:nvPr/>
        </p:nvSpPr>
        <p:spPr bwMode="auto">
          <a:xfrm>
            <a:off x="0" y="5438520"/>
            <a:ext cx="9144000"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eaLnBrk="0" hangingPunct="0">
              <a:spcBef>
                <a:spcPct val="20000"/>
              </a:spcBef>
              <a:defRPr/>
            </a:pPr>
            <a:r>
              <a:rPr lang="en-US" sz="2000" dirty="0">
                <a:cs typeface="+mn-cs"/>
              </a:rPr>
              <a:t>Figure 2-38. Bursts of CPU usage alternate with periods of waiting for I/O. (a) A CPU-bound process. (b) An I/O-bound process.</a:t>
            </a:r>
          </a:p>
        </p:txBody>
      </p:sp>
    </p:spTree>
    <p:extLst>
      <p:ext uri="{BB962C8B-B14F-4D97-AF65-F5344CB8AC3E}">
        <p14:creationId xmlns:p14="http://schemas.microsoft.com/office/powerpoint/2010/main" val="1681526747"/>
      </p:ext>
    </p:extLst>
  </p:cSld>
  <p:clrMapOvr>
    <a:masterClrMapping/>
  </p:clrMapOvr>
  <p:transition spd="slow">
    <p:push dir="u"/>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solidFill>
                  <a:srgbClr val="0000FF"/>
                </a:solidFill>
              </a:rPr>
              <a:t>Compute-bound</a:t>
            </a:r>
            <a:r>
              <a:rPr lang="en-US" dirty="0" smtClean="0"/>
              <a:t>: spend most time computing</a:t>
            </a:r>
          </a:p>
          <a:p>
            <a:r>
              <a:rPr lang="en-US" dirty="0" smtClean="0">
                <a:solidFill>
                  <a:srgbClr val="0000FF"/>
                </a:solidFill>
              </a:rPr>
              <a:t>I/O-bound</a:t>
            </a:r>
            <a:r>
              <a:rPr lang="en-US" dirty="0" smtClean="0"/>
              <a:t>: spend most time waiting for I/O</a:t>
            </a:r>
          </a:p>
          <a:p>
            <a:endParaRPr lang="en-US" dirty="0"/>
          </a:p>
        </p:txBody>
      </p:sp>
      <p:sp>
        <p:nvSpPr>
          <p:cNvPr id="3" name="Date Placeholder 2"/>
          <p:cNvSpPr>
            <a:spLocks noGrp="1"/>
          </p:cNvSpPr>
          <p:nvPr>
            <p:ph type="dt" sz="half" idx="10"/>
          </p:nvPr>
        </p:nvSpPr>
        <p:spPr/>
        <p:txBody>
          <a:bodyPr/>
          <a:lstStyle/>
          <a:p>
            <a:fld id="{C94E3762-5D8A-3A4E-B6DB-2FE9B8FB070F}" type="datetime1">
              <a:rPr lang="en-US" smtClean="0"/>
              <a:t>12/3/18</a:t>
            </a:fld>
            <a:endParaRPr lang="en-US"/>
          </a:p>
        </p:txBody>
      </p:sp>
      <p:sp>
        <p:nvSpPr>
          <p:cNvPr id="4" name="Footer Placeholder 3"/>
          <p:cNvSpPr>
            <a:spLocks noGrp="1"/>
          </p:cNvSpPr>
          <p:nvPr>
            <p:ph type="ftr" sz="quarter" idx="11"/>
          </p:nvPr>
        </p:nvSpPr>
        <p:spPr/>
        <p:txBody>
          <a:bodyPr/>
          <a:lstStyle/>
          <a:p>
            <a:r>
              <a:rPr lang="en-US" smtClean="0"/>
              <a:t>Yong Chen, Texas Tech University</a:t>
            </a:r>
            <a:endParaRPr lang="en-US" dirty="0" smtClean="0"/>
          </a:p>
        </p:txBody>
      </p:sp>
      <p:sp>
        <p:nvSpPr>
          <p:cNvPr id="5" name="Slide Number Placeholder 4"/>
          <p:cNvSpPr>
            <a:spLocks noGrp="1"/>
          </p:cNvSpPr>
          <p:nvPr>
            <p:ph type="sldNum" sz="quarter" idx="12"/>
          </p:nvPr>
        </p:nvSpPr>
        <p:spPr/>
        <p:txBody>
          <a:bodyPr/>
          <a:lstStyle/>
          <a:p>
            <a:fld id="{D2DB48A1-B5F2-D944-9563-BD7B04ADBA09}" type="slidenum">
              <a:rPr lang="en-US" smtClean="0"/>
              <a:t>52</a:t>
            </a:fld>
            <a:endParaRPr lang="en-US"/>
          </a:p>
        </p:txBody>
      </p:sp>
      <p:sp>
        <p:nvSpPr>
          <p:cNvPr id="6" name="Title 5"/>
          <p:cNvSpPr>
            <a:spLocks noGrp="1"/>
          </p:cNvSpPr>
          <p:nvPr>
            <p:ph type="title"/>
          </p:nvPr>
        </p:nvSpPr>
        <p:spPr/>
        <p:txBody>
          <a:bodyPr/>
          <a:lstStyle/>
          <a:p>
            <a:r>
              <a:rPr lang="en-US" dirty="0"/>
              <a:t>Process Behavior </a:t>
            </a:r>
            <a:r>
              <a:rPr lang="en-US" dirty="0" smtClean="0"/>
              <a:t>(2)</a:t>
            </a:r>
            <a:endParaRPr lang="en-US" dirty="0"/>
          </a:p>
        </p:txBody>
      </p:sp>
    </p:spTree>
    <p:extLst>
      <p:ext uri="{BB962C8B-B14F-4D97-AF65-F5344CB8AC3E}">
        <p14:creationId xmlns:p14="http://schemas.microsoft.com/office/powerpoint/2010/main" val="535242309"/>
      </p:ext>
    </p:extLst>
  </p:cSld>
  <p:clrMapOvr>
    <a:masterClrMapping/>
  </p:clrMapOvr>
  <p:transition spd="slow">
    <p:push dir="u"/>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When a new process created</a:t>
            </a:r>
          </a:p>
          <a:p>
            <a:pPr>
              <a:lnSpc>
                <a:spcPct val="120000"/>
              </a:lnSpc>
            </a:pPr>
            <a:r>
              <a:rPr lang="en-US" dirty="0" smtClean="0"/>
              <a:t>When a process exits</a:t>
            </a:r>
          </a:p>
          <a:p>
            <a:pPr>
              <a:lnSpc>
                <a:spcPct val="120000"/>
              </a:lnSpc>
            </a:pPr>
            <a:r>
              <a:rPr lang="en-US" dirty="0" smtClean="0"/>
              <a:t>When a process blocks on I/O, on a semaphore, etc.</a:t>
            </a:r>
          </a:p>
          <a:p>
            <a:pPr>
              <a:lnSpc>
                <a:spcPct val="120000"/>
              </a:lnSpc>
            </a:pPr>
            <a:r>
              <a:rPr lang="en-US" dirty="0" smtClean="0"/>
              <a:t>When an I/O interrupt occurs</a:t>
            </a:r>
          </a:p>
          <a:p>
            <a:pPr lvl="1">
              <a:lnSpc>
                <a:spcPct val="120000"/>
              </a:lnSpc>
            </a:pPr>
            <a:r>
              <a:rPr lang="en-US" dirty="0" err="1" smtClean="0">
                <a:solidFill>
                  <a:srgbClr val="0000FF"/>
                </a:solidFill>
              </a:rPr>
              <a:t>Nonpreemptive</a:t>
            </a:r>
            <a:endParaRPr lang="en-US" dirty="0" smtClean="0">
              <a:solidFill>
                <a:srgbClr val="0000FF"/>
              </a:solidFill>
            </a:endParaRPr>
          </a:p>
          <a:p>
            <a:pPr lvl="1">
              <a:lnSpc>
                <a:spcPct val="120000"/>
              </a:lnSpc>
            </a:pPr>
            <a:r>
              <a:rPr lang="en-US" dirty="0" smtClean="0">
                <a:solidFill>
                  <a:srgbClr val="0000FF"/>
                </a:solidFill>
              </a:rPr>
              <a:t>Preemptive</a:t>
            </a:r>
            <a:endParaRPr lang="en-US" dirty="0">
              <a:solidFill>
                <a:srgbClr val="0000FF"/>
              </a:solidFill>
            </a:endParaRPr>
          </a:p>
          <a:p>
            <a:endParaRPr lang="en-US" dirty="0"/>
          </a:p>
        </p:txBody>
      </p:sp>
      <p:sp>
        <p:nvSpPr>
          <p:cNvPr id="3" name="Date Placeholder 2"/>
          <p:cNvSpPr>
            <a:spLocks noGrp="1"/>
          </p:cNvSpPr>
          <p:nvPr>
            <p:ph type="dt" sz="half" idx="10"/>
          </p:nvPr>
        </p:nvSpPr>
        <p:spPr/>
        <p:txBody>
          <a:bodyPr/>
          <a:lstStyle/>
          <a:p>
            <a:fld id="{C94E3762-5D8A-3A4E-B6DB-2FE9B8FB070F}" type="datetime1">
              <a:rPr lang="en-US" smtClean="0"/>
              <a:t>12/3/18</a:t>
            </a:fld>
            <a:endParaRPr lang="en-US"/>
          </a:p>
        </p:txBody>
      </p:sp>
      <p:sp>
        <p:nvSpPr>
          <p:cNvPr id="4" name="Footer Placeholder 3"/>
          <p:cNvSpPr>
            <a:spLocks noGrp="1"/>
          </p:cNvSpPr>
          <p:nvPr>
            <p:ph type="ftr" sz="quarter" idx="11"/>
          </p:nvPr>
        </p:nvSpPr>
        <p:spPr/>
        <p:txBody>
          <a:bodyPr/>
          <a:lstStyle/>
          <a:p>
            <a:r>
              <a:rPr lang="en-US" smtClean="0"/>
              <a:t>Yong Chen, Texas Tech University</a:t>
            </a:r>
            <a:endParaRPr lang="en-US" dirty="0" smtClean="0"/>
          </a:p>
        </p:txBody>
      </p:sp>
      <p:sp>
        <p:nvSpPr>
          <p:cNvPr id="5" name="Slide Number Placeholder 4"/>
          <p:cNvSpPr>
            <a:spLocks noGrp="1"/>
          </p:cNvSpPr>
          <p:nvPr>
            <p:ph type="sldNum" sz="quarter" idx="12"/>
          </p:nvPr>
        </p:nvSpPr>
        <p:spPr/>
        <p:txBody>
          <a:bodyPr/>
          <a:lstStyle/>
          <a:p>
            <a:fld id="{D2DB48A1-B5F2-D944-9563-BD7B04ADBA09}" type="slidenum">
              <a:rPr lang="en-US" smtClean="0"/>
              <a:t>53</a:t>
            </a:fld>
            <a:endParaRPr lang="en-US"/>
          </a:p>
        </p:txBody>
      </p:sp>
      <p:sp>
        <p:nvSpPr>
          <p:cNvPr id="6" name="Title 5"/>
          <p:cNvSpPr>
            <a:spLocks noGrp="1"/>
          </p:cNvSpPr>
          <p:nvPr>
            <p:ph type="title"/>
          </p:nvPr>
        </p:nvSpPr>
        <p:spPr/>
        <p:txBody>
          <a:bodyPr/>
          <a:lstStyle/>
          <a:p>
            <a:r>
              <a:rPr lang="en-US" dirty="0" smtClean="0"/>
              <a:t>When to Schedule</a:t>
            </a:r>
            <a:endParaRPr lang="en-US" dirty="0"/>
          </a:p>
        </p:txBody>
      </p:sp>
    </p:spTree>
    <p:extLst>
      <p:ext uri="{BB962C8B-B14F-4D97-AF65-F5344CB8AC3E}">
        <p14:creationId xmlns:p14="http://schemas.microsoft.com/office/powerpoint/2010/main" val="8490080"/>
      </p:ext>
    </p:extLst>
  </p:cSld>
  <p:clrMapOvr>
    <a:masterClrMapping/>
  </p:clrMapOvr>
  <p:transition spd="slow">
    <p:push dir="u"/>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02586"/>
            <a:ext cx="8229600" cy="2134854"/>
          </a:xfrm>
        </p:spPr>
        <p:txBody>
          <a:bodyPr/>
          <a:lstStyle/>
          <a:p>
            <a:r>
              <a:rPr lang="en-US" dirty="0"/>
              <a:t>Batch</a:t>
            </a:r>
          </a:p>
          <a:p>
            <a:r>
              <a:rPr lang="en-US" dirty="0" smtClean="0"/>
              <a:t>Interactive</a:t>
            </a:r>
            <a:endParaRPr lang="en-US" dirty="0"/>
          </a:p>
        </p:txBody>
      </p:sp>
      <p:sp>
        <p:nvSpPr>
          <p:cNvPr id="3" name="Date Placeholder 2"/>
          <p:cNvSpPr>
            <a:spLocks noGrp="1"/>
          </p:cNvSpPr>
          <p:nvPr>
            <p:ph type="dt" sz="half" idx="10"/>
          </p:nvPr>
        </p:nvSpPr>
        <p:spPr/>
        <p:txBody>
          <a:bodyPr/>
          <a:lstStyle/>
          <a:p>
            <a:fld id="{C94E3762-5D8A-3A4E-B6DB-2FE9B8FB070F}" type="datetime1">
              <a:rPr lang="en-US" smtClean="0"/>
              <a:t>12/3/18</a:t>
            </a:fld>
            <a:endParaRPr lang="en-US"/>
          </a:p>
        </p:txBody>
      </p:sp>
      <p:sp>
        <p:nvSpPr>
          <p:cNvPr id="4" name="Footer Placeholder 3"/>
          <p:cNvSpPr>
            <a:spLocks noGrp="1"/>
          </p:cNvSpPr>
          <p:nvPr>
            <p:ph type="ftr" sz="quarter" idx="11"/>
          </p:nvPr>
        </p:nvSpPr>
        <p:spPr/>
        <p:txBody>
          <a:bodyPr/>
          <a:lstStyle/>
          <a:p>
            <a:r>
              <a:rPr lang="en-US" smtClean="0"/>
              <a:t>Yong Chen, Texas Tech University</a:t>
            </a:r>
            <a:endParaRPr lang="en-US" dirty="0" smtClean="0"/>
          </a:p>
        </p:txBody>
      </p:sp>
      <p:sp>
        <p:nvSpPr>
          <p:cNvPr id="5" name="Slide Number Placeholder 4"/>
          <p:cNvSpPr>
            <a:spLocks noGrp="1"/>
          </p:cNvSpPr>
          <p:nvPr>
            <p:ph type="sldNum" sz="quarter" idx="12"/>
          </p:nvPr>
        </p:nvSpPr>
        <p:spPr/>
        <p:txBody>
          <a:bodyPr/>
          <a:lstStyle/>
          <a:p>
            <a:fld id="{D2DB48A1-B5F2-D944-9563-BD7B04ADBA09}" type="slidenum">
              <a:rPr lang="en-US" smtClean="0"/>
              <a:t>54</a:t>
            </a:fld>
            <a:endParaRPr lang="en-US"/>
          </a:p>
        </p:txBody>
      </p:sp>
      <p:sp>
        <p:nvSpPr>
          <p:cNvPr id="6" name="Title 5"/>
          <p:cNvSpPr>
            <a:spLocks noGrp="1"/>
          </p:cNvSpPr>
          <p:nvPr>
            <p:ph type="title"/>
          </p:nvPr>
        </p:nvSpPr>
        <p:spPr/>
        <p:txBody>
          <a:bodyPr/>
          <a:lstStyle/>
          <a:p>
            <a:r>
              <a:rPr lang="en-US" dirty="0"/>
              <a:t>Categories of Scheduling Algorithms</a:t>
            </a:r>
            <a:br>
              <a:rPr lang="en-US" dirty="0"/>
            </a:br>
            <a:endParaRPr lang="en-US" dirty="0"/>
          </a:p>
        </p:txBody>
      </p:sp>
    </p:spTree>
    <p:extLst>
      <p:ext uri="{BB962C8B-B14F-4D97-AF65-F5344CB8AC3E}">
        <p14:creationId xmlns:p14="http://schemas.microsoft.com/office/powerpoint/2010/main" val="739504318"/>
      </p:ext>
    </p:extLst>
  </p:cSld>
  <p:clrMapOvr>
    <a:masterClrMapping/>
  </p:clrMapOvr>
  <p:transition spd="slow">
    <p:push dir="u"/>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94E3762-5D8A-3A4E-B6DB-2FE9B8FB070F}" type="datetime1">
              <a:rPr lang="en-US" smtClean="0"/>
              <a:t>12/3/18</a:t>
            </a:fld>
            <a:endParaRPr lang="en-US"/>
          </a:p>
        </p:txBody>
      </p:sp>
      <p:sp>
        <p:nvSpPr>
          <p:cNvPr id="4" name="Footer Placeholder 3"/>
          <p:cNvSpPr>
            <a:spLocks noGrp="1"/>
          </p:cNvSpPr>
          <p:nvPr>
            <p:ph type="ftr" sz="quarter" idx="11"/>
          </p:nvPr>
        </p:nvSpPr>
        <p:spPr/>
        <p:txBody>
          <a:bodyPr/>
          <a:lstStyle/>
          <a:p>
            <a:r>
              <a:rPr lang="en-US" smtClean="0"/>
              <a:t>Yong Chen, Texas Tech University</a:t>
            </a:r>
            <a:endParaRPr lang="en-US" dirty="0" smtClean="0"/>
          </a:p>
        </p:txBody>
      </p:sp>
      <p:sp>
        <p:nvSpPr>
          <p:cNvPr id="5" name="Slide Number Placeholder 4"/>
          <p:cNvSpPr>
            <a:spLocks noGrp="1"/>
          </p:cNvSpPr>
          <p:nvPr>
            <p:ph type="sldNum" sz="quarter" idx="12"/>
          </p:nvPr>
        </p:nvSpPr>
        <p:spPr/>
        <p:txBody>
          <a:bodyPr/>
          <a:lstStyle/>
          <a:p>
            <a:fld id="{D2DB48A1-B5F2-D944-9563-BD7B04ADBA09}" type="slidenum">
              <a:rPr lang="en-US" smtClean="0"/>
              <a:t>55</a:t>
            </a:fld>
            <a:endParaRPr lang="en-US"/>
          </a:p>
        </p:txBody>
      </p:sp>
      <p:sp>
        <p:nvSpPr>
          <p:cNvPr id="6" name="Title 5"/>
          <p:cNvSpPr>
            <a:spLocks noGrp="1"/>
          </p:cNvSpPr>
          <p:nvPr>
            <p:ph type="title"/>
          </p:nvPr>
        </p:nvSpPr>
        <p:spPr>
          <a:xfrm>
            <a:off x="534562" y="559618"/>
            <a:ext cx="8229600" cy="621526"/>
          </a:xfrm>
        </p:spPr>
        <p:txBody>
          <a:bodyPr/>
          <a:lstStyle/>
          <a:p>
            <a:r>
              <a:rPr lang="en-US" dirty="0"/>
              <a:t>Scheduling Algorithm Goals</a:t>
            </a:r>
            <a:br>
              <a:rPr lang="en-US" dirty="0"/>
            </a:br>
            <a:endParaRPr lang="en-US" dirty="0"/>
          </a:p>
        </p:txBody>
      </p:sp>
      <p:sp>
        <p:nvSpPr>
          <p:cNvPr id="8" name="Rectangle 2"/>
          <p:cNvSpPr>
            <a:spLocks noChangeArrowheads="1"/>
          </p:cNvSpPr>
          <p:nvPr/>
        </p:nvSpPr>
        <p:spPr bwMode="auto">
          <a:xfrm>
            <a:off x="0" y="5067887"/>
            <a:ext cx="9144000"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eaLnBrk="0" hangingPunct="0">
              <a:spcBef>
                <a:spcPct val="20000"/>
              </a:spcBef>
              <a:defRPr/>
            </a:pPr>
            <a:r>
              <a:rPr lang="en-US" sz="2000" dirty="0">
                <a:cs typeface="+mn-cs"/>
              </a:rPr>
              <a:t>Figure 2-39. Some goals of the scheduling algorithm under different circumstances.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0000" y="1595120"/>
            <a:ext cx="6589776" cy="3291840"/>
          </a:xfrm>
          <a:prstGeom prst="rect">
            <a:avLst/>
          </a:prstGeom>
        </p:spPr>
      </p:pic>
    </p:spTree>
    <p:extLst>
      <p:ext uri="{BB962C8B-B14F-4D97-AF65-F5344CB8AC3E}">
        <p14:creationId xmlns:p14="http://schemas.microsoft.com/office/powerpoint/2010/main" val="670102168"/>
      </p:ext>
    </p:extLst>
  </p:cSld>
  <p:clrMapOvr>
    <a:masterClrMapping/>
  </p:clrMapOvr>
  <p:transition spd="slow">
    <p:push dir="u"/>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02585"/>
            <a:ext cx="8229600" cy="4661147"/>
          </a:xfrm>
        </p:spPr>
        <p:txBody>
          <a:bodyPr>
            <a:normAutofit/>
          </a:bodyPr>
          <a:lstStyle/>
          <a:p>
            <a:r>
              <a:rPr lang="en-US" dirty="0">
                <a:solidFill>
                  <a:srgbClr val="0000FF"/>
                </a:solidFill>
              </a:rPr>
              <a:t>First</a:t>
            </a:r>
            <a:r>
              <a:rPr lang="en-US" dirty="0" smtClean="0">
                <a:solidFill>
                  <a:srgbClr val="0000FF"/>
                </a:solidFill>
              </a:rPr>
              <a:t>-Come </a:t>
            </a:r>
            <a:r>
              <a:rPr lang="en-US" dirty="0">
                <a:solidFill>
                  <a:srgbClr val="0000FF"/>
                </a:solidFill>
              </a:rPr>
              <a:t>F</a:t>
            </a:r>
            <a:r>
              <a:rPr lang="en-US" dirty="0" smtClean="0">
                <a:solidFill>
                  <a:srgbClr val="0000FF"/>
                </a:solidFill>
              </a:rPr>
              <a:t>irst-</a:t>
            </a:r>
            <a:r>
              <a:rPr lang="en-US" dirty="0">
                <a:solidFill>
                  <a:srgbClr val="0000FF"/>
                </a:solidFill>
              </a:rPr>
              <a:t>S</a:t>
            </a:r>
            <a:r>
              <a:rPr lang="en-US" dirty="0" smtClean="0">
                <a:solidFill>
                  <a:srgbClr val="0000FF"/>
                </a:solidFill>
              </a:rPr>
              <a:t>erved (FCFS)</a:t>
            </a:r>
          </a:p>
          <a:p>
            <a:endParaRPr lang="en-US" dirty="0" smtClean="0"/>
          </a:p>
          <a:p>
            <a:r>
              <a:rPr lang="en-US" dirty="0" err="1" smtClean="0"/>
              <a:t>Nonpreemptive</a:t>
            </a:r>
            <a:endParaRPr lang="en-US" dirty="0" smtClean="0"/>
          </a:p>
          <a:p>
            <a:r>
              <a:rPr lang="en-US" dirty="0" smtClean="0"/>
              <a:t>Processes are assigned CPU in the order they request it</a:t>
            </a:r>
          </a:p>
          <a:p>
            <a:r>
              <a:rPr lang="en-US" dirty="0" smtClean="0"/>
              <a:t>Single queue of ready processes</a:t>
            </a:r>
          </a:p>
          <a:p>
            <a:pPr lvl="1"/>
            <a:r>
              <a:rPr lang="en-US" dirty="0" smtClean="0"/>
              <a:t>When a blocked process becomes ready, put on the end of queue</a:t>
            </a:r>
          </a:p>
          <a:p>
            <a:endParaRPr lang="en-US" dirty="0"/>
          </a:p>
          <a:p>
            <a:r>
              <a:rPr lang="en-US" dirty="0" smtClean="0"/>
              <a:t>Easy-to-implement, fair, but low throughput, high turnaround time </a:t>
            </a:r>
            <a:endParaRPr lang="en-US" dirty="0"/>
          </a:p>
        </p:txBody>
      </p:sp>
      <p:sp>
        <p:nvSpPr>
          <p:cNvPr id="3" name="Date Placeholder 2"/>
          <p:cNvSpPr>
            <a:spLocks noGrp="1"/>
          </p:cNvSpPr>
          <p:nvPr>
            <p:ph type="dt" sz="half" idx="10"/>
          </p:nvPr>
        </p:nvSpPr>
        <p:spPr/>
        <p:txBody>
          <a:bodyPr/>
          <a:lstStyle/>
          <a:p>
            <a:fld id="{C94E3762-5D8A-3A4E-B6DB-2FE9B8FB070F}" type="datetime1">
              <a:rPr lang="en-US" smtClean="0"/>
              <a:t>12/3/18</a:t>
            </a:fld>
            <a:endParaRPr lang="en-US"/>
          </a:p>
        </p:txBody>
      </p:sp>
      <p:sp>
        <p:nvSpPr>
          <p:cNvPr id="4" name="Footer Placeholder 3"/>
          <p:cNvSpPr>
            <a:spLocks noGrp="1"/>
          </p:cNvSpPr>
          <p:nvPr>
            <p:ph type="ftr" sz="quarter" idx="11"/>
          </p:nvPr>
        </p:nvSpPr>
        <p:spPr/>
        <p:txBody>
          <a:bodyPr/>
          <a:lstStyle/>
          <a:p>
            <a:r>
              <a:rPr lang="en-US" smtClean="0"/>
              <a:t>Yong Chen, Texas Tech University</a:t>
            </a:r>
            <a:endParaRPr lang="en-US" dirty="0" smtClean="0"/>
          </a:p>
        </p:txBody>
      </p:sp>
      <p:sp>
        <p:nvSpPr>
          <p:cNvPr id="5" name="Slide Number Placeholder 4"/>
          <p:cNvSpPr>
            <a:spLocks noGrp="1"/>
          </p:cNvSpPr>
          <p:nvPr>
            <p:ph type="sldNum" sz="quarter" idx="12"/>
          </p:nvPr>
        </p:nvSpPr>
        <p:spPr/>
        <p:txBody>
          <a:bodyPr/>
          <a:lstStyle/>
          <a:p>
            <a:fld id="{D2DB48A1-B5F2-D944-9563-BD7B04ADBA09}" type="slidenum">
              <a:rPr lang="en-US" smtClean="0"/>
              <a:t>56</a:t>
            </a:fld>
            <a:endParaRPr lang="en-US"/>
          </a:p>
        </p:txBody>
      </p:sp>
      <p:sp>
        <p:nvSpPr>
          <p:cNvPr id="6" name="Title 5"/>
          <p:cNvSpPr>
            <a:spLocks noGrp="1"/>
          </p:cNvSpPr>
          <p:nvPr>
            <p:ph type="title"/>
          </p:nvPr>
        </p:nvSpPr>
        <p:spPr/>
        <p:txBody>
          <a:bodyPr/>
          <a:lstStyle/>
          <a:p>
            <a:r>
              <a:rPr lang="en-US" dirty="0"/>
              <a:t>Scheduling in Batch </a:t>
            </a:r>
            <a:r>
              <a:rPr lang="en-US" dirty="0" smtClean="0"/>
              <a:t>Systems (1)</a:t>
            </a:r>
            <a:r>
              <a:rPr lang="en-US" dirty="0"/>
              <a:t/>
            </a:r>
            <a:br>
              <a:rPr lang="en-US" dirty="0"/>
            </a:br>
            <a:endParaRPr lang="en-US" dirty="0"/>
          </a:p>
        </p:txBody>
      </p:sp>
    </p:spTree>
    <p:extLst>
      <p:ext uri="{BB962C8B-B14F-4D97-AF65-F5344CB8AC3E}">
        <p14:creationId xmlns:p14="http://schemas.microsoft.com/office/powerpoint/2010/main" val="18598053"/>
      </p:ext>
    </p:extLst>
  </p:cSld>
  <p:clrMapOvr>
    <a:masterClrMapping/>
  </p:clrMapOvr>
  <p:transition spd="slow">
    <p:push dir="u"/>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02586"/>
            <a:ext cx="4478867" cy="4783914"/>
          </a:xfrm>
        </p:spPr>
        <p:txBody>
          <a:bodyPr/>
          <a:lstStyle/>
          <a:p>
            <a:r>
              <a:rPr lang="en-US" dirty="0" smtClean="0">
                <a:solidFill>
                  <a:srgbClr val="0000FF"/>
                </a:solidFill>
              </a:rPr>
              <a:t>Shortest Job First (SJF)</a:t>
            </a:r>
          </a:p>
          <a:p>
            <a:endParaRPr lang="en-US" dirty="0"/>
          </a:p>
          <a:p>
            <a:r>
              <a:rPr lang="en-US" dirty="0" err="1" smtClean="0"/>
              <a:t>Nonpreemptive</a:t>
            </a:r>
            <a:endParaRPr lang="en-US" dirty="0" smtClean="0"/>
          </a:p>
          <a:p>
            <a:r>
              <a:rPr lang="en-US" dirty="0" smtClean="0"/>
              <a:t>Assumes run times are known</a:t>
            </a:r>
          </a:p>
          <a:p>
            <a:r>
              <a:rPr lang="en-US" dirty="0" smtClean="0"/>
              <a:t>Scheduler picks the shortest job first</a:t>
            </a:r>
          </a:p>
          <a:p>
            <a:pPr lvl="1"/>
            <a:r>
              <a:rPr lang="en-US" dirty="0" smtClean="0"/>
              <a:t>(a) has average turnaround times of 14 </a:t>
            </a:r>
            <a:r>
              <a:rPr lang="en-US" dirty="0" err="1" smtClean="0"/>
              <a:t>mins</a:t>
            </a:r>
            <a:endParaRPr lang="en-US" dirty="0" smtClean="0"/>
          </a:p>
          <a:p>
            <a:pPr lvl="1"/>
            <a:r>
              <a:rPr lang="en-US" dirty="0" smtClean="0"/>
              <a:t>(b) </a:t>
            </a:r>
            <a:r>
              <a:rPr lang="en-US" dirty="0"/>
              <a:t>has average turnaround times of </a:t>
            </a:r>
            <a:r>
              <a:rPr lang="en-US" dirty="0" smtClean="0"/>
              <a:t>11 </a:t>
            </a:r>
            <a:r>
              <a:rPr lang="en-US" dirty="0" err="1"/>
              <a:t>mins</a:t>
            </a:r>
            <a:endParaRPr lang="en-US" dirty="0"/>
          </a:p>
          <a:p>
            <a:pPr lvl="1"/>
            <a:endParaRPr lang="en-US" dirty="0" smtClean="0"/>
          </a:p>
        </p:txBody>
      </p:sp>
      <p:sp>
        <p:nvSpPr>
          <p:cNvPr id="3" name="Date Placeholder 2"/>
          <p:cNvSpPr>
            <a:spLocks noGrp="1"/>
          </p:cNvSpPr>
          <p:nvPr>
            <p:ph type="dt" sz="half" idx="10"/>
          </p:nvPr>
        </p:nvSpPr>
        <p:spPr/>
        <p:txBody>
          <a:bodyPr/>
          <a:lstStyle/>
          <a:p>
            <a:fld id="{C94E3762-5D8A-3A4E-B6DB-2FE9B8FB070F}" type="datetime1">
              <a:rPr lang="en-US" smtClean="0"/>
              <a:t>12/3/18</a:t>
            </a:fld>
            <a:endParaRPr lang="en-US"/>
          </a:p>
        </p:txBody>
      </p:sp>
      <p:sp>
        <p:nvSpPr>
          <p:cNvPr id="4" name="Footer Placeholder 3"/>
          <p:cNvSpPr>
            <a:spLocks noGrp="1"/>
          </p:cNvSpPr>
          <p:nvPr>
            <p:ph type="ftr" sz="quarter" idx="11"/>
          </p:nvPr>
        </p:nvSpPr>
        <p:spPr/>
        <p:txBody>
          <a:bodyPr/>
          <a:lstStyle/>
          <a:p>
            <a:r>
              <a:rPr lang="en-US" smtClean="0"/>
              <a:t>Yong Chen, Texas Tech University</a:t>
            </a:r>
            <a:endParaRPr lang="en-US" dirty="0" smtClean="0"/>
          </a:p>
        </p:txBody>
      </p:sp>
      <p:sp>
        <p:nvSpPr>
          <p:cNvPr id="5" name="Slide Number Placeholder 4"/>
          <p:cNvSpPr>
            <a:spLocks noGrp="1"/>
          </p:cNvSpPr>
          <p:nvPr>
            <p:ph type="sldNum" sz="quarter" idx="12"/>
          </p:nvPr>
        </p:nvSpPr>
        <p:spPr/>
        <p:txBody>
          <a:bodyPr/>
          <a:lstStyle/>
          <a:p>
            <a:fld id="{D2DB48A1-B5F2-D944-9563-BD7B04ADBA09}" type="slidenum">
              <a:rPr lang="en-US" smtClean="0"/>
              <a:t>57</a:t>
            </a:fld>
            <a:endParaRPr lang="en-US"/>
          </a:p>
        </p:txBody>
      </p:sp>
      <p:sp>
        <p:nvSpPr>
          <p:cNvPr id="6" name="Title 5"/>
          <p:cNvSpPr>
            <a:spLocks noGrp="1"/>
          </p:cNvSpPr>
          <p:nvPr>
            <p:ph type="title"/>
          </p:nvPr>
        </p:nvSpPr>
        <p:spPr/>
        <p:txBody>
          <a:bodyPr/>
          <a:lstStyle/>
          <a:p>
            <a:r>
              <a:rPr lang="en-US" dirty="0"/>
              <a:t>Scheduling in Batch </a:t>
            </a:r>
            <a:r>
              <a:rPr lang="en-US" dirty="0" smtClean="0"/>
              <a:t>Systems (2)</a:t>
            </a:r>
            <a:endParaRPr lang="en-US" dirty="0"/>
          </a:p>
        </p:txBody>
      </p:sp>
      <p:pic>
        <p:nvPicPr>
          <p:cNvPr id="7"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8409" y="3038119"/>
            <a:ext cx="3844241" cy="167781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pic>
        <p:nvPicPr>
          <p:cNvPr id="8" name="Picture 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9602" y="1485599"/>
            <a:ext cx="3623049" cy="13995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9" name="Rectangle 3"/>
          <p:cNvSpPr>
            <a:spLocks noChangeArrowheads="1"/>
          </p:cNvSpPr>
          <p:nvPr/>
        </p:nvSpPr>
        <p:spPr bwMode="auto">
          <a:xfrm>
            <a:off x="4868331" y="4648200"/>
            <a:ext cx="4207932" cy="137789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eaLnBrk="0" hangingPunct="0">
              <a:spcBef>
                <a:spcPct val="20000"/>
              </a:spcBef>
              <a:defRPr/>
            </a:pPr>
            <a:r>
              <a:rPr lang="en-US" sz="2000" dirty="0">
                <a:cs typeface="+mn-cs"/>
              </a:rPr>
              <a:t>Figure 2-40. An example of shortest job first scheduling. </a:t>
            </a:r>
            <a:r>
              <a:rPr lang="en-US" sz="2000" dirty="0" smtClean="0">
                <a:cs typeface="+mn-cs"/>
              </a:rPr>
              <a:t> (</a:t>
            </a:r>
            <a:r>
              <a:rPr lang="en-US" sz="2000" dirty="0">
                <a:cs typeface="+mn-cs"/>
              </a:rPr>
              <a:t>a) Running four jobs in the original order. (b) Running them in shortest job first order.</a:t>
            </a:r>
          </a:p>
        </p:txBody>
      </p:sp>
    </p:spTree>
    <p:extLst>
      <p:ext uri="{BB962C8B-B14F-4D97-AF65-F5344CB8AC3E}">
        <p14:creationId xmlns:p14="http://schemas.microsoft.com/office/powerpoint/2010/main" val="1192347956"/>
      </p:ext>
    </p:extLst>
  </p:cSld>
  <p:clrMapOvr>
    <a:masterClrMapping/>
  </p:clrMapOvr>
  <p:transition spd="slow">
    <p:push dir="u"/>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02586"/>
            <a:ext cx="4478867" cy="4783914"/>
          </a:xfrm>
        </p:spPr>
        <p:txBody>
          <a:bodyPr/>
          <a:lstStyle/>
          <a:p>
            <a:r>
              <a:rPr lang="en-US" dirty="0" smtClean="0">
                <a:solidFill>
                  <a:srgbClr val="0000FF"/>
                </a:solidFill>
              </a:rPr>
              <a:t>Shortest Job First (SJF)</a:t>
            </a:r>
          </a:p>
          <a:p>
            <a:r>
              <a:rPr lang="en-US" dirty="0" smtClean="0"/>
              <a:t>Counter example on page 158</a:t>
            </a:r>
          </a:p>
          <a:p>
            <a:endParaRPr lang="en-US" dirty="0"/>
          </a:p>
          <a:p>
            <a:pPr lvl="1"/>
            <a:endParaRPr lang="en-US" dirty="0" smtClean="0"/>
          </a:p>
        </p:txBody>
      </p:sp>
      <p:sp>
        <p:nvSpPr>
          <p:cNvPr id="3" name="Date Placeholder 2"/>
          <p:cNvSpPr>
            <a:spLocks noGrp="1"/>
          </p:cNvSpPr>
          <p:nvPr>
            <p:ph type="dt" sz="half" idx="10"/>
          </p:nvPr>
        </p:nvSpPr>
        <p:spPr/>
        <p:txBody>
          <a:bodyPr/>
          <a:lstStyle/>
          <a:p>
            <a:fld id="{C94E3762-5D8A-3A4E-B6DB-2FE9B8FB070F}" type="datetime1">
              <a:rPr lang="en-US" smtClean="0"/>
              <a:t>12/3/18</a:t>
            </a:fld>
            <a:endParaRPr lang="en-US"/>
          </a:p>
        </p:txBody>
      </p:sp>
      <p:sp>
        <p:nvSpPr>
          <p:cNvPr id="4" name="Footer Placeholder 3"/>
          <p:cNvSpPr>
            <a:spLocks noGrp="1"/>
          </p:cNvSpPr>
          <p:nvPr>
            <p:ph type="ftr" sz="quarter" idx="11"/>
          </p:nvPr>
        </p:nvSpPr>
        <p:spPr/>
        <p:txBody>
          <a:bodyPr/>
          <a:lstStyle/>
          <a:p>
            <a:r>
              <a:rPr lang="en-US" smtClean="0"/>
              <a:t>Yong Chen, Texas Tech University</a:t>
            </a:r>
            <a:endParaRPr lang="en-US" dirty="0" smtClean="0"/>
          </a:p>
        </p:txBody>
      </p:sp>
      <p:sp>
        <p:nvSpPr>
          <p:cNvPr id="5" name="Slide Number Placeholder 4"/>
          <p:cNvSpPr>
            <a:spLocks noGrp="1"/>
          </p:cNvSpPr>
          <p:nvPr>
            <p:ph type="sldNum" sz="quarter" idx="12"/>
          </p:nvPr>
        </p:nvSpPr>
        <p:spPr/>
        <p:txBody>
          <a:bodyPr/>
          <a:lstStyle/>
          <a:p>
            <a:fld id="{D2DB48A1-B5F2-D944-9563-BD7B04ADBA09}" type="slidenum">
              <a:rPr lang="en-US" smtClean="0"/>
              <a:t>58</a:t>
            </a:fld>
            <a:endParaRPr lang="en-US"/>
          </a:p>
        </p:txBody>
      </p:sp>
      <p:sp>
        <p:nvSpPr>
          <p:cNvPr id="6" name="Title 5"/>
          <p:cNvSpPr>
            <a:spLocks noGrp="1"/>
          </p:cNvSpPr>
          <p:nvPr>
            <p:ph type="title"/>
          </p:nvPr>
        </p:nvSpPr>
        <p:spPr/>
        <p:txBody>
          <a:bodyPr/>
          <a:lstStyle/>
          <a:p>
            <a:r>
              <a:rPr lang="en-US" dirty="0"/>
              <a:t>Scheduling in Batch </a:t>
            </a:r>
            <a:r>
              <a:rPr lang="en-US" dirty="0" smtClean="0"/>
              <a:t>Systems (2)</a:t>
            </a:r>
            <a:endParaRPr lang="en-US" dirty="0"/>
          </a:p>
        </p:txBody>
      </p:sp>
    </p:spTree>
    <p:extLst>
      <p:ext uri="{BB962C8B-B14F-4D97-AF65-F5344CB8AC3E}">
        <p14:creationId xmlns:p14="http://schemas.microsoft.com/office/powerpoint/2010/main" val="1622186335"/>
      </p:ext>
    </p:extLst>
  </p:cSld>
  <p:clrMapOvr>
    <a:masterClrMapping/>
  </p:clrMapOvr>
  <p:transition spd="slow">
    <p:push dir="u"/>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solidFill>
                  <a:srgbClr val="0000FF"/>
                </a:solidFill>
              </a:rPr>
              <a:t>Shortest Remaining Time Next (SRTN)</a:t>
            </a:r>
          </a:p>
          <a:p>
            <a:endParaRPr lang="en-US" dirty="0"/>
          </a:p>
          <a:p>
            <a:r>
              <a:rPr lang="en-US" dirty="0" smtClean="0"/>
              <a:t>Preemptive</a:t>
            </a:r>
          </a:p>
          <a:p>
            <a:r>
              <a:rPr lang="en-US" dirty="0"/>
              <a:t>Assumes run times are known</a:t>
            </a:r>
          </a:p>
          <a:p>
            <a:r>
              <a:rPr lang="en-US" dirty="0" smtClean="0"/>
              <a:t>Scheduler picks the process whose remaining run time shortest</a:t>
            </a:r>
          </a:p>
          <a:p>
            <a:pPr lvl="1"/>
            <a:r>
              <a:rPr lang="en-US" dirty="0" smtClean="0"/>
              <a:t>Newly arrived jobs are compared to current processes remaining time</a:t>
            </a:r>
            <a:endParaRPr lang="en-US" dirty="0"/>
          </a:p>
        </p:txBody>
      </p:sp>
      <p:sp>
        <p:nvSpPr>
          <p:cNvPr id="3" name="Date Placeholder 2"/>
          <p:cNvSpPr>
            <a:spLocks noGrp="1"/>
          </p:cNvSpPr>
          <p:nvPr>
            <p:ph type="dt" sz="half" idx="10"/>
          </p:nvPr>
        </p:nvSpPr>
        <p:spPr/>
        <p:txBody>
          <a:bodyPr/>
          <a:lstStyle/>
          <a:p>
            <a:fld id="{C94E3762-5D8A-3A4E-B6DB-2FE9B8FB070F}" type="datetime1">
              <a:rPr lang="en-US" smtClean="0"/>
              <a:t>12/3/18</a:t>
            </a:fld>
            <a:endParaRPr lang="en-US"/>
          </a:p>
        </p:txBody>
      </p:sp>
      <p:sp>
        <p:nvSpPr>
          <p:cNvPr id="4" name="Footer Placeholder 3"/>
          <p:cNvSpPr>
            <a:spLocks noGrp="1"/>
          </p:cNvSpPr>
          <p:nvPr>
            <p:ph type="ftr" sz="quarter" idx="11"/>
          </p:nvPr>
        </p:nvSpPr>
        <p:spPr/>
        <p:txBody>
          <a:bodyPr/>
          <a:lstStyle/>
          <a:p>
            <a:r>
              <a:rPr lang="en-US" smtClean="0"/>
              <a:t>Yong Chen, Texas Tech University</a:t>
            </a:r>
            <a:endParaRPr lang="en-US" dirty="0" smtClean="0"/>
          </a:p>
        </p:txBody>
      </p:sp>
      <p:sp>
        <p:nvSpPr>
          <p:cNvPr id="5" name="Slide Number Placeholder 4"/>
          <p:cNvSpPr>
            <a:spLocks noGrp="1"/>
          </p:cNvSpPr>
          <p:nvPr>
            <p:ph type="sldNum" sz="quarter" idx="12"/>
          </p:nvPr>
        </p:nvSpPr>
        <p:spPr/>
        <p:txBody>
          <a:bodyPr/>
          <a:lstStyle/>
          <a:p>
            <a:fld id="{D2DB48A1-B5F2-D944-9563-BD7B04ADBA09}" type="slidenum">
              <a:rPr lang="en-US" smtClean="0"/>
              <a:t>59</a:t>
            </a:fld>
            <a:endParaRPr lang="en-US"/>
          </a:p>
        </p:txBody>
      </p:sp>
      <p:sp>
        <p:nvSpPr>
          <p:cNvPr id="6" name="Title 5"/>
          <p:cNvSpPr>
            <a:spLocks noGrp="1"/>
          </p:cNvSpPr>
          <p:nvPr>
            <p:ph type="title"/>
          </p:nvPr>
        </p:nvSpPr>
        <p:spPr/>
        <p:txBody>
          <a:bodyPr/>
          <a:lstStyle/>
          <a:p>
            <a:r>
              <a:rPr lang="en-US" dirty="0"/>
              <a:t>Scheduling in Batch Systems </a:t>
            </a:r>
            <a:r>
              <a:rPr lang="en-US" dirty="0" smtClean="0"/>
              <a:t>(3)</a:t>
            </a:r>
            <a:endParaRPr lang="en-US" dirty="0"/>
          </a:p>
        </p:txBody>
      </p:sp>
    </p:spTree>
    <p:extLst>
      <p:ext uri="{BB962C8B-B14F-4D97-AF65-F5344CB8AC3E}">
        <p14:creationId xmlns:p14="http://schemas.microsoft.com/office/powerpoint/2010/main" val="1780833680"/>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dirty="0" smtClean="0"/>
              <a:t>Computer architecture at </a:t>
            </a:r>
            <a:r>
              <a:rPr lang="en-US" dirty="0"/>
              <a:t>the machine language level is primitive and </a:t>
            </a:r>
            <a:r>
              <a:rPr lang="en-US" dirty="0" smtClean="0"/>
              <a:t>awkward to programmers</a:t>
            </a:r>
          </a:p>
          <a:p>
            <a:pPr lvl="1"/>
            <a:r>
              <a:rPr lang="en-US" dirty="0"/>
              <a:t>I</a:t>
            </a:r>
            <a:r>
              <a:rPr lang="en-US" dirty="0" smtClean="0"/>
              <a:t>nstruction set</a:t>
            </a:r>
            <a:endParaRPr lang="en-US" dirty="0"/>
          </a:p>
          <a:p>
            <a:pPr lvl="1"/>
            <a:r>
              <a:rPr lang="en-US" dirty="0" smtClean="0"/>
              <a:t>Memory organization</a:t>
            </a:r>
            <a:endParaRPr lang="en-US" dirty="0"/>
          </a:p>
          <a:p>
            <a:pPr lvl="1"/>
            <a:r>
              <a:rPr lang="en-US" dirty="0" smtClean="0"/>
              <a:t>I/O</a:t>
            </a:r>
          </a:p>
          <a:p>
            <a:pPr lvl="1"/>
            <a:r>
              <a:rPr lang="en-US" dirty="0" smtClean="0"/>
              <a:t>Bus structure</a:t>
            </a:r>
          </a:p>
          <a:p>
            <a:r>
              <a:rPr lang="en-US" dirty="0" smtClean="0">
                <a:solidFill>
                  <a:srgbClr val="0000FF"/>
                </a:solidFill>
              </a:rPr>
              <a:t>A simple, high-level abstraction desired</a:t>
            </a:r>
          </a:p>
          <a:p>
            <a:pPr lvl="1"/>
            <a:r>
              <a:rPr lang="en-US" dirty="0" smtClean="0"/>
              <a:t>E.g. a collection of named </a:t>
            </a:r>
            <a:r>
              <a:rPr lang="en-US" dirty="0" smtClean="0">
                <a:solidFill>
                  <a:srgbClr val="0000FF"/>
                </a:solidFill>
              </a:rPr>
              <a:t>files</a:t>
            </a:r>
            <a:r>
              <a:rPr lang="en-US" dirty="0" smtClean="0"/>
              <a:t> for read/write/close</a:t>
            </a:r>
            <a:endParaRPr lang="en-US" dirty="0"/>
          </a:p>
        </p:txBody>
      </p:sp>
      <p:sp>
        <p:nvSpPr>
          <p:cNvPr id="2" name="Date Placeholder 1"/>
          <p:cNvSpPr>
            <a:spLocks noGrp="1"/>
          </p:cNvSpPr>
          <p:nvPr>
            <p:ph type="dt" sz="half" idx="10"/>
          </p:nvPr>
        </p:nvSpPr>
        <p:spPr/>
        <p:txBody>
          <a:bodyPr/>
          <a:lstStyle/>
          <a:p>
            <a:fld id="{52ABBB52-D186-264B-B6B8-688F4CAB6400}" type="datetime1">
              <a:rPr lang="en-US" smtClean="0"/>
              <a:t>12/3/18</a:t>
            </a:fld>
            <a:endParaRPr lang="en-US"/>
          </a:p>
        </p:txBody>
      </p:sp>
      <p:sp>
        <p:nvSpPr>
          <p:cNvPr id="3" name="Footer Placeholder 2"/>
          <p:cNvSpPr>
            <a:spLocks noGrp="1"/>
          </p:cNvSpPr>
          <p:nvPr>
            <p:ph type="ftr" sz="quarter" idx="11"/>
          </p:nvPr>
        </p:nvSpPr>
        <p:spPr/>
        <p:txBody>
          <a:bodyPr/>
          <a:lstStyle/>
          <a:p>
            <a:r>
              <a:rPr lang="en-US" smtClean="0"/>
              <a:t>Yong Chen, Texas Tech University</a:t>
            </a:r>
            <a:endParaRPr lang="en-US" dirty="0" smtClean="0"/>
          </a:p>
        </p:txBody>
      </p:sp>
      <p:sp>
        <p:nvSpPr>
          <p:cNvPr id="4" name="Slide Number Placeholder 3"/>
          <p:cNvSpPr>
            <a:spLocks noGrp="1"/>
          </p:cNvSpPr>
          <p:nvPr>
            <p:ph type="sldNum" sz="quarter" idx="12"/>
          </p:nvPr>
        </p:nvSpPr>
        <p:spPr/>
        <p:txBody>
          <a:bodyPr/>
          <a:lstStyle/>
          <a:p>
            <a:fld id="{D2DB48A1-B5F2-D944-9563-BD7B04ADBA09}" type="slidenum">
              <a:rPr lang="en-US" smtClean="0"/>
              <a:t>6</a:t>
            </a:fld>
            <a:endParaRPr lang="en-US"/>
          </a:p>
        </p:txBody>
      </p:sp>
      <p:sp>
        <p:nvSpPr>
          <p:cNvPr id="5" name="Title 4"/>
          <p:cNvSpPr>
            <a:spLocks noGrp="1"/>
          </p:cNvSpPr>
          <p:nvPr>
            <p:ph type="title"/>
          </p:nvPr>
        </p:nvSpPr>
        <p:spPr/>
        <p:txBody>
          <a:bodyPr/>
          <a:lstStyle/>
          <a:p>
            <a:r>
              <a:rPr lang="en-US" dirty="0" smtClean="0"/>
              <a:t>Operating </a:t>
            </a:r>
            <a:r>
              <a:rPr lang="en-US" dirty="0"/>
              <a:t>System as an Extended </a:t>
            </a:r>
            <a:r>
              <a:rPr lang="en-US" dirty="0" smtClean="0"/>
              <a:t>Machine (1)</a:t>
            </a:r>
            <a:endParaRPr lang="en-US" dirty="0"/>
          </a:p>
        </p:txBody>
      </p:sp>
    </p:spTree>
    <p:extLst>
      <p:ext uri="{BB962C8B-B14F-4D97-AF65-F5344CB8AC3E}">
        <p14:creationId xmlns:p14="http://schemas.microsoft.com/office/powerpoint/2010/main" val="3108524850"/>
      </p:ext>
    </p:extLst>
  </p:cSld>
  <p:clrMapOvr>
    <a:masterClrMapping/>
  </p:clrMapOvr>
  <p:transition spd="slow">
    <p:push dir="u"/>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solidFill>
                  <a:srgbClr val="0000FF"/>
                </a:solidFill>
              </a:rPr>
              <a:t>Round-Robin (RR) Scheduling</a:t>
            </a:r>
            <a:endParaRPr lang="en-US" dirty="0" smtClean="0">
              <a:solidFill>
                <a:srgbClr val="0000FF"/>
              </a:solidFill>
            </a:endParaRPr>
          </a:p>
          <a:p>
            <a:r>
              <a:rPr lang="en-US" dirty="0" smtClean="0"/>
              <a:t>Each process assigned a time interval, </a:t>
            </a:r>
            <a:r>
              <a:rPr lang="en-US" dirty="0" smtClean="0">
                <a:solidFill>
                  <a:srgbClr val="0000FF"/>
                </a:solidFill>
              </a:rPr>
              <a:t>quantum</a:t>
            </a:r>
          </a:p>
          <a:p>
            <a:r>
              <a:rPr lang="en-US" dirty="0"/>
              <a:t>Preempted &amp; switched </a:t>
            </a:r>
            <a:r>
              <a:rPr lang="en-US" dirty="0" smtClean="0"/>
              <a:t>(</a:t>
            </a:r>
            <a:r>
              <a:rPr lang="en-US" dirty="0" smtClean="0">
                <a:solidFill>
                  <a:srgbClr val="0000FF"/>
                </a:solidFill>
              </a:rPr>
              <a:t>process switch</a:t>
            </a:r>
            <a:r>
              <a:rPr lang="en-US" dirty="0" smtClean="0"/>
              <a:t>/</a:t>
            </a:r>
            <a:r>
              <a:rPr lang="en-US" dirty="0" smtClean="0">
                <a:solidFill>
                  <a:srgbClr val="0000FF"/>
                </a:solidFill>
              </a:rPr>
              <a:t>context switch</a:t>
            </a:r>
            <a:r>
              <a:rPr lang="en-US" dirty="0" smtClean="0"/>
              <a:t>) to </a:t>
            </a:r>
            <a:r>
              <a:rPr lang="en-US" dirty="0"/>
              <a:t>other processes when quantum </a:t>
            </a:r>
            <a:r>
              <a:rPr lang="en-US" dirty="0" smtClean="0"/>
              <a:t>elapsed</a:t>
            </a:r>
          </a:p>
          <a:p>
            <a:r>
              <a:rPr lang="en-US" dirty="0" smtClean="0"/>
              <a:t>Granularity of quantum: tradeoff, overhead &amp; response time</a:t>
            </a:r>
            <a:endParaRPr lang="en-US" dirty="0"/>
          </a:p>
          <a:p>
            <a:endParaRPr lang="en-US" dirty="0"/>
          </a:p>
        </p:txBody>
      </p:sp>
      <p:sp>
        <p:nvSpPr>
          <p:cNvPr id="3" name="Date Placeholder 2"/>
          <p:cNvSpPr>
            <a:spLocks noGrp="1"/>
          </p:cNvSpPr>
          <p:nvPr>
            <p:ph type="dt" sz="half" idx="10"/>
          </p:nvPr>
        </p:nvSpPr>
        <p:spPr/>
        <p:txBody>
          <a:bodyPr/>
          <a:lstStyle/>
          <a:p>
            <a:fld id="{C94E3762-5D8A-3A4E-B6DB-2FE9B8FB070F}" type="datetime1">
              <a:rPr lang="en-US" smtClean="0"/>
              <a:t>12/3/18</a:t>
            </a:fld>
            <a:endParaRPr lang="en-US"/>
          </a:p>
        </p:txBody>
      </p:sp>
      <p:sp>
        <p:nvSpPr>
          <p:cNvPr id="4" name="Footer Placeholder 3"/>
          <p:cNvSpPr>
            <a:spLocks noGrp="1"/>
          </p:cNvSpPr>
          <p:nvPr>
            <p:ph type="ftr" sz="quarter" idx="11"/>
          </p:nvPr>
        </p:nvSpPr>
        <p:spPr/>
        <p:txBody>
          <a:bodyPr/>
          <a:lstStyle/>
          <a:p>
            <a:r>
              <a:rPr lang="en-US" smtClean="0"/>
              <a:t>Yong Chen, Texas Tech University</a:t>
            </a:r>
            <a:endParaRPr lang="en-US" dirty="0" smtClean="0"/>
          </a:p>
        </p:txBody>
      </p:sp>
      <p:sp>
        <p:nvSpPr>
          <p:cNvPr id="5" name="Slide Number Placeholder 4"/>
          <p:cNvSpPr>
            <a:spLocks noGrp="1"/>
          </p:cNvSpPr>
          <p:nvPr>
            <p:ph type="sldNum" sz="quarter" idx="12"/>
          </p:nvPr>
        </p:nvSpPr>
        <p:spPr/>
        <p:txBody>
          <a:bodyPr/>
          <a:lstStyle/>
          <a:p>
            <a:fld id="{D2DB48A1-B5F2-D944-9563-BD7B04ADBA09}" type="slidenum">
              <a:rPr lang="en-US" smtClean="0"/>
              <a:t>60</a:t>
            </a:fld>
            <a:endParaRPr lang="en-US"/>
          </a:p>
        </p:txBody>
      </p:sp>
      <p:sp>
        <p:nvSpPr>
          <p:cNvPr id="6" name="Title 5"/>
          <p:cNvSpPr>
            <a:spLocks noGrp="1"/>
          </p:cNvSpPr>
          <p:nvPr>
            <p:ph type="title"/>
          </p:nvPr>
        </p:nvSpPr>
        <p:spPr/>
        <p:txBody>
          <a:bodyPr/>
          <a:lstStyle/>
          <a:p>
            <a:r>
              <a:rPr lang="en-US" dirty="0"/>
              <a:t>Scheduling in Interactive </a:t>
            </a:r>
            <a:r>
              <a:rPr lang="en-US" dirty="0" smtClean="0"/>
              <a:t>Systems (1)</a:t>
            </a:r>
            <a:endParaRPr lang="en-US" dirty="0"/>
          </a:p>
        </p:txBody>
      </p:sp>
      <p:pic>
        <p:nvPicPr>
          <p:cNvPr id="7" name="Picture 7" descr="D:\b\b4\IBM\02-4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338" y="3800802"/>
            <a:ext cx="7613650" cy="1460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Rectangle 2"/>
          <p:cNvSpPr>
            <a:spLocks noChangeArrowheads="1"/>
          </p:cNvSpPr>
          <p:nvPr/>
        </p:nvSpPr>
        <p:spPr bwMode="auto">
          <a:xfrm>
            <a:off x="0" y="5448300"/>
            <a:ext cx="9144000"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eaLnBrk="0" hangingPunct="0">
              <a:spcBef>
                <a:spcPct val="20000"/>
              </a:spcBef>
              <a:defRPr/>
            </a:pPr>
            <a:r>
              <a:rPr lang="en-US" sz="2000" dirty="0">
                <a:cs typeface="+mn-cs"/>
              </a:rPr>
              <a:t>Figure 2-41. Round-robin scheduling. </a:t>
            </a:r>
            <a:br>
              <a:rPr lang="en-US" sz="2000" dirty="0">
                <a:cs typeface="+mn-cs"/>
              </a:rPr>
            </a:br>
            <a:r>
              <a:rPr lang="en-US" sz="2000" dirty="0">
                <a:cs typeface="+mn-cs"/>
              </a:rPr>
              <a:t>(a) The list of runnable processes. (b) The list of runnable processes after B uses up its quantum.</a:t>
            </a:r>
          </a:p>
        </p:txBody>
      </p:sp>
    </p:spTree>
    <p:extLst>
      <p:ext uri="{BB962C8B-B14F-4D97-AF65-F5344CB8AC3E}">
        <p14:creationId xmlns:p14="http://schemas.microsoft.com/office/powerpoint/2010/main" val="992071521"/>
      </p:ext>
    </p:extLst>
  </p:cSld>
  <p:clrMapOvr>
    <a:masterClrMapping/>
  </p:clrMapOvr>
  <p:transition spd="slow">
    <p:push dir="u"/>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12333"/>
            <a:ext cx="8229600" cy="4974167"/>
          </a:xfrm>
        </p:spPr>
        <p:txBody>
          <a:bodyPr/>
          <a:lstStyle/>
          <a:p>
            <a:r>
              <a:rPr lang="en-US" dirty="0">
                <a:solidFill>
                  <a:srgbClr val="0000FF"/>
                </a:solidFill>
              </a:rPr>
              <a:t>Priority </a:t>
            </a:r>
            <a:r>
              <a:rPr lang="en-US" dirty="0" smtClean="0">
                <a:solidFill>
                  <a:srgbClr val="0000FF"/>
                </a:solidFill>
              </a:rPr>
              <a:t>Scheduling</a:t>
            </a:r>
          </a:p>
          <a:p>
            <a:pPr lvl="1"/>
            <a:r>
              <a:rPr lang="en-US" dirty="0" smtClean="0"/>
              <a:t>Each process assigned with a priority</a:t>
            </a:r>
          </a:p>
          <a:p>
            <a:pPr lvl="1"/>
            <a:r>
              <a:rPr lang="en-US" dirty="0" smtClean="0"/>
              <a:t>Runnable process with highest priority allowed to run</a:t>
            </a:r>
          </a:p>
          <a:p>
            <a:pPr lvl="1"/>
            <a:r>
              <a:rPr lang="en-US" dirty="0" smtClean="0"/>
              <a:t>Often combined with RR: priority among classes and RR in each class</a:t>
            </a:r>
          </a:p>
          <a:p>
            <a:r>
              <a:rPr lang="en-US" dirty="0" smtClean="0">
                <a:solidFill>
                  <a:srgbClr val="0000FF"/>
                </a:solidFill>
              </a:rPr>
              <a:t>Multiple Queues (MQ)</a:t>
            </a:r>
            <a:endParaRPr lang="en-US" dirty="0">
              <a:solidFill>
                <a:srgbClr val="0000FF"/>
              </a:solidFill>
            </a:endParaRPr>
          </a:p>
        </p:txBody>
      </p:sp>
      <p:sp>
        <p:nvSpPr>
          <p:cNvPr id="3" name="Date Placeholder 2"/>
          <p:cNvSpPr>
            <a:spLocks noGrp="1"/>
          </p:cNvSpPr>
          <p:nvPr>
            <p:ph type="dt" sz="half" idx="10"/>
          </p:nvPr>
        </p:nvSpPr>
        <p:spPr/>
        <p:txBody>
          <a:bodyPr/>
          <a:lstStyle/>
          <a:p>
            <a:fld id="{C94E3762-5D8A-3A4E-B6DB-2FE9B8FB070F}" type="datetime1">
              <a:rPr lang="en-US" smtClean="0"/>
              <a:t>12/3/18</a:t>
            </a:fld>
            <a:endParaRPr lang="en-US"/>
          </a:p>
        </p:txBody>
      </p:sp>
      <p:sp>
        <p:nvSpPr>
          <p:cNvPr id="4" name="Footer Placeholder 3"/>
          <p:cNvSpPr>
            <a:spLocks noGrp="1"/>
          </p:cNvSpPr>
          <p:nvPr>
            <p:ph type="ftr" sz="quarter" idx="11"/>
          </p:nvPr>
        </p:nvSpPr>
        <p:spPr/>
        <p:txBody>
          <a:bodyPr/>
          <a:lstStyle/>
          <a:p>
            <a:r>
              <a:rPr lang="en-US" smtClean="0"/>
              <a:t>Yong Chen, Texas Tech University</a:t>
            </a:r>
            <a:endParaRPr lang="en-US" dirty="0" smtClean="0"/>
          </a:p>
        </p:txBody>
      </p:sp>
      <p:sp>
        <p:nvSpPr>
          <p:cNvPr id="5" name="Slide Number Placeholder 4"/>
          <p:cNvSpPr>
            <a:spLocks noGrp="1"/>
          </p:cNvSpPr>
          <p:nvPr>
            <p:ph type="sldNum" sz="quarter" idx="12"/>
          </p:nvPr>
        </p:nvSpPr>
        <p:spPr/>
        <p:txBody>
          <a:bodyPr/>
          <a:lstStyle/>
          <a:p>
            <a:fld id="{D2DB48A1-B5F2-D944-9563-BD7B04ADBA09}" type="slidenum">
              <a:rPr lang="en-US" smtClean="0"/>
              <a:t>61</a:t>
            </a:fld>
            <a:endParaRPr lang="en-US"/>
          </a:p>
        </p:txBody>
      </p:sp>
      <p:sp>
        <p:nvSpPr>
          <p:cNvPr id="6" name="Title 5"/>
          <p:cNvSpPr>
            <a:spLocks noGrp="1"/>
          </p:cNvSpPr>
          <p:nvPr>
            <p:ph type="title"/>
          </p:nvPr>
        </p:nvSpPr>
        <p:spPr>
          <a:xfrm>
            <a:off x="457200" y="811051"/>
            <a:ext cx="8229600" cy="621526"/>
          </a:xfrm>
        </p:spPr>
        <p:txBody>
          <a:bodyPr/>
          <a:lstStyle/>
          <a:p>
            <a:r>
              <a:rPr lang="en-US" dirty="0"/>
              <a:t>Scheduling in Interactive Systems </a:t>
            </a:r>
            <a:r>
              <a:rPr lang="en-US" dirty="0" smtClean="0"/>
              <a:t>(2) </a:t>
            </a:r>
            <a:r>
              <a:rPr lang="en-US" dirty="0"/>
              <a:t/>
            </a:r>
            <a:br>
              <a:rPr lang="en-US" dirty="0"/>
            </a:br>
            <a:endParaRPr lang="en-US" dirty="0"/>
          </a:p>
        </p:txBody>
      </p:sp>
      <p:pic>
        <p:nvPicPr>
          <p:cNvPr id="7" name="Picture 6" descr="D:\b\b4\IBM\02-4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5058" y="3498315"/>
            <a:ext cx="6086475" cy="258921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Rectangle 2"/>
          <p:cNvSpPr>
            <a:spLocks noChangeArrowheads="1"/>
          </p:cNvSpPr>
          <p:nvPr/>
        </p:nvSpPr>
        <p:spPr bwMode="auto">
          <a:xfrm>
            <a:off x="0" y="6112933"/>
            <a:ext cx="9144000"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eaLnBrk="0" hangingPunct="0">
              <a:spcBef>
                <a:spcPct val="20000"/>
              </a:spcBef>
              <a:defRPr/>
            </a:pPr>
            <a:r>
              <a:rPr lang="en-US" sz="2000" dirty="0">
                <a:cs typeface="+mn-cs"/>
              </a:rPr>
              <a:t>Figure 2-42. A scheduling algorithm with four priority classes.</a:t>
            </a:r>
          </a:p>
        </p:txBody>
      </p:sp>
    </p:spTree>
    <p:extLst>
      <p:ext uri="{BB962C8B-B14F-4D97-AF65-F5344CB8AC3E}">
        <p14:creationId xmlns:p14="http://schemas.microsoft.com/office/powerpoint/2010/main" val="1185768958"/>
      </p:ext>
    </p:extLst>
  </p:cSld>
  <p:clrMapOvr>
    <a:masterClrMapping/>
  </p:clrMapOvr>
  <p:transition spd="slow">
    <p:push dir="u"/>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solidFill>
                  <a:srgbClr val="0000FF"/>
                </a:solidFill>
              </a:rPr>
              <a:t>Lottery Scheduling</a:t>
            </a:r>
          </a:p>
          <a:p>
            <a:pPr lvl="1"/>
            <a:r>
              <a:rPr lang="en-US" dirty="0" smtClean="0"/>
              <a:t>Processes given “tickets”</a:t>
            </a:r>
          </a:p>
          <a:p>
            <a:pPr lvl="1"/>
            <a:r>
              <a:rPr lang="en-US" dirty="0" smtClean="0"/>
              <a:t>Scheduler picks a “ticket” randomly</a:t>
            </a:r>
          </a:p>
          <a:p>
            <a:pPr lvl="1"/>
            <a:r>
              <a:rPr lang="en-US" dirty="0" smtClean="0"/>
              <a:t>Important processes can be given extra tickets</a:t>
            </a:r>
          </a:p>
          <a:p>
            <a:pPr lvl="1"/>
            <a:endParaRPr lang="en-US" dirty="0"/>
          </a:p>
          <a:p>
            <a:r>
              <a:rPr lang="en-US" dirty="0" smtClean="0">
                <a:solidFill>
                  <a:srgbClr val="0000FF"/>
                </a:solidFill>
              </a:rPr>
              <a:t>Fair-share Scheduling </a:t>
            </a:r>
          </a:p>
          <a:p>
            <a:pPr lvl="1"/>
            <a:r>
              <a:rPr lang="en-US" dirty="0" smtClean="0"/>
              <a:t>Considers owners of processes</a:t>
            </a:r>
          </a:p>
          <a:p>
            <a:pPr lvl="1"/>
            <a:r>
              <a:rPr lang="en-US" dirty="0" smtClean="0"/>
              <a:t>Each owner allocated portions of CPUs</a:t>
            </a:r>
            <a:endParaRPr lang="en-US" dirty="0"/>
          </a:p>
        </p:txBody>
      </p:sp>
      <p:sp>
        <p:nvSpPr>
          <p:cNvPr id="3" name="Date Placeholder 2"/>
          <p:cNvSpPr>
            <a:spLocks noGrp="1"/>
          </p:cNvSpPr>
          <p:nvPr>
            <p:ph type="dt" sz="half" idx="10"/>
          </p:nvPr>
        </p:nvSpPr>
        <p:spPr/>
        <p:txBody>
          <a:bodyPr/>
          <a:lstStyle/>
          <a:p>
            <a:fld id="{C94E3762-5D8A-3A4E-B6DB-2FE9B8FB070F}" type="datetime1">
              <a:rPr lang="en-US" smtClean="0"/>
              <a:t>12/3/18</a:t>
            </a:fld>
            <a:endParaRPr lang="en-US"/>
          </a:p>
        </p:txBody>
      </p:sp>
      <p:sp>
        <p:nvSpPr>
          <p:cNvPr id="4" name="Footer Placeholder 3"/>
          <p:cNvSpPr>
            <a:spLocks noGrp="1"/>
          </p:cNvSpPr>
          <p:nvPr>
            <p:ph type="ftr" sz="quarter" idx="11"/>
          </p:nvPr>
        </p:nvSpPr>
        <p:spPr/>
        <p:txBody>
          <a:bodyPr/>
          <a:lstStyle/>
          <a:p>
            <a:r>
              <a:rPr lang="en-US" smtClean="0"/>
              <a:t>Yong Chen, Texas Tech University</a:t>
            </a:r>
            <a:endParaRPr lang="en-US" dirty="0" smtClean="0"/>
          </a:p>
        </p:txBody>
      </p:sp>
      <p:sp>
        <p:nvSpPr>
          <p:cNvPr id="5" name="Slide Number Placeholder 4"/>
          <p:cNvSpPr>
            <a:spLocks noGrp="1"/>
          </p:cNvSpPr>
          <p:nvPr>
            <p:ph type="sldNum" sz="quarter" idx="12"/>
          </p:nvPr>
        </p:nvSpPr>
        <p:spPr/>
        <p:txBody>
          <a:bodyPr/>
          <a:lstStyle/>
          <a:p>
            <a:fld id="{D2DB48A1-B5F2-D944-9563-BD7B04ADBA09}" type="slidenum">
              <a:rPr lang="en-US" smtClean="0"/>
              <a:t>62</a:t>
            </a:fld>
            <a:endParaRPr lang="en-US"/>
          </a:p>
        </p:txBody>
      </p:sp>
      <p:sp>
        <p:nvSpPr>
          <p:cNvPr id="6" name="Title 5"/>
          <p:cNvSpPr>
            <a:spLocks noGrp="1"/>
          </p:cNvSpPr>
          <p:nvPr>
            <p:ph type="title"/>
          </p:nvPr>
        </p:nvSpPr>
        <p:spPr/>
        <p:txBody>
          <a:bodyPr/>
          <a:lstStyle/>
          <a:p>
            <a:r>
              <a:rPr lang="en-US" dirty="0"/>
              <a:t>Scheduling in Interactive Systems </a:t>
            </a:r>
            <a:r>
              <a:rPr lang="en-US" dirty="0" smtClean="0"/>
              <a:t>(3) </a:t>
            </a:r>
            <a:endParaRPr lang="en-US" dirty="0"/>
          </a:p>
        </p:txBody>
      </p:sp>
    </p:spTree>
    <p:extLst>
      <p:ext uri="{BB962C8B-B14F-4D97-AF65-F5344CB8AC3E}">
        <p14:creationId xmlns:p14="http://schemas.microsoft.com/office/powerpoint/2010/main" val="2113439567"/>
      </p:ext>
    </p:extLst>
  </p:cSld>
  <p:clrMapOvr>
    <a:masterClrMapping/>
  </p:clrMapOvr>
  <p:transition spd="slow">
    <p:push dir="u"/>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02586"/>
            <a:ext cx="3907367" cy="4783914"/>
          </a:xfrm>
        </p:spPr>
        <p:txBody>
          <a:bodyPr/>
          <a:lstStyle/>
          <a:p>
            <a:r>
              <a:rPr lang="en-US" dirty="0" smtClean="0"/>
              <a:t>Differ depending on user-level/kernel-level threads</a:t>
            </a:r>
          </a:p>
          <a:p>
            <a:endParaRPr lang="en-US" dirty="0"/>
          </a:p>
          <a:p>
            <a:r>
              <a:rPr lang="en-US" dirty="0" smtClean="0">
                <a:solidFill>
                  <a:srgbClr val="0000FF"/>
                </a:solidFill>
              </a:rPr>
              <a:t>User-level</a:t>
            </a:r>
            <a:r>
              <a:rPr lang="en-US" dirty="0" smtClean="0"/>
              <a:t>:</a:t>
            </a:r>
          </a:p>
          <a:p>
            <a:r>
              <a:rPr lang="en-US" dirty="0" smtClean="0"/>
              <a:t>OS scheduler only schedules processes</a:t>
            </a:r>
          </a:p>
          <a:p>
            <a:r>
              <a:rPr lang="en-US" dirty="0" smtClean="0"/>
              <a:t>Thread scheduler determines threads scheduling</a:t>
            </a:r>
          </a:p>
          <a:p>
            <a:r>
              <a:rPr lang="en-US" dirty="0" smtClean="0"/>
              <a:t>“application-specific” thread scheduling possible</a:t>
            </a:r>
            <a:endParaRPr lang="en-US" dirty="0"/>
          </a:p>
        </p:txBody>
      </p:sp>
      <p:sp>
        <p:nvSpPr>
          <p:cNvPr id="3" name="Date Placeholder 2"/>
          <p:cNvSpPr>
            <a:spLocks noGrp="1"/>
          </p:cNvSpPr>
          <p:nvPr>
            <p:ph type="dt" sz="half" idx="10"/>
          </p:nvPr>
        </p:nvSpPr>
        <p:spPr/>
        <p:txBody>
          <a:bodyPr/>
          <a:lstStyle/>
          <a:p>
            <a:fld id="{C94E3762-5D8A-3A4E-B6DB-2FE9B8FB070F}" type="datetime1">
              <a:rPr lang="en-US" smtClean="0"/>
              <a:t>12/3/18</a:t>
            </a:fld>
            <a:endParaRPr lang="en-US"/>
          </a:p>
        </p:txBody>
      </p:sp>
      <p:sp>
        <p:nvSpPr>
          <p:cNvPr id="4" name="Footer Placeholder 3"/>
          <p:cNvSpPr>
            <a:spLocks noGrp="1"/>
          </p:cNvSpPr>
          <p:nvPr>
            <p:ph type="ftr" sz="quarter" idx="11"/>
          </p:nvPr>
        </p:nvSpPr>
        <p:spPr/>
        <p:txBody>
          <a:bodyPr/>
          <a:lstStyle/>
          <a:p>
            <a:r>
              <a:rPr lang="en-US" dirty="0" smtClean="0"/>
              <a:t>Yong Chen, Texas Tech University</a:t>
            </a:r>
          </a:p>
        </p:txBody>
      </p:sp>
      <p:sp>
        <p:nvSpPr>
          <p:cNvPr id="5" name="Slide Number Placeholder 4"/>
          <p:cNvSpPr>
            <a:spLocks noGrp="1"/>
          </p:cNvSpPr>
          <p:nvPr>
            <p:ph type="sldNum" sz="quarter" idx="12"/>
          </p:nvPr>
        </p:nvSpPr>
        <p:spPr/>
        <p:txBody>
          <a:bodyPr/>
          <a:lstStyle/>
          <a:p>
            <a:fld id="{D2DB48A1-B5F2-D944-9563-BD7B04ADBA09}" type="slidenum">
              <a:rPr lang="en-US" smtClean="0"/>
              <a:t>63</a:t>
            </a:fld>
            <a:endParaRPr lang="en-US"/>
          </a:p>
        </p:txBody>
      </p:sp>
      <p:sp>
        <p:nvSpPr>
          <p:cNvPr id="6" name="Title 5"/>
          <p:cNvSpPr>
            <a:spLocks noGrp="1"/>
          </p:cNvSpPr>
          <p:nvPr>
            <p:ph type="title"/>
          </p:nvPr>
        </p:nvSpPr>
        <p:spPr>
          <a:xfrm>
            <a:off x="457200" y="667911"/>
            <a:ext cx="8229600" cy="621526"/>
          </a:xfrm>
        </p:spPr>
        <p:txBody>
          <a:bodyPr/>
          <a:lstStyle/>
          <a:p>
            <a:r>
              <a:rPr lang="en-US" dirty="0">
                <a:solidFill>
                  <a:srgbClr val="000000"/>
                </a:solidFill>
              </a:rPr>
              <a:t>Thread Scheduling (1)</a:t>
            </a:r>
            <a:br>
              <a:rPr lang="en-US" dirty="0">
                <a:solidFill>
                  <a:srgbClr val="000000"/>
                </a:solidFill>
              </a:rPr>
            </a:br>
            <a:endParaRPr lang="en-US" dirty="0">
              <a:solidFill>
                <a:srgbClr val="000000"/>
              </a:solidFill>
            </a:endParaRPr>
          </a:p>
        </p:txBody>
      </p:sp>
      <p:pic>
        <p:nvPicPr>
          <p:cNvPr id="7" name="Picture 6" descr="D:\b\b4\IBM\02-43.jpg"/>
          <p:cNvPicPr>
            <a:picLocks noChangeAspect="1" noChangeArrowheads="1"/>
          </p:cNvPicPr>
          <p:nvPr/>
        </p:nvPicPr>
        <p:blipFill rotWithShape="1">
          <a:blip r:embed="rId2">
            <a:extLst>
              <a:ext uri="{28A0092B-C50C-407E-A947-70E740481C1C}">
                <a14:useLocalDpi xmlns:a14="http://schemas.microsoft.com/office/drawing/2010/main" val="0"/>
              </a:ext>
            </a:extLst>
          </a:blip>
          <a:srcRect r="48476" b="2765"/>
          <a:stretch/>
        </p:blipFill>
        <p:spPr bwMode="auto">
          <a:xfrm>
            <a:off x="4364567" y="1401758"/>
            <a:ext cx="4169833" cy="3460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Rectangle 2"/>
          <p:cNvSpPr>
            <a:spLocks noChangeArrowheads="1"/>
          </p:cNvSpPr>
          <p:nvPr/>
        </p:nvSpPr>
        <p:spPr bwMode="auto">
          <a:xfrm>
            <a:off x="4288364" y="4986868"/>
            <a:ext cx="4779433" cy="127899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eaLnBrk="0" hangingPunct="0">
              <a:spcBef>
                <a:spcPct val="20000"/>
              </a:spcBef>
              <a:defRPr/>
            </a:pPr>
            <a:r>
              <a:rPr lang="en-US" sz="2000" dirty="0">
                <a:cs typeface="+mn-cs"/>
              </a:rPr>
              <a:t>Figure 2-43. (a) Possible scheduling of user-level threads with a 50-msec process quantum and threads that run 5 </a:t>
            </a:r>
            <a:r>
              <a:rPr lang="en-US" sz="2000" dirty="0" err="1">
                <a:cs typeface="+mn-cs"/>
              </a:rPr>
              <a:t>msec</a:t>
            </a:r>
            <a:r>
              <a:rPr lang="en-US" sz="2000" dirty="0">
                <a:cs typeface="+mn-cs"/>
              </a:rPr>
              <a:t> per CPU burst. </a:t>
            </a:r>
          </a:p>
        </p:txBody>
      </p:sp>
    </p:spTree>
    <p:extLst>
      <p:ext uri="{BB962C8B-B14F-4D97-AF65-F5344CB8AC3E}">
        <p14:creationId xmlns:p14="http://schemas.microsoft.com/office/powerpoint/2010/main" val="1199281189"/>
      </p:ext>
    </p:extLst>
  </p:cSld>
  <p:clrMapOvr>
    <a:masterClrMapping/>
  </p:clrMapOvr>
  <p:transition spd="slow">
    <p:push dir="u"/>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02586"/>
            <a:ext cx="5190067" cy="4783914"/>
          </a:xfrm>
        </p:spPr>
        <p:txBody>
          <a:bodyPr/>
          <a:lstStyle/>
          <a:p>
            <a:r>
              <a:rPr lang="en-US" dirty="0" smtClean="0">
                <a:solidFill>
                  <a:srgbClr val="0000FF"/>
                </a:solidFill>
              </a:rPr>
              <a:t>Kernel level</a:t>
            </a:r>
            <a:r>
              <a:rPr lang="en-US" dirty="0" smtClean="0"/>
              <a:t>:</a:t>
            </a:r>
          </a:p>
          <a:p>
            <a:r>
              <a:rPr lang="en-US" dirty="0" smtClean="0"/>
              <a:t>OS scheduler aware of threads and schedule threads directly</a:t>
            </a:r>
          </a:p>
          <a:p>
            <a:r>
              <a:rPr lang="en-US" dirty="0" smtClean="0"/>
              <a:t>Can also consider the process a thread belongs to</a:t>
            </a:r>
          </a:p>
          <a:p>
            <a:r>
              <a:rPr lang="en-US" dirty="0" smtClean="0"/>
              <a:t>Performance: a kernel-level thread switch requires a full context switch</a:t>
            </a:r>
          </a:p>
          <a:p>
            <a:pPr lvl="1"/>
            <a:r>
              <a:rPr lang="en-US" dirty="0" smtClean="0"/>
              <a:t>E.g. schedules a thread belonging to the same process </a:t>
            </a:r>
            <a:r>
              <a:rPr lang="en-US" dirty="0" err="1" smtClean="0"/>
              <a:t>v.s</a:t>
            </a:r>
            <a:r>
              <a:rPr lang="en-US" dirty="0" smtClean="0"/>
              <a:t>. another thread</a:t>
            </a:r>
          </a:p>
          <a:p>
            <a:endParaRPr lang="en-US" dirty="0"/>
          </a:p>
        </p:txBody>
      </p:sp>
      <p:sp>
        <p:nvSpPr>
          <p:cNvPr id="3" name="Date Placeholder 2"/>
          <p:cNvSpPr>
            <a:spLocks noGrp="1"/>
          </p:cNvSpPr>
          <p:nvPr>
            <p:ph type="dt" sz="half" idx="10"/>
          </p:nvPr>
        </p:nvSpPr>
        <p:spPr/>
        <p:txBody>
          <a:bodyPr/>
          <a:lstStyle/>
          <a:p>
            <a:fld id="{C94E3762-5D8A-3A4E-B6DB-2FE9B8FB070F}" type="datetime1">
              <a:rPr lang="en-US" smtClean="0"/>
              <a:t>12/3/18</a:t>
            </a:fld>
            <a:endParaRPr lang="en-US"/>
          </a:p>
        </p:txBody>
      </p:sp>
      <p:sp>
        <p:nvSpPr>
          <p:cNvPr id="4" name="Footer Placeholder 3"/>
          <p:cNvSpPr>
            <a:spLocks noGrp="1"/>
          </p:cNvSpPr>
          <p:nvPr>
            <p:ph type="ftr" sz="quarter" idx="11"/>
          </p:nvPr>
        </p:nvSpPr>
        <p:spPr/>
        <p:txBody>
          <a:bodyPr/>
          <a:lstStyle/>
          <a:p>
            <a:r>
              <a:rPr lang="en-US" smtClean="0"/>
              <a:t>Yong Chen, Texas Tech University</a:t>
            </a:r>
            <a:endParaRPr lang="en-US" dirty="0" smtClean="0"/>
          </a:p>
        </p:txBody>
      </p:sp>
      <p:sp>
        <p:nvSpPr>
          <p:cNvPr id="5" name="Slide Number Placeholder 4"/>
          <p:cNvSpPr>
            <a:spLocks noGrp="1"/>
          </p:cNvSpPr>
          <p:nvPr>
            <p:ph type="sldNum" sz="quarter" idx="12"/>
          </p:nvPr>
        </p:nvSpPr>
        <p:spPr/>
        <p:txBody>
          <a:bodyPr/>
          <a:lstStyle/>
          <a:p>
            <a:fld id="{D2DB48A1-B5F2-D944-9563-BD7B04ADBA09}" type="slidenum">
              <a:rPr lang="en-US" smtClean="0"/>
              <a:t>64</a:t>
            </a:fld>
            <a:endParaRPr lang="en-US"/>
          </a:p>
        </p:txBody>
      </p:sp>
      <p:sp>
        <p:nvSpPr>
          <p:cNvPr id="6" name="Title 5"/>
          <p:cNvSpPr>
            <a:spLocks noGrp="1"/>
          </p:cNvSpPr>
          <p:nvPr>
            <p:ph type="title"/>
          </p:nvPr>
        </p:nvSpPr>
        <p:spPr>
          <a:xfrm>
            <a:off x="457200" y="759475"/>
            <a:ext cx="8229600" cy="621526"/>
          </a:xfrm>
        </p:spPr>
        <p:txBody>
          <a:bodyPr/>
          <a:lstStyle/>
          <a:p>
            <a:r>
              <a:rPr lang="en-US" dirty="0"/>
              <a:t>Thread Scheduling (2)</a:t>
            </a:r>
            <a:br>
              <a:rPr lang="en-US" dirty="0"/>
            </a:br>
            <a:endParaRPr lang="en-US" dirty="0"/>
          </a:p>
        </p:txBody>
      </p:sp>
      <p:pic>
        <p:nvPicPr>
          <p:cNvPr id="9" name="Picture 6" descr="D:\b\b4\IBM\02-43.jpg"/>
          <p:cNvPicPr>
            <a:picLocks noChangeAspect="1" noChangeArrowheads="1"/>
          </p:cNvPicPr>
          <p:nvPr/>
        </p:nvPicPr>
        <p:blipFill rotWithShape="1">
          <a:blip r:embed="rId2">
            <a:extLst>
              <a:ext uri="{28A0092B-C50C-407E-A947-70E740481C1C}">
                <a14:useLocalDpi xmlns:a14="http://schemas.microsoft.com/office/drawing/2010/main" val="0"/>
              </a:ext>
            </a:extLst>
          </a:blip>
          <a:srcRect l="61582" b="2099"/>
          <a:stretch/>
        </p:blipFill>
        <p:spPr bwMode="auto">
          <a:xfrm>
            <a:off x="5588000" y="1528763"/>
            <a:ext cx="3238500" cy="3627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Rectangle 2"/>
          <p:cNvSpPr>
            <a:spLocks noChangeArrowheads="1"/>
          </p:cNvSpPr>
          <p:nvPr/>
        </p:nvSpPr>
        <p:spPr bwMode="auto">
          <a:xfrm>
            <a:off x="5122334" y="5306484"/>
            <a:ext cx="4021666"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eaLnBrk="0" hangingPunct="0">
              <a:spcBef>
                <a:spcPct val="20000"/>
              </a:spcBef>
              <a:defRPr/>
            </a:pPr>
            <a:r>
              <a:rPr lang="en-US" sz="2000" dirty="0">
                <a:cs typeface="+mn-cs"/>
              </a:rPr>
              <a:t>Figure 2-43. (b) Possible scheduling of kernel-level threads with the same characteristics as (a).</a:t>
            </a:r>
          </a:p>
        </p:txBody>
      </p:sp>
    </p:spTree>
    <p:extLst>
      <p:ext uri="{BB962C8B-B14F-4D97-AF65-F5344CB8AC3E}">
        <p14:creationId xmlns:p14="http://schemas.microsoft.com/office/powerpoint/2010/main" val="37432781"/>
      </p:ext>
    </p:extLst>
  </p:cSld>
  <p:clrMapOvr>
    <a:masterClrMapping/>
  </p:clrMapOvr>
  <p:transition spd="slow">
    <p:push dir="u"/>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120000"/>
              </a:lnSpc>
            </a:pPr>
            <a:r>
              <a:rPr lang="en-US" dirty="0" smtClean="0"/>
              <a:t>Programmers desire private, infinitely large, infinitely fast, nonvolatile memory</a:t>
            </a:r>
          </a:p>
          <a:p>
            <a:pPr>
              <a:lnSpc>
                <a:spcPct val="120000"/>
              </a:lnSpc>
            </a:pPr>
            <a:r>
              <a:rPr lang="en-US" dirty="0" smtClean="0"/>
              <a:t>Memory hierarchy</a:t>
            </a:r>
          </a:p>
          <a:p>
            <a:pPr>
              <a:lnSpc>
                <a:spcPct val="120000"/>
              </a:lnSpc>
            </a:pPr>
            <a:r>
              <a:rPr lang="en-US" dirty="0" smtClean="0"/>
              <a:t>Memory manager</a:t>
            </a:r>
          </a:p>
          <a:p>
            <a:pPr lvl="1">
              <a:lnSpc>
                <a:spcPct val="120000"/>
              </a:lnSpc>
            </a:pPr>
            <a:r>
              <a:rPr lang="en-US" dirty="0" smtClean="0"/>
              <a:t>Memory abstractions</a:t>
            </a:r>
          </a:p>
          <a:p>
            <a:pPr lvl="1">
              <a:lnSpc>
                <a:spcPct val="120000"/>
              </a:lnSpc>
            </a:pPr>
            <a:r>
              <a:rPr lang="en-US" dirty="0" smtClean="0"/>
              <a:t>Keep track memory usage</a:t>
            </a:r>
          </a:p>
          <a:p>
            <a:pPr lvl="1">
              <a:lnSpc>
                <a:spcPct val="120000"/>
              </a:lnSpc>
            </a:pPr>
            <a:r>
              <a:rPr lang="en-US" dirty="0"/>
              <a:t>M</a:t>
            </a:r>
            <a:r>
              <a:rPr lang="en-US" dirty="0" smtClean="0"/>
              <a:t>emory allocation and </a:t>
            </a:r>
            <a:r>
              <a:rPr lang="en-US" dirty="0" err="1" smtClean="0"/>
              <a:t>deallocation</a:t>
            </a:r>
            <a:endParaRPr lang="en-US" dirty="0"/>
          </a:p>
        </p:txBody>
      </p:sp>
      <p:sp>
        <p:nvSpPr>
          <p:cNvPr id="3" name="Date Placeholder 2"/>
          <p:cNvSpPr>
            <a:spLocks noGrp="1"/>
          </p:cNvSpPr>
          <p:nvPr>
            <p:ph type="dt" sz="half" idx="10"/>
          </p:nvPr>
        </p:nvSpPr>
        <p:spPr/>
        <p:txBody>
          <a:bodyPr/>
          <a:lstStyle/>
          <a:p>
            <a:fld id="{C94E3762-5D8A-3A4E-B6DB-2FE9B8FB070F}" type="datetime1">
              <a:rPr lang="en-US" smtClean="0"/>
              <a:t>12/3/18</a:t>
            </a:fld>
            <a:endParaRPr lang="en-US"/>
          </a:p>
        </p:txBody>
      </p:sp>
      <p:sp>
        <p:nvSpPr>
          <p:cNvPr id="4" name="Footer Placeholder 3"/>
          <p:cNvSpPr>
            <a:spLocks noGrp="1"/>
          </p:cNvSpPr>
          <p:nvPr>
            <p:ph type="ftr" sz="quarter" idx="11"/>
          </p:nvPr>
        </p:nvSpPr>
        <p:spPr/>
        <p:txBody>
          <a:bodyPr/>
          <a:lstStyle/>
          <a:p>
            <a:r>
              <a:rPr lang="en-US" smtClean="0"/>
              <a:t>Yong Chen, Texas Tech University</a:t>
            </a:r>
            <a:endParaRPr lang="en-US" dirty="0" smtClean="0"/>
          </a:p>
        </p:txBody>
      </p:sp>
      <p:sp>
        <p:nvSpPr>
          <p:cNvPr id="5" name="Slide Number Placeholder 4"/>
          <p:cNvSpPr>
            <a:spLocks noGrp="1"/>
          </p:cNvSpPr>
          <p:nvPr>
            <p:ph type="sldNum" sz="quarter" idx="12"/>
          </p:nvPr>
        </p:nvSpPr>
        <p:spPr/>
        <p:txBody>
          <a:bodyPr/>
          <a:lstStyle/>
          <a:p>
            <a:fld id="{D2DB48A1-B5F2-D944-9563-BD7B04ADBA09}" type="slidenum">
              <a:rPr lang="en-US" smtClean="0"/>
              <a:t>65</a:t>
            </a:fld>
            <a:endParaRPr lang="en-US"/>
          </a:p>
        </p:txBody>
      </p:sp>
      <p:sp>
        <p:nvSpPr>
          <p:cNvPr id="6" name="Title 5"/>
          <p:cNvSpPr>
            <a:spLocks noGrp="1"/>
          </p:cNvSpPr>
          <p:nvPr>
            <p:ph type="title"/>
          </p:nvPr>
        </p:nvSpPr>
        <p:spPr/>
        <p:txBody>
          <a:bodyPr/>
          <a:lstStyle/>
          <a:p>
            <a:r>
              <a:rPr lang="en-US" dirty="0" smtClean="0"/>
              <a:t>Memory Management</a:t>
            </a:r>
            <a:endParaRPr lang="en-US" dirty="0"/>
          </a:p>
        </p:txBody>
      </p:sp>
    </p:spTree>
    <p:extLst>
      <p:ext uri="{BB962C8B-B14F-4D97-AF65-F5344CB8AC3E}">
        <p14:creationId xmlns:p14="http://schemas.microsoft.com/office/powerpoint/2010/main" val="691542857"/>
      </p:ext>
    </p:extLst>
  </p:cSld>
  <p:clrMapOvr>
    <a:masterClrMapping/>
  </p:clrMapOvr>
  <p:transition spd="slow">
    <p:push dir="u"/>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Each program </a:t>
            </a:r>
            <a:r>
              <a:rPr lang="en-US" dirty="0" smtClean="0">
                <a:solidFill>
                  <a:srgbClr val="0000FF"/>
                </a:solidFill>
              </a:rPr>
              <a:t>access physical memory directly</a:t>
            </a:r>
          </a:p>
          <a:p>
            <a:pPr lvl="1"/>
            <a:r>
              <a:rPr lang="en-US" dirty="0" smtClean="0"/>
              <a:t>MOV REGISTER1, 0x1000</a:t>
            </a:r>
            <a:endParaRPr lang="en-US" dirty="0"/>
          </a:p>
        </p:txBody>
      </p:sp>
      <p:sp>
        <p:nvSpPr>
          <p:cNvPr id="3" name="Date Placeholder 2"/>
          <p:cNvSpPr>
            <a:spLocks noGrp="1"/>
          </p:cNvSpPr>
          <p:nvPr>
            <p:ph type="dt" sz="half" idx="10"/>
          </p:nvPr>
        </p:nvSpPr>
        <p:spPr/>
        <p:txBody>
          <a:bodyPr/>
          <a:lstStyle/>
          <a:p>
            <a:fld id="{C94E3762-5D8A-3A4E-B6DB-2FE9B8FB070F}" type="datetime1">
              <a:rPr lang="en-US" smtClean="0"/>
              <a:t>12/3/18</a:t>
            </a:fld>
            <a:endParaRPr lang="en-US"/>
          </a:p>
        </p:txBody>
      </p:sp>
      <p:sp>
        <p:nvSpPr>
          <p:cNvPr id="4" name="Footer Placeholder 3"/>
          <p:cNvSpPr>
            <a:spLocks noGrp="1"/>
          </p:cNvSpPr>
          <p:nvPr>
            <p:ph type="ftr" sz="quarter" idx="11"/>
          </p:nvPr>
        </p:nvSpPr>
        <p:spPr/>
        <p:txBody>
          <a:bodyPr/>
          <a:lstStyle/>
          <a:p>
            <a:r>
              <a:rPr lang="en-US" smtClean="0"/>
              <a:t>Yong Chen, Texas Tech University</a:t>
            </a:r>
            <a:endParaRPr lang="en-US" dirty="0" smtClean="0"/>
          </a:p>
        </p:txBody>
      </p:sp>
      <p:sp>
        <p:nvSpPr>
          <p:cNvPr id="5" name="Slide Number Placeholder 4"/>
          <p:cNvSpPr>
            <a:spLocks noGrp="1"/>
          </p:cNvSpPr>
          <p:nvPr>
            <p:ph type="sldNum" sz="quarter" idx="12"/>
          </p:nvPr>
        </p:nvSpPr>
        <p:spPr/>
        <p:txBody>
          <a:bodyPr/>
          <a:lstStyle/>
          <a:p>
            <a:fld id="{D2DB48A1-B5F2-D944-9563-BD7B04ADBA09}" type="slidenum">
              <a:rPr lang="en-US" smtClean="0"/>
              <a:t>66</a:t>
            </a:fld>
            <a:endParaRPr lang="en-US" dirty="0"/>
          </a:p>
        </p:txBody>
      </p:sp>
      <p:sp>
        <p:nvSpPr>
          <p:cNvPr id="6" name="Title 5"/>
          <p:cNvSpPr>
            <a:spLocks noGrp="1"/>
          </p:cNvSpPr>
          <p:nvPr>
            <p:ph type="title"/>
          </p:nvPr>
        </p:nvSpPr>
        <p:spPr/>
        <p:txBody>
          <a:bodyPr/>
          <a:lstStyle/>
          <a:p>
            <a:r>
              <a:rPr lang="en-US" dirty="0"/>
              <a:t>No Memory Abstraction</a:t>
            </a:r>
            <a:br>
              <a:rPr lang="en-US" dirty="0"/>
            </a:br>
            <a:endParaRPr lang="en-US" dirty="0"/>
          </a:p>
        </p:txBody>
      </p:sp>
      <p:pic>
        <p:nvPicPr>
          <p:cNvPr id="10" name="Picture 6" descr="D:\b\b4\IBM\03-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0531" y="2638955"/>
            <a:ext cx="6391804" cy="3028879"/>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Rectangle 2"/>
          <p:cNvSpPr>
            <a:spLocks noChangeArrowheads="1"/>
          </p:cNvSpPr>
          <p:nvPr/>
        </p:nvSpPr>
        <p:spPr bwMode="auto">
          <a:xfrm>
            <a:off x="550333" y="5752041"/>
            <a:ext cx="7620000" cy="69744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a:spcBef>
                <a:spcPct val="20000"/>
              </a:spcBef>
            </a:pPr>
            <a:r>
              <a:rPr lang="en-US" sz="2000" dirty="0"/>
              <a:t>Figure 3-1. Three simple ways of organizing memory with an operating system and one user process. </a:t>
            </a:r>
          </a:p>
        </p:txBody>
      </p:sp>
      <p:sp>
        <p:nvSpPr>
          <p:cNvPr id="7" name="TextBox 6"/>
          <p:cNvSpPr txBox="1"/>
          <p:nvPr/>
        </p:nvSpPr>
        <p:spPr>
          <a:xfrm>
            <a:off x="7543050" y="2853267"/>
            <a:ext cx="627283" cy="369332"/>
          </a:xfrm>
          <a:prstGeom prst="rect">
            <a:avLst/>
          </a:prstGeom>
          <a:noFill/>
        </p:spPr>
        <p:txBody>
          <a:bodyPr wrap="none" rtlCol="0">
            <a:spAutoFit/>
          </a:bodyPr>
          <a:lstStyle/>
          <a:p>
            <a:r>
              <a:rPr lang="en-US" dirty="0" smtClean="0"/>
              <a:t>BIOS</a:t>
            </a:r>
            <a:endParaRPr lang="en-US" dirty="0"/>
          </a:p>
        </p:txBody>
      </p:sp>
    </p:spTree>
    <p:extLst>
      <p:ext uri="{BB962C8B-B14F-4D97-AF65-F5344CB8AC3E}">
        <p14:creationId xmlns:p14="http://schemas.microsoft.com/office/powerpoint/2010/main" val="579300035"/>
      </p:ext>
    </p:extLst>
  </p:cSld>
  <p:clrMapOvr>
    <a:masterClrMapping/>
  </p:clrMapOvr>
  <p:transition spd="slow">
    <p:push dir="u"/>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791200" y="1502586"/>
            <a:ext cx="2895600" cy="4783914"/>
          </a:xfrm>
        </p:spPr>
        <p:txBody>
          <a:bodyPr/>
          <a:lstStyle/>
          <a:p>
            <a:r>
              <a:rPr lang="en-US" dirty="0" smtClean="0">
                <a:solidFill>
                  <a:srgbClr val="0000FF"/>
                </a:solidFill>
              </a:rPr>
              <a:t>Static relocation </a:t>
            </a:r>
            <a:r>
              <a:rPr lang="en-US" dirty="0" smtClean="0"/>
              <a:t>(slow loading)</a:t>
            </a:r>
          </a:p>
          <a:p>
            <a:endParaRPr lang="en-US" dirty="0"/>
          </a:p>
          <a:p>
            <a:r>
              <a:rPr lang="en-US" dirty="0" smtClean="0"/>
              <a:t>Requires programs smaller than physical memory</a:t>
            </a:r>
            <a:endParaRPr lang="en-US" dirty="0"/>
          </a:p>
        </p:txBody>
      </p:sp>
      <p:sp>
        <p:nvSpPr>
          <p:cNvPr id="3" name="Date Placeholder 2"/>
          <p:cNvSpPr>
            <a:spLocks noGrp="1"/>
          </p:cNvSpPr>
          <p:nvPr>
            <p:ph type="dt" sz="half" idx="10"/>
          </p:nvPr>
        </p:nvSpPr>
        <p:spPr/>
        <p:txBody>
          <a:bodyPr/>
          <a:lstStyle/>
          <a:p>
            <a:fld id="{C94E3762-5D8A-3A4E-B6DB-2FE9B8FB070F}" type="datetime1">
              <a:rPr lang="en-US" smtClean="0"/>
              <a:t>12/3/18</a:t>
            </a:fld>
            <a:endParaRPr lang="en-US"/>
          </a:p>
        </p:txBody>
      </p:sp>
      <p:sp>
        <p:nvSpPr>
          <p:cNvPr id="4" name="Footer Placeholder 3"/>
          <p:cNvSpPr>
            <a:spLocks noGrp="1"/>
          </p:cNvSpPr>
          <p:nvPr>
            <p:ph type="ftr" sz="quarter" idx="11"/>
          </p:nvPr>
        </p:nvSpPr>
        <p:spPr/>
        <p:txBody>
          <a:bodyPr/>
          <a:lstStyle/>
          <a:p>
            <a:r>
              <a:rPr lang="en-US" smtClean="0"/>
              <a:t>Yong Chen, Texas Tech University</a:t>
            </a:r>
            <a:endParaRPr lang="en-US" dirty="0" smtClean="0"/>
          </a:p>
        </p:txBody>
      </p:sp>
      <p:sp>
        <p:nvSpPr>
          <p:cNvPr id="5" name="Slide Number Placeholder 4"/>
          <p:cNvSpPr>
            <a:spLocks noGrp="1"/>
          </p:cNvSpPr>
          <p:nvPr>
            <p:ph type="sldNum" sz="quarter" idx="12"/>
          </p:nvPr>
        </p:nvSpPr>
        <p:spPr/>
        <p:txBody>
          <a:bodyPr/>
          <a:lstStyle/>
          <a:p>
            <a:fld id="{D2DB48A1-B5F2-D944-9563-BD7B04ADBA09}" type="slidenum">
              <a:rPr lang="en-US" smtClean="0"/>
              <a:t>67</a:t>
            </a:fld>
            <a:endParaRPr lang="en-US"/>
          </a:p>
        </p:txBody>
      </p:sp>
      <p:sp>
        <p:nvSpPr>
          <p:cNvPr id="6" name="Title 5"/>
          <p:cNvSpPr>
            <a:spLocks noGrp="1"/>
          </p:cNvSpPr>
          <p:nvPr>
            <p:ph type="title"/>
          </p:nvPr>
        </p:nvSpPr>
        <p:spPr>
          <a:xfrm>
            <a:off x="-1" y="627063"/>
            <a:ext cx="9084733" cy="774695"/>
          </a:xfrm>
        </p:spPr>
        <p:txBody>
          <a:bodyPr/>
          <a:lstStyle/>
          <a:p>
            <a:r>
              <a:rPr lang="en-US" dirty="0"/>
              <a:t>Multiple Programs  Without Memory Abstraction</a:t>
            </a:r>
          </a:p>
        </p:txBody>
      </p:sp>
      <p:pic>
        <p:nvPicPr>
          <p:cNvPr id="7" name="Picture 6" descr="D:\b\b4\IBM\03-0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6566" y="1758954"/>
            <a:ext cx="4225925" cy="3937000"/>
          </a:xfrm>
          <a:prstGeom prst="rect">
            <a:avLst/>
          </a:prstGeom>
          <a:noFill/>
          <a:extLst>
            <a:ext uri="{909E8E84-426E-40dd-AFC4-6F175D3DCCD1}">
              <a14:hiddenFill xmlns="" xmlns:a14="http://schemas.microsoft.com/office/drawing/2010/main">
                <a:solidFill>
                  <a:srgbClr val="FFFFFF"/>
                </a:solidFill>
              </a14:hiddenFill>
            </a:ext>
          </a:extLst>
        </p:spPr>
      </p:pic>
      <p:sp>
        <p:nvSpPr>
          <p:cNvPr id="8" name="Rectangle 2"/>
          <p:cNvSpPr>
            <a:spLocks noChangeArrowheads="1"/>
          </p:cNvSpPr>
          <p:nvPr/>
        </p:nvSpPr>
        <p:spPr bwMode="auto">
          <a:xfrm>
            <a:off x="0" y="5714908"/>
            <a:ext cx="7222067" cy="551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a:spcBef>
                <a:spcPct val="20000"/>
              </a:spcBef>
            </a:pPr>
            <a:r>
              <a:rPr lang="en-US" sz="2000" dirty="0"/>
              <a:t>Figure 3-2. Illustration of the relocation problem. </a:t>
            </a:r>
            <a:br>
              <a:rPr lang="en-US" sz="2000" dirty="0"/>
            </a:br>
            <a:endParaRPr lang="en-US" sz="2000" dirty="0"/>
          </a:p>
        </p:txBody>
      </p:sp>
    </p:spTree>
    <p:extLst>
      <p:ext uri="{BB962C8B-B14F-4D97-AF65-F5344CB8AC3E}">
        <p14:creationId xmlns:p14="http://schemas.microsoft.com/office/powerpoint/2010/main" val="590899000"/>
      </p:ext>
    </p:extLst>
  </p:cSld>
  <p:clrMapOvr>
    <a:masterClrMapping/>
  </p:clrMapOvr>
  <p:transition spd="slow">
    <p:push dir="u"/>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Major drawbacks without memory abstraction:</a:t>
            </a:r>
          </a:p>
          <a:p>
            <a:endParaRPr lang="en-US" dirty="0" smtClean="0"/>
          </a:p>
          <a:p>
            <a:pPr lvl="1"/>
            <a:r>
              <a:rPr lang="en-US" dirty="0"/>
              <a:t>User programs </a:t>
            </a:r>
            <a:r>
              <a:rPr lang="en-US" dirty="0">
                <a:solidFill>
                  <a:srgbClr val="FF0000"/>
                </a:solidFill>
              </a:rPr>
              <a:t>address physical memory directly and can damage the operating system </a:t>
            </a:r>
            <a:r>
              <a:rPr lang="en-US" dirty="0"/>
              <a:t>(intentionally/by accident)</a:t>
            </a:r>
          </a:p>
          <a:p>
            <a:pPr lvl="1"/>
            <a:endParaRPr lang="en-US" dirty="0"/>
          </a:p>
          <a:p>
            <a:pPr lvl="1"/>
            <a:r>
              <a:rPr lang="en-US" dirty="0">
                <a:solidFill>
                  <a:srgbClr val="FF0000"/>
                </a:solidFill>
              </a:rPr>
              <a:t>Difficult to have multiple programs running at once</a:t>
            </a:r>
          </a:p>
          <a:p>
            <a:endParaRPr lang="en-US" dirty="0"/>
          </a:p>
        </p:txBody>
      </p:sp>
      <p:sp>
        <p:nvSpPr>
          <p:cNvPr id="3" name="Date Placeholder 2"/>
          <p:cNvSpPr>
            <a:spLocks noGrp="1"/>
          </p:cNvSpPr>
          <p:nvPr>
            <p:ph type="dt" sz="half" idx="10"/>
          </p:nvPr>
        </p:nvSpPr>
        <p:spPr/>
        <p:txBody>
          <a:bodyPr/>
          <a:lstStyle/>
          <a:p>
            <a:fld id="{C94E3762-5D8A-3A4E-B6DB-2FE9B8FB070F}" type="datetime1">
              <a:rPr lang="en-US" smtClean="0"/>
              <a:t>12/3/18</a:t>
            </a:fld>
            <a:endParaRPr lang="en-US"/>
          </a:p>
        </p:txBody>
      </p:sp>
      <p:sp>
        <p:nvSpPr>
          <p:cNvPr id="4" name="Footer Placeholder 3"/>
          <p:cNvSpPr>
            <a:spLocks noGrp="1"/>
          </p:cNvSpPr>
          <p:nvPr>
            <p:ph type="ftr" sz="quarter" idx="11"/>
          </p:nvPr>
        </p:nvSpPr>
        <p:spPr/>
        <p:txBody>
          <a:bodyPr/>
          <a:lstStyle/>
          <a:p>
            <a:r>
              <a:rPr lang="en-US" smtClean="0"/>
              <a:t>Yong Chen, Texas Tech University</a:t>
            </a:r>
            <a:endParaRPr lang="en-US" dirty="0" smtClean="0"/>
          </a:p>
        </p:txBody>
      </p:sp>
      <p:sp>
        <p:nvSpPr>
          <p:cNvPr id="5" name="Slide Number Placeholder 4"/>
          <p:cNvSpPr>
            <a:spLocks noGrp="1"/>
          </p:cNvSpPr>
          <p:nvPr>
            <p:ph type="sldNum" sz="quarter" idx="12"/>
          </p:nvPr>
        </p:nvSpPr>
        <p:spPr/>
        <p:txBody>
          <a:bodyPr/>
          <a:lstStyle/>
          <a:p>
            <a:fld id="{D2DB48A1-B5F2-D944-9563-BD7B04ADBA09}" type="slidenum">
              <a:rPr lang="en-US" smtClean="0"/>
              <a:t>68</a:t>
            </a:fld>
            <a:endParaRPr lang="en-US"/>
          </a:p>
        </p:txBody>
      </p:sp>
      <p:sp>
        <p:nvSpPr>
          <p:cNvPr id="6" name="Title 5"/>
          <p:cNvSpPr>
            <a:spLocks noGrp="1"/>
          </p:cNvSpPr>
          <p:nvPr>
            <p:ph type="title"/>
          </p:nvPr>
        </p:nvSpPr>
        <p:spPr/>
        <p:txBody>
          <a:bodyPr/>
          <a:lstStyle/>
          <a:p>
            <a:r>
              <a:rPr lang="en-US" dirty="0" smtClean="0"/>
              <a:t>Memory Abstraction: Address Space</a:t>
            </a:r>
            <a:endParaRPr lang="en-US" dirty="0"/>
          </a:p>
        </p:txBody>
      </p:sp>
    </p:spTree>
    <p:extLst>
      <p:ext uri="{BB962C8B-B14F-4D97-AF65-F5344CB8AC3E}">
        <p14:creationId xmlns:p14="http://schemas.microsoft.com/office/powerpoint/2010/main" val="1022221091"/>
      </p:ext>
    </p:extLst>
  </p:cSld>
  <p:clrMapOvr>
    <a:masterClrMapping/>
  </p:clrMapOvr>
  <p:transition spd="slow">
    <p:push dir="u"/>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02586"/>
            <a:ext cx="4207933" cy="4783914"/>
          </a:xfrm>
        </p:spPr>
        <p:txBody>
          <a:bodyPr/>
          <a:lstStyle/>
          <a:p>
            <a:r>
              <a:rPr lang="en-US" dirty="0" smtClean="0"/>
              <a:t>An abstraction of memory </a:t>
            </a:r>
          </a:p>
          <a:p>
            <a:r>
              <a:rPr lang="en-US" dirty="0" smtClean="0"/>
              <a:t>A set of addresses that a process reference memory</a:t>
            </a:r>
          </a:p>
          <a:p>
            <a:r>
              <a:rPr lang="en-US" dirty="0" smtClean="0"/>
              <a:t>Independent from each other</a:t>
            </a:r>
          </a:p>
          <a:p>
            <a:endParaRPr lang="en-US" dirty="0"/>
          </a:p>
          <a:p>
            <a:r>
              <a:rPr lang="en-US" dirty="0" smtClean="0"/>
              <a:t>A simple solution with </a:t>
            </a:r>
            <a:r>
              <a:rPr lang="en-US" dirty="0" smtClean="0">
                <a:solidFill>
                  <a:srgbClr val="0000FF"/>
                </a:solidFill>
              </a:rPr>
              <a:t>base and limit registers</a:t>
            </a:r>
          </a:p>
          <a:p>
            <a:r>
              <a:rPr lang="en-US" dirty="0" smtClean="0"/>
              <a:t>“</a:t>
            </a:r>
            <a:r>
              <a:rPr lang="en-US" dirty="0" smtClean="0">
                <a:solidFill>
                  <a:srgbClr val="0000FF"/>
                </a:solidFill>
              </a:rPr>
              <a:t>dynamic relocation</a:t>
            </a:r>
            <a:r>
              <a:rPr lang="en-US" dirty="0" smtClean="0"/>
              <a:t>”</a:t>
            </a:r>
          </a:p>
          <a:p>
            <a:r>
              <a:rPr lang="en-US" dirty="0" smtClean="0"/>
              <a:t>Need an addition for each memory reference</a:t>
            </a:r>
            <a:endParaRPr lang="en-US" dirty="0"/>
          </a:p>
        </p:txBody>
      </p:sp>
      <p:sp>
        <p:nvSpPr>
          <p:cNvPr id="3" name="Date Placeholder 2"/>
          <p:cNvSpPr>
            <a:spLocks noGrp="1"/>
          </p:cNvSpPr>
          <p:nvPr>
            <p:ph type="dt" sz="half" idx="10"/>
          </p:nvPr>
        </p:nvSpPr>
        <p:spPr/>
        <p:txBody>
          <a:bodyPr/>
          <a:lstStyle/>
          <a:p>
            <a:fld id="{C94E3762-5D8A-3A4E-B6DB-2FE9B8FB070F}" type="datetime1">
              <a:rPr lang="en-US" smtClean="0"/>
              <a:t>12/3/18</a:t>
            </a:fld>
            <a:endParaRPr lang="en-US"/>
          </a:p>
        </p:txBody>
      </p:sp>
      <p:sp>
        <p:nvSpPr>
          <p:cNvPr id="4" name="Footer Placeholder 3"/>
          <p:cNvSpPr>
            <a:spLocks noGrp="1"/>
          </p:cNvSpPr>
          <p:nvPr>
            <p:ph type="ftr" sz="quarter" idx="11"/>
          </p:nvPr>
        </p:nvSpPr>
        <p:spPr/>
        <p:txBody>
          <a:bodyPr/>
          <a:lstStyle/>
          <a:p>
            <a:r>
              <a:rPr lang="en-US" smtClean="0"/>
              <a:t>Yong Chen, Texas Tech University</a:t>
            </a:r>
            <a:endParaRPr lang="en-US" dirty="0" smtClean="0"/>
          </a:p>
        </p:txBody>
      </p:sp>
      <p:sp>
        <p:nvSpPr>
          <p:cNvPr id="5" name="Slide Number Placeholder 4"/>
          <p:cNvSpPr>
            <a:spLocks noGrp="1"/>
          </p:cNvSpPr>
          <p:nvPr>
            <p:ph type="sldNum" sz="quarter" idx="12"/>
          </p:nvPr>
        </p:nvSpPr>
        <p:spPr/>
        <p:txBody>
          <a:bodyPr/>
          <a:lstStyle/>
          <a:p>
            <a:fld id="{D2DB48A1-B5F2-D944-9563-BD7B04ADBA09}" type="slidenum">
              <a:rPr lang="en-US" smtClean="0"/>
              <a:t>69</a:t>
            </a:fld>
            <a:endParaRPr lang="en-US"/>
          </a:p>
        </p:txBody>
      </p:sp>
      <p:sp>
        <p:nvSpPr>
          <p:cNvPr id="6" name="Title 5"/>
          <p:cNvSpPr>
            <a:spLocks noGrp="1"/>
          </p:cNvSpPr>
          <p:nvPr>
            <p:ph type="title"/>
          </p:nvPr>
        </p:nvSpPr>
        <p:spPr/>
        <p:txBody>
          <a:bodyPr/>
          <a:lstStyle/>
          <a:p>
            <a:r>
              <a:rPr lang="en-US" dirty="0" smtClean="0"/>
              <a:t>Notion of an Address Space</a:t>
            </a:r>
            <a:endParaRPr lang="en-US" dirty="0"/>
          </a:p>
        </p:txBody>
      </p:sp>
      <p:pic>
        <p:nvPicPr>
          <p:cNvPr id="7" name="Picture 6" descr="D:\b\b4\IBM\03-0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8796" y="1557110"/>
            <a:ext cx="2862177" cy="4269530"/>
          </a:xfrm>
          <a:prstGeom prst="rect">
            <a:avLst/>
          </a:prstGeom>
          <a:noFill/>
          <a:extLst>
            <a:ext uri="{909E8E84-426E-40dd-AFC4-6F175D3DCCD1}">
              <a14:hiddenFill xmlns="" xmlns:a14="http://schemas.microsoft.com/office/drawing/2010/main">
                <a:solidFill>
                  <a:srgbClr val="FFFFFF"/>
                </a:solidFill>
              </a14:hiddenFill>
            </a:ext>
          </a:extLst>
        </p:spPr>
      </p:pic>
      <p:sp>
        <p:nvSpPr>
          <p:cNvPr id="8" name="Rectangle 4"/>
          <p:cNvSpPr>
            <a:spLocks noChangeArrowheads="1"/>
          </p:cNvSpPr>
          <p:nvPr/>
        </p:nvSpPr>
        <p:spPr bwMode="auto">
          <a:xfrm>
            <a:off x="555625" y="5819775"/>
            <a:ext cx="8588375" cy="10382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a:spcBef>
                <a:spcPct val="20000"/>
              </a:spcBef>
            </a:pPr>
            <a:r>
              <a:rPr lang="en-US" sz="2000" dirty="0"/>
              <a:t>Figure 3-3. Base and limit registers can be used to give each process a separate address space.</a:t>
            </a:r>
          </a:p>
        </p:txBody>
      </p:sp>
    </p:spTree>
    <p:extLst>
      <p:ext uri="{BB962C8B-B14F-4D97-AF65-F5344CB8AC3E}">
        <p14:creationId xmlns:p14="http://schemas.microsoft.com/office/powerpoint/2010/main" val="600700437"/>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1026"/>
          <p:cNvSpPr>
            <a:spLocks noChangeArrowheads="1"/>
          </p:cNvSpPr>
          <p:nvPr/>
        </p:nvSpPr>
        <p:spPr bwMode="auto">
          <a:xfrm>
            <a:off x="0" y="990600"/>
            <a:ext cx="9144000" cy="9154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nchor="ctr"/>
          <a:lstStyle/>
          <a:p>
            <a:pPr algn="ctr"/>
            <a:r>
              <a:rPr lang="en-US" sz="3200" u="sng" dirty="0" smtClean="0"/>
              <a:t>Operating System as an Extended Machine (2)</a:t>
            </a:r>
            <a:endParaRPr lang="en-US" sz="3200" u="sng" dirty="0"/>
          </a:p>
        </p:txBody>
      </p:sp>
      <p:sp>
        <p:nvSpPr>
          <p:cNvPr id="104451" name="Rectangle 1027"/>
          <p:cNvSpPr>
            <a:spLocks noChangeArrowheads="1"/>
          </p:cNvSpPr>
          <p:nvPr/>
        </p:nvSpPr>
        <p:spPr bwMode="auto">
          <a:xfrm>
            <a:off x="0" y="5586210"/>
            <a:ext cx="91440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a:spcBef>
                <a:spcPct val="20000"/>
              </a:spcBef>
            </a:pPr>
            <a:r>
              <a:rPr lang="en-US" sz="2400" dirty="0"/>
              <a:t>Figure 1</a:t>
            </a:r>
            <a:r>
              <a:rPr lang="en-US" sz="2400" dirty="0" smtClean="0"/>
              <a:t>-</a:t>
            </a:r>
            <a:r>
              <a:rPr lang="en-US" sz="2400" dirty="0"/>
              <a:t>2. Operating systems turn ugly hardware into </a:t>
            </a:r>
            <a:r>
              <a:rPr lang="en-US" sz="2400" dirty="0" smtClean="0"/>
              <a:t>beautiful abstractions</a:t>
            </a:r>
            <a:r>
              <a:rPr lang="en-US" sz="2400" dirty="0"/>
              <a:t>.</a:t>
            </a:r>
          </a:p>
        </p:txBody>
      </p:sp>
      <p:pic>
        <p:nvPicPr>
          <p:cNvPr id="104453" name="Picture 1029" descr="D:\b\b4\IBM\01-0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4350" y="1906073"/>
            <a:ext cx="5981700" cy="3571875"/>
          </a:xfrm>
          <a:prstGeom prst="rect">
            <a:avLst/>
          </a:prstGeom>
          <a:noFill/>
          <a:extLst>
            <a:ext uri="{909E8E84-426E-40dd-AFC4-6F175D3DCCD1}">
              <a14:hiddenFill xmlns:a14="http://schemas.microsoft.com/office/drawing/2010/main" xmlns="">
                <a:solidFill>
                  <a:srgbClr val="FFFFFF"/>
                </a:solidFill>
              </a14:hiddenFill>
            </a:ext>
          </a:extLst>
        </p:spPr>
      </p:pic>
      <p:sp>
        <p:nvSpPr>
          <p:cNvPr id="5" name="Footer Placeholder 4"/>
          <p:cNvSpPr>
            <a:spLocks noGrp="1"/>
          </p:cNvSpPr>
          <p:nvPr>
            <p:ph type="ftr" sz="quarter" idx="11"/>
          </p:nvPr>
        </p:nvSpPr>
        <p:spPr/>
        <p:txBody>
          <a:bodyPr/>
          <a:lstStyle/>
          <a:p>
            <a:r>
              <a:rPr lang="en-US" smtClean="0"/>
              <a:t>Yong Chen, Texas Tech University</a:t>
            </a:r>
            <a:endParaRPr lang="en-US"/>
          </a:p>
        </p:txBody>
      </p:sp>
      <p:sp>
        <p:nvSpPr>
          <p:cNvPr id="6" name="Date Placeholder 5"/>
          <p:cNvSpPr>
            <a:spLocks noGrp="1"/>
          </p:cNvSpPr>
          <p:nvPr>
            <p:ph type="dt" sz="half" idx="10"/>
          </p:nvPr>
        </p:nvSpPr>
        <p:spPr/>
        <p:txBody>
          <a:bodyPr/>
          <a:lstStyle/>
          <a:p>
            <a:fld id="{0FE67AEC-3571-4C6D-B5F9-4C7692607682}" type="datetime1">
              <a:rPr lang="en-US" altLang="zh-CN" smtClean="0"/>
              <a:pPr/>
              <a:t>12/3/18</a:t>
            </a:fld>
            <a:endParaRPr lang="en-US"/>
          </a:p>
        </p:txBody>
      </p:sp>
      <p:sp>
        <p:nvSpPr>
          <p:cNvPr id="7" name="Slide Number Placeholder 6"/>
          <p:cNvSpPr>
            <a:spLocks noGrp="1"/>
          </p:cNvSpPr>
          <p:nvPr>
            <p:ph type="sldNum" sz="quarter" idx="12"/>
          </p:nvPr>
        </p:nvSpPr>
        <p:spPr/>
        <p:txBody>
          <a:bodyPr/>
          <a:lstStyle/>
          <a:p>
            <a:fld id="{E5B45921-0740-1F4C-BF3B-15FC532FF260}" type="slidenum">
              <a:rPr lang="en-US" smtClean="0"/>
              <a:pPr/>
              <a:t>7</a:t>
            </a:fld>
            <a:endParaRPr lang="en-US"/>
          </a:p>
        </p:txBody>
      </p:sp>
      <p:sp>
        <p:nvSpPr>
          <p:cNvPr id="2" name="TextBox 1"/>
          <p:cNvSpPr txBox="1"/>
          <p:nvPr/>
        </p:nvSpPr>
        <p:spPr>
          <a:xfrm>
            <a:off x="114301" y="2630401"/>
            <a:ext cx="2717800" cy="224676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000" dirty="0" smtClean="0"/>
              <a:t>Hide </a:t>
            </a:r>
            <a:r>
              <a:rPr lang="en-US" sz="2000" dirty="0"/>
              <a:t>the </a:t>
            </a:r>
            <a:r>
              <a:rPr lang="en-US" sz="2000" dirty="0" smtClean="0"/>
              <a:t>hardware ugly details </a:t>
            </a:r>
            <a:r>
              <a:rPr lang="en-US" sz="2000" dirty="0"/>
              <a:t>and present programs (and their programmers)</a:t>
            </a:r>
          </a:p>
          <a:p>
            <a:r>
              <a:rPr lang="en-US" sz="2000" dirty="0"/>
              <a:t>with nice, clean, elegant, </a:t>
            </a:r>
            <a:r>
              <a:rPr lang="en-US" sz="2000" dirty="0" smtClean="0"/>
              <a:t>and consistent </a:t>
            </a:r>
            <a:r>
              <a:rPr lang="en-US" sz="2000" dirty="0"/>
              <a:t>abstractions</a:t>
            </a:r>
          </a:p>
        </p:txBody>
      </p:sp>
    </p:spTree>
    <p:extLst>
      <p:ext uri="{BB962C8B-B14F-4D97-AF65-F5344CB8AC3E}">
        <p14:creationId xmlns:p14="http://schemas.microsoft.com/office/powerpoint/2010/main" val="4289975309"/>
      </p:ext>
    </p:extLst>
  </p:cSld>
  <p:clrMapOvr>
    <a:masterClrMapping/>
  </p:clrMapOvr>
  <p:transition spd="slow">
    <p:push dir="u"/>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When physical memory not large enough to hold all processes</a:t>
            </a:r>
          </a:p>
          <a:p>
            <a:endParaRPr lang="en-US" dirty="0"/>
          </a:p>
          <a:p>
            <a:r>
              <a:rPr lang="en-US" dirty="0" smtClean="0">
                <a:solidFill>
                  <a:srgbClr val="0000FF"/>
                </a:solidFill>
              </a:rPr>
              <a:t>Swapping</a:t>
            </a:r>
            <a:r>
              <a:rPr lang="en-US" dirty="0" smtClean="0"/>
              <a:t>: bringing in each process in entirety when running and bringing out to disks when not</a:t>
            </a:r>
          </a:p>
          <a:p>
            <a:pPr lvl="1"/>
            <a:r>
              <a:rPr lang="en-US" dirty="0" smtClean="0"/>
              <a:t>E.g. idle processes stored on disk</a:t>
            </a:r>
          </a:p>
          <a:p>
            <a:pPr lvl="1"/>
            <a:endParaRPr lang="en-US" dirty="0"/>
          </a:p>
          <a:p>
            <a:r>
              <a:rPr lang="en-US" dirty="0" smtClean="0">
                <a:solidFill>
                  <a:srgbClr val="0000FF"/>
                </a:solidFill>
              </a:rPr>
              <a:t>Virtual memory</a:t>
            </a:r>
            <a:r>
              <a:rPr lang="en-US" dirty="0" smtClean="0"/>
              <a:t>: allows programs to run even when they are only partially in main memory</a:t>
            </a:r>
            <a:endParaRPr lang="en-US" dirty="0"/>
          </a:p>
        </p:txBody>
      </p:sp>
      <p:sp>
        <p:nvSpPr>
          <p:cNvPr id="3" name="Date Placeholder 2"/>
          <p:cNvSpPr>
            <a:spLocks noGrp="1"/>
          </p:cNvSpPr>
          <p:nvPr>
            <p:ph type="dt" sz="half" idx="10"/>
          </p:nvPr>
        </p:nvSpPr>
        <p:spPr/>
        <p:txBody>
          <a:bodyPr/>
          <a:lstStyle/>
          <a:p>
            <a:fld id="{C94E3762-5D8A-3A4E-B6DB-2FE9B8FB070F}" type="datetime1">
              <a:rPr lang="en-US" smtClean="0"/>
              <a:t>12/3/18</a:t>
            </a:fld>
            <a:endParaRPr lang="en-US"/>
          </a:p>
        </p:txBody>
      </p:sp>
      <p:sp>
        <p:nvSpPr>
          <p:cNvPr id="4" name="Footer Placeholder 3"/>
          <p:cNvSpPr>
            <a:spLocks noGrp="1"/>
          </p:cNvSpPr>
          <p:nvPr>
            <p:ph type="ftr" sz="quarter" idx="11"/>
          </p:nvPr>
        </p:nvSpPr>
        <p:spPr/>
        <p:txBody>
          <a:bodyPr/>
          <a:lstStyle/>
          <a:p>
            <a:r>
              <a:rPr lang="en-US" smtClean="0"/>
              <a:t>Yong Chen, Texas Tech University</a:t>
            </a:r>
            <a:endParaRPr lang="en-US" dirty="0" smtClean="0"/>
          </a:p>
        </p:txBody>
      </p:sp>
      <p:sp>
        <p:nvSpPr>
          <p:cNvPr id="5" name="Slide Number Placeholder 4"/>
          <p:cNvSpPr>
            <a:spLocks noGrp="1"/>
          </p:cNvSpPr>
          <p:nvPr>
            <p:ph type="sldNum" sz="quarter" idx="12"/>
          </p:nvPr>
        </p:nvSpPr>
        <p:spPr/>
        <p:txBody>
          <a:bodyPr/>
          <a:lstStyle/>
          <a:p>
            <a:fld id="{D2DB48A1-B5F2-D944-9563-BD7B04ADBA09}" type="slidenum">
              <a:rPr lang="en-US" smtClean="0"/>
              <a:t>70</a:t>
            </a:fld>
            <a:endParaRPr lang="en-US"/>
          </a:p>
        </p:txBody>
      </p:sp>
      <p:sp>
        <p:nvSpPr>
          <p:cNvPr id="6" name="Title 5"/>
          <p:cNvSpPr>
            <a:spLocks noGrp="1"/>
          </p:cNvSpPr>
          <p:nvPr>
            <p:ph type="title"/>
          </p:nvPr>
        </p:nvSpPr>
        <p:spPr/>
        <p:txBody>
          <a:bodyPr/>
          <a:lstStyle/>
          <a:p>
            <a:r>
              <a:rPr lang="en-US" dirty="0" smtClean="0"/>
              <a:t>When Physical Memory Not Enough…</a:t>
            </a:r>
            <a:endParaRPr lang="en-US" dirty="0"/>
          </a:p>
        </p:txBody>
      </p:sp>
    </p:spTree>
    <p:extLst>
      <p:ext uri="{BB962C8B-B14F-4D97-AF65-F5344CB8AC3E}">
        <p14:creationId xmlns:p14="http://schemas.microsoft.com/office/powerpoint/2010/main" val="1760106331"/>
      </p:ext>
    </p:extLst>
  </p:cSld>
  <p:clrMapOvr>
    <a:masterClrMapping/>
  </p:clrMapOvr>
  <p:transition spd="slow">
    <p:push dir="u"/>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5562600"/>
            <a:ext cx="8229600" cy="793750"/>
          </a:xfrm>
        </p:spPr>
        <p:txBody>
          <a:bodyPr>
            <a:normAutofit lnSpcReduction="10000"/>
          </a:bodyPr>
          <a:lstStyle/>
          <a:p>
            <a:r>
              <a:rPr lang="en-US" dirty="0" smtClean="0"/>
              <a:t>Need </a:t>
            </a:r>
            <a:r>
              <a:rPr lang="en-US" dirty="0" smtClean="0">
                <a:solidFill>
                  <a:srgbClr val="0000FF"/>
                </a:solidFill>
              </a:rPr>
              <a:t>hardware/software solution for relocating addresses</a:t>
            </a:r>
          </a:p>
          <a:p>
            <a:pPr lvl="1"/>
            <a:r>
              <a:rPr lang="en-US" dirty="0" smtClean="0"/>
              <a:t>E.g. base and limit registers</a:t>
            </a:r>
            <a:endParaRPr lang="en-US" dirty="0"/>
          </a:p>
        </p:txBody>
      </p:sp>
      <p:sp>
        <p:nvSpPr>
          <p:cNvPr id="3" name="Date Placeholder 2"/>
          <p:cNvSpPr>
            <a:spLocks noGrp="1"/>
          </p:cNvSpPr>
          <p:nvPr>
            <p:ph type="dt" sz="half" idx="10"/>
          </p:nvPr>
        </p:nvSpPr>
        <p:spPr/>
        <p:txBody>
          <a:bodyPr/>
          <a:lstStyle/>
          <a:p>
            <a:fld id="{C94E3762-5D8A-3A4E-B6DB-2FE9B8FB070F}" type="datetime1">
              <a:rPr lang="en-US" smtClean="0"/>
              <a:t>12/3/18</a:t>
            </a:fld>
            <a:endParaRPr lang="en-US"/>
          </a:p>
        </p:txBody>
      </p:sp>
      <p:sp>
        <p:nvSpPr>
          <p:cNvPr id="4" name="Footer Placeholder 3"/>
          <p:cNvSpPr>
            <a:spLocks noGrp="1"/>
          </p:cNvSpPr>
          <p:nvPr>
            <p:ph type="ftr" sz="quarter" idx="11"/>
          </p:nvPr>
        </p:nvSpPr>
        <p:spPr/>
        <p:txBody>
          <a:bodyPr/>
          <a:lstStyle/>
          <a:p>
            <a:r>
              <a:rPr lang="en-US" smtClean="0"/>
              <a:t>Yong Chen, Texas Tech University</a:t>
            </a:r>
            <a:endParaRPr lang="en-US" dirty="0" smtClean="0"/>
          </a:p>
        </p:txBody>
      </p:sp>
      <p:sp>
        <p:nvSpPr>
          <p:cNvPr id="5" name="Slide Number Placeholder 4"/>
          <p:cNvSpPr>
            <a:spLocks noGrp="1"/>
          </p:cNvSpPr>
          <p:nvPr>
            <p:ph type="sldNum" sz="quarter" idx="12"/>
          </p:nvPr>
        </p:nvSpPr>
        <p:spPr/>
        <p:txBody>
          <a:bodyPr/>
          <a:lstStyle/>
          <a:p>
            <a:fld id="{D2DB48A1-B5F2-D944-9563-BD7B04ADBA09}" type="slidenum">
              <a:rPr lang="en-US" smtClean="0"/>
              <a:t>71</a:t>
            </a:fld>
            <a:endParaRPr lang="en-US"/>
          </a:p>
        </p:txBody>
      </p:sp>
      <p:sp>
        <p:nvSpPr>
          <p:cNvPr id="6" name="Title 5"/>
          <p:cNvSpPr>
            <a:spLocks noGrp="1"/>
          </p:cNvSpPr>
          <p:nvPr>
            <p:ph type="title"/>
          </p:nvPr>
        </p:nvSpPr>
        <p:spPr/>
        <p:txBody>
          <a:bodyPr/>
          <a:lstStyle/>
          <a:p>
            <a:r>
              <a:rPr lang="en-US" dirty="0"/>
              <a:t>Swapping (1)</a:t>
            </a:r>
          </a:p>
        </p:txBody>
      </p:sp>
      <p:pic>
        <p:nvPicPr>
          <p:cNvPr id="7" name="Picture 6" descr="D:\b\b4\IBM\03-0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814" y="1498670"/>
            <a:ext cx="7392429" cy="3263817"/>
          </a:xfrm>
          <a:prstGeom prst="rect">
            <a:avLst/>
          </a:prstGeom>
          <a:noFill/>
          <a:extLst>
            <a:ext uri="{909E8E84-426E-40dd-AFC4-6F175D3DCCD1}">
              <a14:hiddenFill xmlns="" xmlns:a14="http://schemas.microsoft.com/office/drawing/2010/main">
                <a:solidFill>
                  <a:srgbClr val="FFFFFF"/>
                </a:solidFill>
              </a14:hiddenFill>
            </a:ext>
          </a:extLst>
        </p:spPr>
      </p:pic>
      <p:sp>
        <p:nvSpPr>
          <p:cNvPr id="8" name="Rectangle 2"/>
          <p:cNvSpPr>
            <a:spLocks noChangeArrowheads="1"/>
          </p:cNvSpPr>
          <p:nvPr/>
        </p:nvSpPr>
        <p:spPr bwMode="auto">
          <a:xfrm>
            <a:off x="74613" y="4755622"/>
            <a:ext cx="8840787"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a:spcBef>
                <a:spcPct val="20000"/>
              </a:spcBef>
            </a:pPr>
            <a:r>
              <a:rPr lang="en-US" sz="2000" dirty="0"/>
              <a:t>Figure 3-4. Memory allocation changes as processes come into memory and leave it. The shaded regions are unused memory.</a:t>
            </a:r>
          </a:p>
        </p:txBody>
      </p:sp>
    </p:spTree>
    <p:extLst>
      <p:ext uri="{BB962C8B-B14F-4D97-AF65-F5344CB8AC3E}">
        <p14:creationId xmlns:p14="http://schemas.microsoft.com/office/powerpoint/2010/main" val="519867692"/>
      </p:ext>
    </p:extLst>
  </p:cSld>
  <p:clrMapOvr>
    <a:masterClrMapping/>
  </p:clrMapOvr>
  <p:transition spd="slow">
    <p:push dir="u"/>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5067300"/>
          </a:xfrm>
        </p:spPr>
        <p:txBody>
          <a:bodyPr/>
          <a:lstStyle/>
          <a:p>
            <a:r>
              <a:rPr lang="en-US" dirty="0" smtClean="0"/>
              <a:t>Extra memory can be allocated if processes grow</a:t>
            </a:r>
          </a:p>
          <a:p>
            <a:pPr lvl="1"/>
            <a:r>
              <a:rPr lang="en-US" dirty="0" smtClean="0"/>
              <a:t>Instead of moving processes around (find large enough “holes”)</a:t>
            </a:r>
            <a:endParaRPr lang="en-US" dirty="0"/>
          </a:p>
        </p:txBody>
      </p:sp>
      <p:sp>
        <p:nvSpPr>
          <p:cNvPr id="3" name="Date Placeholder 2"/>
          <p:cNvSpPr>
            <a:spLocks noGrp="1"/>
          </p:cNvSpPr>
          <p:nvPr>
            <p:ph type="dt" sz="half" idx="10"/>
          </p:nvPr>
        </p:nvSpPr>
        <p:spPr/>
        <p:txBody>
          <a:bodyPr/>
          <a:lstStyle/>
          <a:p>
            <a:fld id="{C94E3762-5D8A-3A4E-B6DB-2FE9B8FB070F}" type="datetime1">
              <a:rPr lang="en-US" smtClean="0"/>
              <a:t>12/3/18</a:t>
            </a:fld>
            <a:endParaRPr lang="en-US"/>
          </a:p>
        </p:txBody>
      </p:sp>
      <p:sp>
        <p:nvSpPr>
          <p:cNvPr id="4" name="Footer Placeholder 3"/>
          <p:cNvSpPr>
            <a:spLocks noGrp="1"/>
          </p:cNvSpPr>
          <p:nvPr>
            <p:ph type="ftr" sz="quarter" idx="11"/>
          </p:nvPr>
        </p:nvSpPr>
        <p:spPr/>
        <p:txBody>
          <a:bodyPr/>
          <a:lstStyle/>
          <a:p>
            <a:r>
              <a:rPr lang="en-US" smtClean="0"/>
              <a:t>Yong Chen, Texas Tech University</a:t>
            </a:r>
            <a:endParaRPr lang="en-US" dirty="0" smtClean="0"/>
          </a:p>
        </p:txBody>
      </p:sp>
      <p:sp>
        <p:nvSpPr>
          <p:cNvPr id="5" name="Slide Number Placeholder 4"/>
          <p:cNvSpPr>
            <a:spLocks noGrp="1"/>
          </p:cNvSpPr>
          <p:nvPr>
            <p:ph type="sldNum" sz="quarter" idx="12"/>
          </p:nvPr>
        </p:nvSpPr>
        <p:spPr/>
        <p:txBody>
          <a:bodyPr/>
          <a:lstStyle/>
          <a:p>
            <a:fld id="{D2DB48A1-B5F2-D944-9563-BD7B04ADBA09}" type="slidenum">
              <a:rPr lang="en-US" smtClean="0"/>
              <a:t>72</a:t>
            </a:fld>
            <a:endParaRPr lang="en-US"/>
          </a:p>
        </p:txBody>
      </p:sp>
      <p:sp>
        <p:nvSpPr>
          <p:cNvPr id="6" name="Title 5"/>
          <p:cNvSpPr>
            <a:spLocks noGrp="1"/>
          </p:cNvSpPr>
          <p:nvPr>
            <p:ph type="title"/>
          </p:nvPr>
        </p:nvSpPr>
        <p:spPr>
          <a:xfrm>
            <a:off x="457200" y="739994"/>
            <a:ext cx="8229600" cy="621526"/>
          </a:xfrm>
        </p:spPr>
        <p:txBody>
          <a:bodyPr/>
          <a:lstStyle/>
          <a:p>
            <a:r>
              <a:rPr lang="en-US" dirty="0"/>
              <a:t>Swapping (2)</a:t>
            </a:r>
            <a:br>
              <a:rPr lang="en-US" dirty="0"/>
            </a:br>
            <a:endParaRPr lang="en-US" dirty="0"/>
          </a:p>
        </p:txBody>
      </p:sp>
      <p:pic>
        <p:nvPicPr>
          <p:cNvPr id="9" name="Picture 6" descr="D:\b\b4\IBM\03-0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8579" y="2029890"/>
            <a:ext cx="5178954" cy="3824912"/>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Rectangle 2"/>
          <p:cNvSpPr>
            <a:spLocks noChangeArrowheads="1"/>
          </p:cNvSpPr>
          <p:nvPr/>
        </p:nvSpPr>
        <p:spPr bwMode="auto">
          <a:xfrm>
            <a:off x="0" y="5762103"/>
            <a:ext cx="9144000"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a:spcBef>
                <a:spcPct val="20000"/>
              </a:spcBef>
            </a:pPr>
            <a:r>
              <a:rPr lang="en-US" sz="2000" dirty="0"/>
              <a:t>Figure 3-5. (a) Allocating space for growing data segment. (b) Allocating space for growing stack, growing data segment.</a:t>
            </a:r>
          </a:p>
        </p:txBody>
      </p:sp>
    </p:spTree>
    <p:extLst>
      <p:ext uri="{BB962C8B-B14F-4D97-AF65-F5344CB8AC3E}">
        <p14:creationId xmlns:p14="http://schemas.microsoft.com/office/powerpoint/2010/main" val="714624146"/>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a:lnSpc>
                <a:spcPct val="150000"/>
              </a:lnSpc>
            </a:pPr>
            <a:r>
              <a:rPr lang="en-US" dirty="0"/>
              <a:t>A</a:t>
            </a:r>
            <a:r>
              <a:rPr lang="en-US" dirty="0" smtClean="0"/>
              <a:t> </a:t>
            </a:r>
            <a:r>
              <a:rPr lang="en-US" dirty="0"/>
              <a:t>top-down </a:t>
            </a:r>
            <a:r>
              <a:rPr lang="en-US" dirty="0" smtClean="0"/>
              <a:t>view: OS </a:t>
            </a:r>
            <a:r>
              <a:rPr lang="en-US" dirty="0"/>
              <a:t>as </a:t>
            </a:r>
            <a:r>
              <a:rPr lang="en-US" dirty="0" smtClean="0"/>
              <a:t>providing abstractions</a:t>
            </a:r>
          </a:p>
          <a:p>
            <a:pPr>
              <a:lnSpc>
                <a:spcPct val="150000"/>
              </a:lnSpc>
            </a:pPr>
            <a:r>
              <a:rPr lang="en-US" dirty="0" smtClean="0"/>
              <a:t>A bottom</a:t>
            </a:r>
            <a:r>
              <a:rPr lang="en-US" dirty="0"/>
              <a:t>-</a:t>
            </a:r>
            <a:r>
              <a:rPr lang="en-US" dirty="0" smtClean="0"/>
              <a:t>up</a:t>
            </a:r>
            <a:r>
              <a:rPr lang="en-US" dirty="0"/>
              <a:t> </a:t>
            </a:r>
            <a:r>
              <a:rPr lang="en-US" dirty="0" smtClean="0"/>
              <a:t>view: OS manages </a:t>
            </a:r>
            <a:r>
              <a:rPr lang="en-US" dirty="0"/>
              <a:t>all the pieces of </a:t>
            </a:r>
            <a:r>
              <a:rPr lang="en-US" dirty="0" smtClean="0"/>
              <a:t>resources</a:t>
            </a:r>
          </a:p>
          <a:p>
            <a:pPr lvl="1">
              <a:lnSpc>
                <a:spcPct val="150000"/>
              </a:lnSpc>
            </a:pPr>
            <a:r>
              <a:rPr lang="en-US" dirty="0" smtClean="0"/>
              <a:t>Processors</a:t>
            </a:r>
            <a:r>
              <a:rPr lang="en-US" dirty="0"/>
              <a:t>, memories, timers, disks, </a:t>
            </a:r>
            <a:r>
              <a:rPr lang="en-US" dirty="0" smtClean="0"/>
              <a:t>networks, </a:t>
            </a:r>
            <a:r>
              <a:rPr lang="en-US" dirty="0"/>
              <a:t>printers, </a:t>
            </a:r>
            <a:r>
              <a:rPr lang="en-US" dirty="0" smtClean="0"/>
              <a:t>etc.</a:t>
            </a:r>
          </a:p>
          <a:p>
            <a:pPr lvl="1">
              <a:lnSpc>
                <a:spcPct val="150000"/>
              </a:lnSpc>
            </a:pPr>
            <a:r>
              <a:rPr lang="en-US" dirty="0" smtClean="0">
                <a:solidFill>
                  <a:srgbClr val="0000FF"/>
                </a:solidFill>
              </a:rPr>
              <a:t>Provide an </a:t>
            </a:r>
            <a:r>
              <a:rPr lang="en-US" dirty="0">
                <a:solidFill>
                  <a:srgbClr val="0000FF"/>
                </a:solidFill>
              </a:rPr>
              <a:t>orderly and controlled </a:t>
            </a:r>
            <a:r>
              <a:rPr lang="en-US" dirty="0" smtClean="0">
                <a:solidFill>
                  <a:srgbClr val="0000FF"/>
                </a:solidFill>
              </a:rPr>
              <a:t>allocation for competing apps</a:t>
            </a:r>
          </a:p>
          <a:p>
            <a:pPr lvl="1">
              <a:lnSpc>
                <a:spcPct val="150000"/>
              </a:lnSpc>
            </a:pPr>
            <a:r>
              <a:rPr lang="en-US" dirty="0" smtClean="0"/>
              <a:t>E.g. a printer shared by multiple programs</a:t>
            </a:r>
          </a:p>
          <a:p>
            <a:pPr lvl="1">
              <a:lnSpc>
                <a:spcPct val="150000"/>
              </a:lnSpc>
            </a:pPr>
            <a:r>
              <a:rPr lang="en-US" dirty="0" smtClean="0"/>
              <a:t>E.g. memory and disks shared by multiple users</a:t>
            </a:r>
          </a:p>
          <a:p>
            <a:endParaRPr lang="en-US" dirty="0"/>
          </a:p>
        </p:txBody>
      </p:sp>
      <p:sp>
        <p:nvSpPr>
          <p:cNvPr id="2" name="Date Placeholder 1"/>
          <p:cNvSpPr>
            <a:spLocks noGrp="1"/>
          </p:cNvSpPr>
          <p:nvPr>
            <p:ph type="dt" sz="half" idx="10"/>
          </p:nvPr>
        </p:nvSpPr>
        <p:spPr/>
        <p:txBody>
          <a:bodyPr/>
          <a:lstStyle/>
          <a:p>
            <a:fld id="{52ABBB52-D186-264B-B6B8-688F4CAB6400}" type="datetime1">
              <a:rPr lang="en-US" smtClean="0"/>
              <a:t>12/3/18</a:t>
            </a:fld>
            <a:endParaRPr lang="en-US"/>
          </a:p>
        </p:txBody>
      </p:sp>
      <p:sp>
        <p:nvSpPr>
          <p:cNvPr id="3" name="Footer Placeholder 2"/>
          <p:cNvSpPr>
            <a:spLocks noGrp="1"/>
          </p:cNvSpPr>
          <p:nvPr>
            <p:ph type="ftr" sz="quarter" idx="11"/>
          </p:nvPr>
        </p:nvSpPr>
        <p:spPr/>
        <p:txBody>
          <a:bodyPr/>
          <a:lstStyle/>
          <a:p>
            <a:r>
              <a:rPr lang="en-US" smtClean="0"/>
              <a:t>Yong Chen, Texas Tech University</a:t>
            </a:r>
            <a:endParaRPr lang="en-US" dirty="0" smtClean="0"/>
          </a:p>
        </p:txBody>
      </p:sp>
      <p:sp>
        <p:nvSpPr>
          <p:cNvPr id="4" name="Slide Number Placeholder 3"/>
          <p:cNvSpPr>
            <a:spLocks noGrp="1"/>
          </p:cNvSpPr>
          <p:nvPr>
            <p:ph type="sldNum" sz="quarter" idx="12"/>
          </p:nvPr>
        </p:nvSpPr>
        <p:spPr/>
        <p:txBody>
          <a:bodyPr/>
          <a:lstStyle/>
          <a:p>
            <a:fld id="{D2DB48A1-B5F2-D944-9563-BD7B04ADBA09}" type="slidenum">
              <a:rPr lang="en-US" smtClean="0"/>
              <a:t>8</a:t>
            </a:fld>
            <a:endParaRPr lang="en-US"/>
          </a:p>
        </p:txBody>
      </p:sp>
      <p:sp>
        <p:nvSpPr>
          <p:cNvPr id="5" name="Title 4"/>
          <p:cNvSpPr>
            <a:spLocks noGrp="1"/>
          </p:cNvSpPr>
          <p:nvPr>
            <p:ph type="title"/>
          </p:nvPr>
        </p:nvSpPr>
        <p:spPr/>
        <p:txBody>
          <a:bodyPr/>
          <a:lstStyle/>
          <a:p>
            <a:r>
              <a:rPr lang="en-US" dirty="0"/>
              <a:t>Operating System as a Resource Manager (1)</a:t>
            </a:r>
            <a:br>
              <a:rPr lang="en-US" dirty="0"/>
            </a:br>
            <a:endParaRPr lang="en-US" dirty="0"/>
          </a:p>
        </p:txBody>
      </p:sp>
    </p:spTree>
    <p:extLst>
      <p:ext uri="{BB962C8B-B14F-4D97-AF65-F5344CB8AC3E}">
        <p14:creationId xmlns:p14="http://schemas.microsoft.com/office/powerpoint/2010/main" val="1227546131"/>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150000"/>
              </a:lnSpc>
            </a:pPr>
            <a:r>
              <a:rPr lang="en-US" dirty="0" smtClean="0"/>
              <a:t>Managing and sharing (</a:t>
            </a:r>
            <a:r>
              <a:rPr lang="en-US" dirty="0" smtClean="0">
                <a:solidFill>
                  <a:srgbClr val="0000FF"/>
                </a:solidFill>
              </a:rPr>
              <a:t>multiplexing</a:t>
            </a:r>
            <a:r>
              <a:rPr lang="en-US" dirty="0" smtClean="0"/>
              <a:t>) resources </a:t>
            </a:r>
            <a:r>
              <a:rPr lang="en-US" dirty="0"/>
              <a:t>in two different </a:t>
            </a:r>
            <a:r>
              <a:rPr lang="en-US" dirty="0" smtClean="0"/>
              <a:t>ways</a:t>
            </a:r>
            <a:endParaRPr lang="en-US" dirty="0"/>
          </a:p>
          <a:p>
            <a:pPr>
              <a:lnSpc>
                <a:spcPct val="150000"/>
              </a:lnSpc>
            </a:pPr>
            <a:r>
              <a:rPr lang="en-US" dirty="0"/>
              <a:t>In </a:t>
            </a:r>
            <a:r>
              <a:rPr lang="en-US" dirty="0" smtClean="0"/>
              <a:t>time – </a:t>
            </a:r>
            <a:r>
              <a:rPr lang="en-US" dirty="0" smtClean="0">
                <a:solidFill>
                  <a:srgbClr val="0000FF"/>
                </a:solidFill>
              </a:rPr>
              <a:t>time multiplexing</a:t>
            </a:r>
          </a:p>
          <a:p>
            <a:pPr lvl="1">
              <a:lnSpc>
                <a:spcPct val="150000"/>
              </a:lnSpc>
            </a:pPr>
            <a:r>
              <a:rPr lang="en-US" dirty="0" smtClean="0"/>
              <a:t>Multiple programs share a single CPU</a:t>
            </a:r>
            <a:endParaRPr lang="en-US" dirty="0"/>
          </a:p>
          <a:p>
            <a:pPr>
              <a:lnSpc>
                <a:spcPct val="150000"/>
              </a:lnSpc>
            </a:pPr>
            <a:r>
              <a:rPr lang="en-US" dirty="0"/>
              <a:t>In </a:t>
            </a:r>
            <a:r>
              <a:rPr lang="en-US" dirty="0" smtClean="0"/>
              <a:t>space – </a:t>
            </a:r>
            <a:r>
              <a:rPr lang="en-US" dirty="0">
                <a:solidFill>
                  <a:srgbClr val="0000FF"/>
                </a:solidFill>
              </a:rPr>
              <a:t>space multiplexing</a:t>
            </a:r>
          </a:p>
          <a:p>
            <a:pPr lvl="1">
              <a:lnSpc>
                <a:spcPct val="150000"/>
              </a:lnSpc>
            </a:pPr>
            <a:r>
              <a:rPr lang="en-US" dirty="0" smtClean="0"/>
              <a:t>Main memory and hard disks shared by multiple programs/users</a:t>
            </a:r>
            <a:endParaRPr lang="en-US" dirty="0"/>
          </a:p>
          <a:p>
            <a:pPr>
              <a:lnSpc>
                <a:spcPct val="150000"/>
              </a:lnSpc>
            </a:pPr>
            <a:endParaRPr lang="en-US" dirty="0"/>
          </a:p>
        </p:txBody>
      </p:sp>
      <p:sp>
        <p:nvSpPr>
          <p:cNvPr id="3" name="Date Placeholder 2"/>
          <p:cNvSpPr>
            <a:spLocks noGrp="1"/>
          </p:cNvSpPr>
          <p:nvPr>
            <p:ph type="dt" sz="half" idx="10"/>
          </p:nvPr>
        </p:nvSpPr>
        <p:spPr/>
        <p:txBody>
          <a:bodyPr/>
          <a:lstStyle/>
          <a:p>
            <a:fld id="{C94E3762-5D8A-3A4E-B6DB-2FE9B8FB070F}" type="datetime1">
              <a:rPr lang="en-US" smtClean="0"/>
              <a:t>12/3/18</a:t>
            </a:fld>
            <a:endParaRPr lang="en-US"/>
          </a:p>
        </p:txBody>
      </p:sp>
      <p:sp>
        <p:nvSpPr>
          <p:cNvPr id="4" name="Footer Placeholder 3"/>
          <p:cNvSpPr>
            <a:spLocks noGrp="1"/>
          </p:cNvSpPr>
          <p:nvPr>
            <p:ph type="ftr" sz="quarter" idx="11"/>
          </p:nvPr>
        </p:nvSpPr>
        <p:spPr/>
        <p:txBody>
          <a:bodyPr/>
          <a:lstStyle/>
          <a:p>
            <a:r>
              <a:rPr lang="en-US" smtClean="0"/>
              <a:t>Yong Chen, Texas Tech University</a:t>
            </a:r>
            <a:endParaRPr lang="en-US" dirty="0" smtClean="0"/>
          </a:p>
        </p:txBody>
      </p:sp>
      <p:sp>
        <p:nvSpPr>
          <p:cNvPr id="5" name="Slide Number Placeholder 4"/>
          <p:cNvSpPr>
            <a:spLocks noGrp="1"/>
          </p:cNvSpPr>
          <p:nvPr>
            <p:ph type="sldNum" sz="quarter" idx="12"/>
          </p:nvPr>
        </p:nvSpPr>
        <p:spPr/>
        <p:txBody>
          <a:bodyPr/>
          <a:lstStyle/>
          <a:p>
            <a:fld id="{D2DB48A1-B5F2-D944-9563-BD7B04ADBA09}" type="slidenum">
              <a:rPr lang="en-US" smtClean="0"/>
              <a:t>9</a:t>
            </a:fld>
            <a:endParaRPr lang="en-US"/>
          </a:p>
        </p:txBody>
      </p:sp>
      <p:sp>
        <p:nvSpPr>
          <p:cNvPr id="6" name="Title 5"/>
          <p:cNvSpPr>
            <a:spLocks noGrp="1"/>
          </p:cNvSpPr>
          <p:nvPr>
            <p:ph type="title"/>
          </p:nvPr>
        </p:nvSpPr>
        <p:spPr/>
        <p:txBody>
          <a:bodyPr/>
          <a:lstStyle/>
          <a:p>
            <a:r>
              <a:rPr lang="en-US" dirty="0"/>
              <a:t>Operating System as a Resource Manager </a:t>
            </a:r>
            <a:r>
              <a:rPr lang="en-US" dirty="0" smtClean="0"/>
              <a:t>(2)</a:t>
            </a:r>
            <a:endParaRPr lang="en-US" dirty="0"/>
          </a:p>
        </p:txBody>
      </p:sp>
    </p:spTree>
    <p:extLst>
      <p:ext uri="{BB962C8B-B14F-4D97-AF65-F5344CB8AC3E}">
        <p14:creationId xmlns:p14="http://schemas.microsoft.com/office/powerpoint/2010/main" val="492426988"/>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6653</TotalTime>
  <Words>4434</Words>
  <Application>Microsoft Macintosh PowerPoint</Application>
  <PresentationFormat>On-screen Show (4:3)</PresentationFormat>
  <Paragraphs>727</Paragraphs>
  <Slides>72</Slides>
  <Notes>36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72</vt:i4>
      </vt:variant>
    </vt:vector>
  </HeadingPairs>
  <TitlesOfParts>
    <vt:vector size="77" baseType="lpstr">
      <vt:lpstr>Calibri</vt:lpstr>
      <vt:lpstr>ＭＳ Ｐゴシック</vt:lpstr>
      <vt:lpstr>宋体</vt:lpstr>
      <vt:lpstr>Arial</vt:lpstr>
      <vt:lpstr>Office Theme</vt:lpstr>
      <vt:lpstr>PowerPoint Presentation</vt:lpstr>
      <vt:lpstr>PowerPoint Presentation</vt:lpstr>
      <vt:lpstr>PowerPoint Presentation</vt:lpstr>
      <vt:lpstr>Roles of An Operating System</vt:lpstr>
      <vt:lpstr>Roles of An Operating System</vt:lpstr>
      <vt:lpstr>Operating System as an Extended Machine (1)</vt:lpstr>
      <vt:lpstr>PowerPoint Presentation</vt:lpstr>
      <vt:lpstr>Operating System as a Resource Manager (1) </vt:lpstr>
      <vt:lpstr>Operating System as a Resource Manager (2)</vt:lpstr>
      <vt:lpstr>PowerPoint Presentation</vt:lpstr>
      <vt:lpstr>Special Registers</vt:lpstr>
      <vt:lpstr>PowerPoint Presentation</vt:lpstr>
      <vt:lpstr>PowerPoint Presentation</vt:lpstr>
      <vt:lpstr>I/O Devices</vt:lpstr>
      <vt:lpstr>Processes/Threads</vt:lpstr>
      <vt:lpstr>Files</vt:lpstr>
      <vt:lpstr>PowerPoint Presentation</vt:lpstr>
      <vt:lpstr>Outline</vt:lpstr>
      <vt:lpstr>Protection and Security</vt:lpstr>
      <vt:lpstr>Memory Layout </vt:lpstr>
      <vt:lpstr>PowerPoint Presentation</vt:lpstr>
      <vt:lpstr>Processes</vt:lpstr>
      <vt:lpstr>Process States </vt:lpstr>
      <vt:lpstr>Process States </vt:lpstr>
      <vt:lpstr>Threads</vt:lpstr>
      <vt:lpstr>Thread Usage (1) </vt:lpstr>
      <vt:lpstr>Thread Usage (2) </vt:lpstr>
      <vt:lpstr>Implementing Threads in User Space (1)</vt:lpstr>
      <vt:lpstr>Implementing Threads in User Space (2) </vt:lpstr>
      <vt:lpstr>Implementing Threads in User Space (3) </vt:lpstr>
      <vt:lpstr>Implementing Threads in Kernel Space (1)</vt:lpstr>
      <vt:lpstr>Implementing Threads in Kernel Space (2)</vt:lpstr>
      <vt:lpstr>Implementing Threads in Kernel Space (3)</vt:lpstr>
      <vt:lpstr>Race Conditions </vt:lpstr>
      <vt:lpstr>Critical Regions (1) </vt:lpstr>
      <vt:lpstr>Critical Regions (2) </vt:lpstr>
      <vt:lpstr>Mutual Exclusion with Busy Waiting </vt:lpstr>
      <vt:lpstr>Strict Alternation </vt:lpstr>
      <vt:lpstr>Peterson's Solution </vt:lpstr>
      <vt:lpstr>The TSL Instruction</vt:lpstr>
      <vt:lpstr>The XCHG Instruction</vt:lpstr>
      <vt:lpstr>Sleep and Wakeup</vt:lpstr>
      <vt:lpstr>PowerPoint Presentation</vt:lpstr>
      <vt:lpstr>The Producer-Consumer Problem </vt:lpstr>
      <vt:lpstr>Semaphores (1)</vt:lpstr>
      <vt:lpstr>Semaphores (2)</vt:lpstr>
      <vt:lpstr>PowerPoint Presentation</vt:lpstr>
      <vt:lpstr>Mutexes</vt:lpstr>
      <vt:lpstr>Outline</vt:lpstr>
      <vt:lpstr>Scheduling</vt:lpstr>
      <vt:lpstr>Process Behavior (1) </vt:lpstr>
      <vt:lpstr>Process Behavior (2)</vt:lpstr>
      <vt:lpstr>When to Schedule</vt:lpstr>
      <vt:lpstr>Categories of Scheduling Algorithms </vt:lpstr>
      <vt:lpstr>Scheduling Algorithm Goals </vt:lpstr>
      <vt:lpstr>Scheduling in Batch Systems (1) </vt:lpstr>
      <vt:lpstr>Scheduling in Batch Systems (2)</vt:lpstr>
      <vt:lpstr>Scheduling in Batch Systems (2)</vt:lpstr>
      <vt:lpstr>Scheduling in Batch Systems (3)</vt:lpstr>
      <vt:lpstr>Scheduling in Interactive Systems (1)</vt:lpstr>
      <vt:lpstr>Scheduling in Interactive Systems (2)  </vt:lpstr>
      <vt:lpstr>Scheduling in Interactive Systems (3) </vt:lpstr>
      <vt:lpstr>Thread Scheduling (1) </vt:lpstr>
      <vt:lpstr>Thread Scheduling (2) </vt:lpstr>
      <vt:lpstr>Memory Management</vt:lpstr>
      <vt:lpstr>No Memory Abstraction </vt:lpstr>
      <vt:lpstr>Multiple Programs  Without Memory Abstraction</vt:lpstr>
      <vt:lpstr>Memory Abstraction: Address Space</vt:lpstr>
      <vt:lpstr>Notion of an Address Space</vt:lpstr>
      <vt:lpstr>When Physical Memory Not Enough…</vt:lpstr>
      <vt:lpstr>Swapping (1)</vt:lpstr>
      <vt:lpstr>Swapping (2) </vt:lpstr>
    </vt:vector>
  </TitlesOfParts>
  <Company>Texas Tech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Yong Chen</dc:creator>
  <cp:lastModifiedBy>Microsoft Office User</cp:lastModifiedBy>
  <cp:revision>398</cp:revision>
  <dcterms:created xsi:type="dcterms:W3CDTF">2012-08-25T03:05:58Z</dcterms:created>
  <dcterms:modified xsi:type="dcterms:W3CDTF">2018-12-04T05:14:00Z</dcterms:modified>
</cp:coreProperties>
</file>