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7" r:id="rId2"/>
    <p:sldId id="367" r:id="rId3"/>
    <p:sldId id="390" r:id="rId4"/>
    <p:sldId id="368" r:id="rId5"/>
    <p:sldId id="389" r:id="rId6"/>
    <p:sldId id="369" r:id="rId7"/>
    <p:sldId id="370" r:id="rId8"/>
    <p:sldId id="371" r:id="rId9"/>
    <p:sldId id="372" r:id="rId10"/>
    <p:sldId id="373" r:id="rId11"/>
    <p:sldId id="391" r:id="rId12"/>
    <p:sldId id="374" r:id="rId13"/>
    <p:sldId id="375" r:id="rId14"/>
    <p:sldId id="376" r:id="rId15"/>
    <p:sldId id="378" r:id="rId16"/>
    <p:sldId id="379" r:id="rId17"/>
    <p:sldId id="38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79677"/>
  </p:normalViewPr>
  <p:slideViewPr>
    <p:cSldViewPr snapToGrid="0" snapToObjects="1">
      <p:cViewPr varScale="1">
        <p:scale>
          <a:sx n="166" d="100"/>
          <a:sy n="166" d="100"/>
        </p:scale>
        <p:origin x="274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76BEED-DF9C-1A44-AA9A-E917AAEDB26F}" type="datetimeFigureOut">
              <a:rPr lang="en-US" smtClean="0"/>
              <a:t>9/11/18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F06F47-58EC-DC4F-8B49-40D4903D1C70}" type="slidenum">
              <a:rPr lang="en-US" smtClean="0"/>
              <a:t>‹#›</a:t>
            </a:fld>
            <a:endParaRPr lang="en-US"/>
          </a:p>
        </p:txBody>
      </p:sp>
    </p:spTree>
    <p:extLst>
      <p:ext uri="{BB962C8B-B14F-4D97-AF65-F5344CB8AC3E}">
        <p14:creationId xmlns:p14="http://schemas.microsoft.com/office/powerpoint/2010/main" val="35027445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27DB9-44F7-CE42-9AB8-318282F70AED}" type="datetimeFigureOut">
              <a:rPr lang="en-US" smtClean="0"/>
              <a:t>9/11/18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CF522-F05E-8946-A5FF-DB9FEEF2D366}" type="slidenum">
              <a:rPr lang="en-US" smtClean="0"/>
              <a:t>‹#›</a:t>
            </a:fld>
            <a:endParaRPr lang="en-US"/>
          </a:p>
        </p:txBody>
      </p:sp>
    </p:spTree>
    <p:extLst>
      <p:ext uri="{BB962C8B-B14F-4D97-AF65-F5344CB8AC3E}">
        <p14:creationId xmlns:p14="http://schemas.microsoft.com/office/powerpoint/2010/main" val="33769640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Why need system calls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2</a:t>
            </a:fld>
            <a:endParaRPr lang="en-US"/>
          </a:p>
        </p:txBody>
      </p:sp>
    </p:spTree>
    <p:extLst>
      <p:ext uri="{BB962C8B-B14F-4D97-AF65-F5344CB8AC3E}">
        <p14:creationId xmlns:p14="http://schemas.microsoft.com/office/powerpoint/2010/main" val="61698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7699"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2978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2707" name="Rectangle 3"/>
          <p:cNvSpPr>
            <a:spLocks noGrp="1" noChangeArrowheads="1"/>
          </p:cNvSpPr>
          <p:nvPr>
            <p:ph type="body" idx="1"/>
          </p:nvPr>
        </p:nvSpPr>
        <p:spPr>
          <a:ln/>
        </p:spPr>
        <p:txBody>
          <a:bodyPr/>
          <a:lstStyle/>
          <a:p>
            <a:r>
              <a:rPr lang="en-US" dirty="0" smtClean="0"/>
              <a:t>In the figure (b), two entries have the same </a:t>
            </a:r>
            <a:r>
              <a:rPr lang="en-US" dirty="0" err="1" smtClean="0"/>
              <a:t>i</a:t>
            </a:r>
            <a:r>
              <a:rPr lang="en-US" dirty="0" smtClean="0"/>
              <a:t>-number (70) and thus refer</a:t>
            </a:r>
            <a:r>
              <a:rPr lang="en-US" baseline="0" dirty="0" smtClean="0"/>
              <a:t> to the same file. </a:t>
            </a:r>
          </a:p>
          <a:p>
            <a:r>
              <a:rPr lang="en-US" baseline="0" dirty="0" smtClean="0"/>
              <a:t>If either of them remove using unlink system call, what happen? -&gt; the other one remains. </a:t>
            </a:r>
          </a:p>
          <a:p>
            <a:r>
              <a:rPr lang="en-US" baseline="0" dirty="0" smtClean="0"/>
              <a:t>If both remove, the file is removed from the disk. </a:t>
            </a:r>
          </a:p>
          <a:p>
            <a:endParaRPr lang="en-US" baseline="0" dirty="0" smtClean="0"/>
          </a:p>
          <a:p>
            <a:r>
              <a:rPr lang="en-US" sz="1200" b="0" i="0" kern="1200" dirty="0" smtClean="0">
                <a:solidFill>
                  <a:schemeClr val="tx1"/>
                </a:solidFill>
                <a:effectLst/>
                <a:latin typeface="+mn-lt"/>
                <a:ea typeface="+mn-ea"/>
                <a:cs typeface="+mn-cs"/>
              </a:rPr>
              <a:t>For a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without pointers (or other reference types), there is no difference between a deep and a shallow copy because the data structure it itself shallow. </a:t>
            </a:r>
          </a:p>
          <a:p>
            <a:r>
              <a:rPr lang="en-US" baseline="0" dirty="0" smtClean="0"/>
              <a:t>http://</a:t>
            </a:r>
            <a:r>
              <a:rPr lang="en-US" baseline="0" dirty="0" err="1" smtClean="0"/>
              <a:t>stackoverflow.com</a:t>
            </a:r>
            <a:r>
              <a:rPr lang="en-US" baseline="0" smtClean="0"/>
              <a:t>/questions/6911688/c-making-a-deep-copy-of-a-struct-making-a-shallow-copy-of-a-struct</a:t>
            </a:r>
            <a:endParaRPr lang="en-US" baseline="0" dirty="0" smtClean="0"/>
          </a:p>
          <a:p>
            <a:endParaRPr lang="en-US" baseline="0" dirty="0" smtClean="0"/>
          </a:p>
          <a:p>
            <a:r>
              <a:rPr lang="en-US" dirty="0" smtClean="0"/>
              <a:t> </a:t>
            </a:r>
            <a:endParaRPr lang="en-US" dirty="0"/>
          </a:p>
        </p:txBody>
      </p:sp>
    </p:spTree>
    <p:extLst>
      <p:ext uri="{BB962C8B-B14F-4D97-AF65-F5344CB8AC3E}">
        <p14:creationId xmlns:p14="http://schemas.microsoft.com/office/powerpoint/2010/main" val="504823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656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0451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68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2028565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17</a:t>
            </a:fld>
            <a:endParaRPr lang="en-US"/>
          </a:p>
        </p:txBody>
      </p:sp>
    </p:spTree>
    <p:extLst>
      <p:ext uri="{BB962C8B-B14F-4D97-AF65-F5344CB8AC3E}">
        <p14:creationId xmlns:p14="http://schemas.microsoft.com/office/powerpoint/2010/main" val="170988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03427" name="Rectangle 1027"/>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28734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1555" name="Rectangle 3"/>
          <p:cNvSpPr>
            <a:spLocks noGrp="1" noChangeArrowheads="1"/>
          </p:cNvSpPr>
          <p:nvPr>
            <p:ph type="body" idx="1"/>
          </p:nvPr>
        </p:nvSpPr>
        <p:spPr>
          <a:ln/>
        </p:spPr>
        <p:txBody>
          <a:bodyPr/>
          <a:lstStyle/>
          <a:p>
            <a:r>
              <a:rPr lang="en-US" dirty="0" err="1" smtClean="0"/>
              <a:t>fd</a:t>
            </a:r>
            <a:r>
              <a:rPr lang="en-US" baseline="0" dirty="0" smtClean="0"/>
              <a:t> and </a:t>
            </a:r>
            <a:r>
              <a:rPr lang="en-US" baseline="0" dirty="0" err="1" smtClean="0"/>
              <a:t>nbytes</a:t>
            </a:r>
            <a:r>
              <a:rPr lang="en-US" baseline="0" dirty="0" smtClean="0"/>
              <a:t> are by values while buffer is passed by reference</a:t>
            </a:r>
          </a:p>
          <a:p>
            <a:endParaRPr lang="en-US" baseline="0" dirty="0" smtClean="0"/>
          </a:p>
          <a:p>
            <a:r>
              <a:rPr lang="en-US" baseline="0" dirty="0" smtClean="0"/>
              <a:t>Why the system call parameters are pushed to the stack in the reverse order?  -&gt; Historical reason.</a:t>
            </a:r>
            <a:endParaRPr lang="en-US" dirty="0"/>
          </a:p>
        </p:txBody>
      </p:sp>
    </p:spTree>
    <p:extLst>
      <p:ext uri="{BB962C8B-B14F-4D97-AF65-F5344CB8AC3E}">
        <p14:creationId xmlns:p14="http://schemas.microsoft.com/office/powerpoint/2010/main" val="178531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Comparing to procedure call</a:t>
            </a:r>
            <a:endParaRPr lang="en-US" dirty="0"/>
          </a:p>
        </p:txBody>
      </p:sp>
      <p:sp>
        <p:nvSpPr>
          <p:cNvPr id="4" name="Slide Number Placeholder 3"/>
          <p:cNvSpPr>
            <a:spLocks noGrp="1"/>
          </p:cNvSpPr>
          <p:nvPr>
            <p:ph type="sldNum" sz="quarter" idx="10"/>
          </p:nvPr>
        </p:nvSpPr>
        <p:spPr/>
        <p:txBody>
          <a:bodyPr/>
          <a:lstStyle/>
          <a:p>
            <a:fld id="{700CF522-F05E-8946-A5FF-DB9FEEF2D366}" type="slidenum">
              <a:rPr lang="en-US" smtClean="0"/>
              <a:t>7</a:t>
            </a:fld>
            <a:endParaRPr lang="en-US"/>
          </a:p>
        </p:txBody>
      </p:sp>
    </p:spTree>
    <p:extLst>
      <p:ext uri="{BB962C8B-B14F-4D97-AF65-F5344CB8AC3E}">
        <p14:creationId xmlns:p14="http://schemas.microsoft.com/office/powerpoint/2010/main" val="93901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3603"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191343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68611" name="Rectangle 3"/>
          <p:cNvSpPr>
            <a:spLocks noGrp="1" noChangeArrowheads="1"/>
          </p:cNvSpPr>
          <p:nvPr>
            <p:ph type="body" idx="1"/>
          </p:nvPr>
        </p:nvSpPr>
        <p:spPr>
          <a:ln/>
        </p:spPr>
        <p:txBody>
          <a:bodyPr/>
          <a:lstStyle/>
          <a:p>
            <a:r>
              <a:rPr lang="en-US" dirty="0" smtClean="0"/>
              <a:t>Status is</a:t>
            </a:r>
            <a:r>
              <a:rPr lang="en-US" baseline="0" dirty="0" smtClean="0"/>
              <a:t> the status of the child process.</a:t>
            </a:r>
          </a:p>
          <a:p>
            <a:endParaRPr lang="en-US" baseline="0" dirty="0" smtClean="0"/>
          </a:p>
          <a:p>
            <a:r>
              <a:rPr lang="en-US" baseline="0" dirty="0" smtClean="0"/>
              <a:t>-1: Wait for any child</a:t>
            </a:r>
            <a:endParaRPr lang="en-US" dirty="0"/>
          </a:p>
        </p:txBody>
      </p:sp>
    </p:spTree>
    <p:extLst>
      <p:ext uri="{BB962C8B-B14F-4D97-AF65-F5344CB8AC3E}">
        <p14:creationId xmlns:p14="http://schemas.microsoft.com/office/powerpoint/2010/main" val="3379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A text segment is also known as a code segment, a text segment is placed below the heap or stack in order to prevent heaps and stack overflows from overwriting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text segment is read-only and sharable so that only a single copy needs to be in memory for frequently executed programs, such as text editors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Initialized data segment, called simply the Data Segment. </a:t>
            </a:r>
          </a:p>
          <a:p>
            <a:r>
              <a:rPr lang="en-US" sz="1200" b="0" i="0" kern="1200" dirty="0" smtClean="0">
                <a:solidFill>
                  <a:schemeClr val="tx1"/>
                </a:solidFill>
                <a:effectLst/>
                <a:latin typeface="+mn-lt"/>
                <a:ea typeface="+mn-ea"/>
                <a:cs typeface="+mn-cs"/>
              </a:rPr>
              <a:t>A data segment is a portion of virtual address space of a program, which contains the global variables and static variables that are initialized by the programmer.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segment is not read-only.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Uninitialized data starts at the end of the data segment and contains all global variables and static variables that are initialized to zero or do not have explicit initialization in source code.</a:t>
            </a:r>
          </a:p>
        </p:txBody>
      </p:sp>
    </p:spTree>
    <p:extLst>
      <p:ext uri="{BB962C8B-B14F-4D97-AF65-F5344CB8AC3E}">
        <p14:creationId xmlns:p14="http://schemas.microsoft.com/office/powerpoint/2010/main" val="9887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70659" name="Rectangle 3"/>
          <p:cNvSpPr>
            <a:spLocks noGrp="1" noChangeArrowheads="1"/>
          </p:cNvSpPr>
          <p:nvPr>
            <p:ph type="body" idx="1"/>
          </p:nvPr>
        </p:nvSpPr>
        <p:spPr>
          <a:ln/>
        </p:spPr>
        <p:txBody>
          <a:bodyPr/>
          <a:lstStyle/>
          <a:p>
            <a:r>
              <a:rPr lang="en-US" sz="1200" b="0" i="0" kern="1200" dirty="0" smtClean="0">
                <a:solidFill>
                  <a:schemeClr val="tx1"/>
                </a:solidFill>
                <a:effectLst/>
                <a:latin typeface="+mn-lt"/>
                <a:ea typeface="+mn-ea"/>
                <a:cs typeface="+mn-cs"/>
              </a:rPr>
              <a:t>The stack grows the opposite direction</a:t>
            </a:r>
            <a:r>
              <a:rPr lang="en-US" sz="1200" b="0" i="0" kern="1200" baseline="0" dirty="0" smtClean="0">
                <a:solidFill>
                  <a:schemeClr val="tx1"/>
                </a:solidFill>
                <a:effectLst/>
                <a:latin typeface="+mn-lt"/>
                <a:ea typeface="+mn-ea"/>
                <a:cs typeface="+mn-cs"/>
              </a:rPr>
              <a:t> of heap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stack pointer met the heap pointer, free memory was exhausted. What</a:t>
            </a:r>
            <a:r>
              <a:rPr lang="en-US" sz="1200" b="0" i="0" kern="1200" baseline="0" dirty="0" smtClean="0">
                <a:solidFill>
                  <a:schemeClr val="tx1"/>
                </a:solidFill>
                <a:effectLst/>
                <a:latin typeface="+mn-lt"/>
                <a:ea typeface="+mn-ea"/>
                <a:cs typeface="+mn-cs"/>
              </a:rPr>
              <a:t> happen?</a:t>
            </a:r>
            <a:endParaRPr lang="en-US" dirty="0" smtClean="0"/>
          </a:p>
          <a:p>
            <a:r>
              <a:rPr lang="en-US" sz="1200" b="0" i="0" kern="1200" dirty="0" smtClean="0">
                <a:solidFill>
                  <a:schemeClr val="tx1"/>
                </a:solidFill>
                <a:effectLst/>
                <a:latin typeface="+mn-lt"/>
                <a:ea typeface="+mn-ea"/>
                <a:cs typeface="+mn-cs"/>
              </a:rPr>
              <a:t>A “stack pointer” register tracks the top of the stack; it is adjusted each time a value is “pushed” onto the stack.</a:t>
            </a:r>
          </a:p>
          <a:p>
            <a:endParaRPr lang="en-US" dirty="0" smtClean="0"/>
          </a:p>
          <a:p>
            <a:r>
              <a:rPr lang="en-US" sz="1200" b="0" i="0" kern="1200" dirty="0" smtClean="0">
                <a:solidFill>
                  <a:schemeClr val="tx1"/>
                </a:solidFill>
                <a:effectLst/>
                <a:latin typeface="+mn-lt"/>
                <a:ea typeface="+mn-ea"/>
                <a:cs typeface="+mn-cs"/>
              </a:rPr>
              <a:t>Each time a function is called, the address of where to return to and certain information about the caller’s environment, such as some of the machine registers, are saved on the stack. The newly called function then allocates room on the stack for its automatic and temporary variables. </a:t>
            </a:r>
          </a:p>
          <a:p>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Heap is the segment where dynamic memory allocation usually takes place.</a:t>
            </a:r>
          </a:p>
          <a:p>
            <a:pPr fontAlgn="base"/>
            <a:r>
              <a:rPr lang="en-US" sz="1200" b="0" i="0" kern="1200" dirty="0" smtClean="0">
                <a:solidFill>
                  <a:schemeClr val="tx1"/>
                </a:solidFill>
                <a:effectLst/>
                <a:latin typeface="+mn-lt"/>
                <a:ea typeface="+mn-ea"/>
                <a:cs typeface="+mn-cs"/>
              </a:rPr>
              <a:t>The heap area begins at the end of the BSS segment and grows to larger addresses from there. The Heap area is managed by </a:t>
            </a:r>
            <a:r>
              <a:rPr lang="en-US" sz="1200" b="0" i="0" kern="1200" dirty="0" err="1" smtClean="0">
                <a:solidFill>
                  <a:schemeClr val="tx1"/>
                </a:solidFill>
                <a:effectLst/>
                <a:latin typeface="+mn-lt"/>
                <a:ea typeface="+mn-ea"/>
                <a:cs typeface="+mn-cs"/>
              </a:rPr>
              <a:t>malloc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realloc</a:t>
            </a:r>
            <a:r>
              <a:rPr lang="en-US" sz="1200" b="0" i="0" kern="1200" dirty="0" smtClean="0">
                <a:solidFill>
                  <a:schemeClr val="tx1"/>
                </a:solidFill>
                <a:effectLst/>
                <a:latin typeface="+mn-lt"/>
                <a:ea typeface="+mn-ea"/>
                <a:cs typeface="+mn-cs"/>
              </a:rPr>
              <a:t>, and free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a:t>
            </a:r>
            <a:r>
              <a:rPr lang="en-US" dirty="0" err="1" smtClean="0"/>
              <a:t>www.programmingsimplified.com</a:t>
            </a:r>
            <a:r>
              <a:rPr lang="en-US" dirty="0" smtClean="0"/>
              <a:t>/c-program-examples</a:t>
            </a:r>
          </a:p>
          <a:p>
            <a:endParaRPr lang="en-US" dirty="0"/>
          </a:p>
        </p:txBody>
      </p:sp>
    </p:spTree>
    <p:extLst>
      <p:ext uri="{BB962C8B-B14F-4D97-AF65-F5344CB8AC3E}">
        <p14:creationId xmlns:p14="http://schemas.microsoft.com/office/powerpoint/2010/main" val="1367563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cap="flat"/>
          <a:extLst>
            <a:ext uri="{FAA26D3D-D897-4be2-8F04-BA451C77F1D7}">
              <ma14:placeholderFlag xmlns:ma14="http://schemas.microsoft.com/office/mac/drawingml/2011/main" val="1"/>
            </a:ext>
          </a:extLst>
        </p:spPr>
      </p:sp>
      <p:sp>
        <p:nvSpPr>
          <p:cNvPr id="155651" name="Rectangle 3"/>
          <p:cNvSpPr>
            <a:spLocks noGrp="1" noChangeArrowheads="1"/>
          </p:cNvSpPr>
          <p:nvPr>
            <p:ph type="body" idx="1"/>
          </p:nvPr>
        </p:nvSpPr>
        <p:spPr>
          <a:ln/>
        </p:spPr>
        <p:txBody>
          <a:bodyPr/>
          <a:lstStyle/>
          <a:p>
            <a:endParaRPr lang="en-US"/>
          </a:p>
        </p:txBody>
      </p:sp>
    </p:spTree>
    <p:extLst>
      <p:ext uri="{BB962C8B-B14F-4D97-AF65-F5344CB8AC3E}">
        <p14:creationId xmlns:p14="http://schemas.microsoft.com/office/powerpoint/2010/main" val="79861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ADC6AE-926E-EB46-B8FC-9667B257EE73}" type="datetime1">
              <a:rPr lang="en-US" smtClean="0"/>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3899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8A470-08EF-614D-BCC9-E2DDCDFFE454}" type="datetime1">
              <a:rPr lang="en-US" smtClean="0"/>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84472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6EEEE-62FA-B747-AC9A-642FE7F5EF9B}" type="datetime1">
              <a:rPr lang="en-US" smtClean="0"/>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7609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1028"/>
            <a:ext cx="8229600" cy="456714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477C8D-48FB-BF44-B6D5-4E85A8E18A15}" type="datetime1">
              <a:rPr lang="en-US" smtClean="0"/>
              <a:t>9/11/18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
        <p:nvSpPr>
          <p:cNvPr id="8" name="Title 1"/>
          <p:cNvSpPr>
            <a:spLocks noGrp="1"/>
          </p:cNvSpPr>
          <p:nvPr>
            <p:ph type="title"/>
          </p:nvPr>
        </p:nvSpPr>
        <p:spPr>
          <a:xfrm>
            <a:off x="457200" y="978674"/>
            <a:ext cx="8229600" cy="621526"/>
          </a:xfrm>
          <a:prstGeom prst="rect">
            <a:avLst/>
          </a:prstGeom>
        </p:spPr>
        <p:txBody>
          <a:bodyPr/>
          <a:lstStyle>
            <a:lvl1pPr>
              <a:defRPr sz="3200" u="sng"/>
            </a:lvl1pPr>
          </a:lstStyle>
          <a:p>
            <a:r>
              <a:rPr lang="en-US" dirty="0" smtClean="0"/>
              <a:t>Click to edit Master title style</a:t>
            </a:r>
            <a:endParaRPr lang="en-US" dirty="0"/>
          </a:p>
        </p:txBody>
      </p:sp>
    </p:spTree>
    <p:extLst>
      <p:ext uri="{BB962C8B-B14F-4D97-AF65-F5344CB8AC3E}">
        <p14:creationId xmlns:p14="http://schemas.microsoft.com/office/powerpoint/2010/main" val="25493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8BADF2-0887-724B-A839-500D892D50B2}" type="datetime1">
              <a:rPr lang="en-US" smtClean="0"/>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6" name="Slide Number Placeholder 5"/>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7969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79CD2-02A6-CF4B-81E1-8900F68564D6}" type="datetime1">
              <a:rPr lang="en-US" smtClean="0"/>
              <a:t>9/11/18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44090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655F5E-2E53-4E4B-9444-4A64692CB673}" type="datetime1">
              <a:rPr lang="en-US" smtClean="0"/>
              <a:t>9/11/18</a:t>
            </a:fld>
            <a:endParaRPr lang="en-US"/>
          </a:p>
        </p:txBody>
      </p:sp>
      <p:sp>
        <p:nvSpPr>
          <p:cNvPr id="8" name="Footer Placeholder 7"/>
          <p:cNvSpPr>
            <a:spLocks noGrp="1"/>
          </p:cNvSpPr>
          <p:nvPr>
            <p:ph type="ftr" sz="quarter" idx="11"/>
          </p:nvPr>
        </p:nvSpPr>
        <p:spPr/>
        <p:txBody>
          <a:bodyPr/>
          <a:lstStyle/>
          <a:p>
            <a:r>
              <a:rPr lang="en-US" smtClean="0"/>
              <a:t>Yong Chen, Texas Tech University</a:t>
            </a:r>
            <a:endParaRPr lang="en-US"/>
          </a:p>
        </p:txBody>
      </p:sp>
      <p:sp>
        <p:nvSpPr>
          <p:cNvPr id="9" name="Slide Number Placeholder 8"/>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22875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CAF75-CF7F-A543-973A-BC50716AB675}" type="datetime1">
              <a:rPr lang="en-US" smtClean="0"/>
              <a:t>9/11/18</a:t>
            </a:fld>
            <a:endParaRPr lang="en-US"/>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38169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A31A-3479-9246-9E87-DD4066827871}" type="datetime1">
              <a:rPr lang="en-US" smtClean="0"/>
              <a:t>9/11/18</a:t>
            </a:fld>
            <a:endParaRPr lang="en-US"/>
          </a:p>
        </p:txBody>
      </p:sp>
      <p:sp>
        <p:nvSpPr>
          <p:cNvPr id="3" name="Footer Placeholder 2"/>
          <p:cNvSpPr>
            <a:spLocks noGrp="1"/>
          </p:cNvSpPr>
          <p:nvPr>
            <p:ph type="ftr" sz="quarter" idx="11"/>
          </p:nvPr>
        </p:nvSpPr>
        <p:spPr/>
        <p:txBody>
          <a:bodyPr/>
          <a:lstStyle/>
          <a:p>
            <a:r>
              <a:rPr lang="en-US" dirty="0" smtClean="0"/>
              <a:t>Yong Chen, Texas Tech University</a:t>
            </a:r>
          </a:p>
        </p:txBody>
      </p:sp>
      <p:sp>
        <p:nvSpPr>
          <p:cNvPr id="4" name="Slide Number Placeholder 3"/>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184973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814F9-59BE-C34C-B5F0-2D95F91463AA}" type="datetime1">
              <a:rPr lang="en-US" smtClean="0"/>
              <a:t>9/11/18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206752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38EFD8-0C61-A541-90AF-E8C2C75167F4}" type="datetime1">
              <a:rPr lang="en-US" smtClean="0"/>
              <a:t>9/11/18</a:t>
            </a:fld>
            <a:endParaRPr lang="en-US"/>
          </a:p>
        </p:txBody>
      </p:sp>
      <p:sp>
        <p:nvSpPr>
          <p:cNvPr id="6" name="Footer Placeholder 5"/>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D2DB48A1-B5F2-D944-9563-BD7B04ADBA09}" type="slidenum">
              <a:rPr lang="en-US" smtClean="0"/>
              <a:t>‹#›</a:t>
            </a:fld>
            <a:endParaRPr lang="en-US"/>
          </a:p>
        </p:txBody>
      </p:sp>
    </p:spTree>
    <p:extLst>
      <p:ext uri="{BB962C8B-B14F-4D97-AF65-F5344CB8AC3E}">
        <p14:creationId xmlns:p14="http://schemas.microsoft.com/office/powerpoint/2010/main" val="4038544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E6237-6632-494A-BB45-136EF54BD008}" type="datetime1">
              <a:rPr lang="en-US" smtClean="0"/>
              <a:t>9/11/18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Yong Chen, Texas Tech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B48A1-B5F2-D944-9563-BD7B04ADBA09}" type="slidenum">
              <a:rPr lang="en-US" smtClean="0"/>
              <a:t>‹#›</a:t>
            </a:fld>
            <a:endParaRPr lang="en-US"/>
          </a:p>
        </p:txBody>
      </p:sp>
      <p:sp>
        <p:nvSpPr>
          <p:cNvPr id="10" name="TextBox 9"/>
          <p:cNvSpPr txBox="1"/>
          <p:nvPr userDrawn="1"/>
        </p:nvSpPr>
        <p:spPr>
          <a:xfrm>
            <a:off x="127000" y="156161"/>
            <a:ext cx="8874125" cy="276999"/>
          </a:xfrm>
          <a:prstGeom prst="rect">
            <a:avLst/>
          </a:prstGeom>
          <a:noFill/>
        </p:spPr>
        <p:txBody>
          <a:bodyPr wrap="square" rtlCol="0">
            <a:spAutoFit/>
          </a:bodyPr>
          <a:lstStyle/>
          <a:p>
            <a:pPr algn="l"/>
            <a:r>
              <a:rPr lang="en-US" sz="1200" u="none" kern="1200" dirty="0" smtClean="0">
                <a:solidFill>
                  <a:schemeClr val="tx1"/>
                </a:solidFill>
                <a:latin typeface="+mn-lt"/>
                <a:ea typeface="+mn-ea"/>
                <a:cs typeface="+mn-cs"/>
              </a:rPr>
              <a:t>CS4352 Operating Systems</a:t>
            </a:r>
            <a:endParaRPr lang="en-US" sz="1200" u="none" kern="1200" dirty="0">
              <a:solidFill>
                <a:schemeClr val="tx1"/>
              </a:solidFill>
              <a:latin typeface="+mn-lt"/>
              <a:ea typeface="+mn-ea"/>
              <a:cs typeface="+mn-cs"/>
            </a:endParaRPr>
          </a:p>
        </p:txBody>
      </p:sp>
      <p:sp>
        <p:nvSpPr>
          <p:cNvPr id="11" name="TextBox 10"/>
          <p:cNvSpPr txBox="1"/>
          <p:nvPr userDrawn="1"/>
        </p:nvSpPr>
        <p:spPr>
          <a:xfrm>
            <a:off x="723973" y="156161"/>
            <a:ext cx="8300717" cy="276999"/>
          </a:xfrm>
          <a:prstGeom prst="rect">
            <a:avLst/>
          </a:prstGeom>
          <a:noFill/>
        </p:spPr>
        <p:txBody>
          <a:bodyPr wrap="square" rtlCol="0">
            <a:spAutoFit/>
          </a:bodyPr>
          <a:lstStyle/>
          <a:p>
            <a:pPr algn="r"/>
            <a:r>
              <a:rPr lang="en-US" sz="1200" u="none" kern="1200" dirty="0" smtClean="0">
                <a:solidFill>
                  <a:schemeClr val="tx1"/>
                </a:solidFill>
                <a:latin typeface="+mn-lt"/>
                <a:ea typeface="+mn-ea"/>
                <a:cs typeface="+mn-cs"/>
              </a:rPr>
              <a:t>Fall 2016</a:t>
            </a:r>
            <a:endParaRPr lang="en-US" sz="1200" u="none" kern="1200" dirty="0">
              <a:solidFill>
                <a:schemeClr val="tx1"/>
              </a:solidFill>
              <a:latin typeface="+mn-lt"/>
              <a:ea typeface="+mn-ea"/>
              <a:cs typeface="+mn-cs"/>
            </a:endParaRPr>
          </a:p>
        </p:txBody>
      </p:sp>
    </p:spTree>
    <p:extLst>
      <p:ext uri="{BB962C8B-B14F-4D97-AF65-F5344CB8AC3E}">
        <p14:creationId xmlns:p14="http://schemas.microsoft.com/office/powerpoint/2010/main" val="180334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gif"/><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tif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3.bin"/><Relationship Id="rId5"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228600" y="2057400"/>
            <a:ext cx="8610600" cy="1473200"/>
          </a:xfrm>
        </p:spPr>
        <p:txBody>
          <a:bodyPr>
            <a:normAutofit/>
          </a:bodyPr>
          <a:lstStyle/>
          <a:p>
            <a:pPr marL="233363" indent="-233363" algn="ctr">
              <a:buNone/>
            </a:pPr>
            <a:r>
              <a:rPr lang="en-US" sz="3200" b="1" dirty="0" smtClean="0"/>
              <a:t>CS4352 Operating Systems</a:t>
            </a:r>
          </a:p>
          <a:p>
            <a:pPr marL="233363" indent="-233363" algn="ctr">
              <a:buNone/>
            </a:pPr>
            <a:r>
              <a:rPr lang="en-US" sz="3600" b="1" dirty="0" smtClean="0"/>
              <a:t>Lecture 4</a:t>
            </a:r>
            <a:endParaRPr lang="en-US" sz="3600" b="1" dirty="0" smtClean="0">
              <a:solidFill>
                <a:srgbClr val="FF0000"/>
              </a:solidFill>
            </a:endParaRPr>
          </a:p>
          <a:p>
            <a:pPr marL="233363" indent="-233363" algn="ctr">
              <a:buNone/>
            </a:pPr>
            <a:endParaRPr lang="en-US" sz="1800" dirty="0" smtClean="0"/>
          </a:p>
        </p:txBody>
      </p:sp>
      <p:pic>
        <p:nvPicPr>
          <p:cNvPr id="1032" name="Picture 8" descr="http://www.depts.ttu.edu/shared/shared_ttumain/images/masthead-1.jpg"/>
          <p:cNvPicPr>
            <a:picLocks noChangeAspect="1" noChangeArrowheads="1"/>
          </p:cNvPicPr>
          <p:nvPr/>
        </p:nvPicPr>
        <p:blipFill>
          <a:blip r:embed="rId2" cstate="print"/>
          <a:srcRect/>
          <a:stretch>
            <a:fillRect/>
          </a:stretch>
        </p:blipFill>
        <p:spPr bwMode="auto">
          <a:xfrm>
            <a:off x="0" y="0"/>
            <a:ext cx="9144000" cy="1016000"/>
          </a:xfrm>
          <a:prstGeom prst="rect">
            <a:avLst/>
          </a:prstGeom>
          <a:noFill/>
        </p:spPr>
      </p:pic>
      <p:pic>
        <p:nvPicPr>
          <p:cNvPr id="1028" name="Picture 4" descr="Texas Tech University, Department of Computer Science"/>
          <p:cNvPicPr>
            <a:picLocks noChangeAspect="1" noChangeArrowheads="1"/>
          </p:cNvPicPr>
          <p:nvPr/>
        </p:nvPicPr>
        <p:blipFill>
          <a:blip r:embed="rId3" cstate="print"/>
          <a:srcRect/>
          <a:stretch>
            <a:fillRect/>
          </a:stretch>
        </p:blipFill>
        <p:spPr bwMode="auto">
          <a:xfrm>
            <a:off x="914400" y="0"/>
            <a:ext cx="4267200" cy="876300"/>
          </a:xfrm>
          <a:prstGeom prst="rect">
            <a:avLst/>
          </a:prstGeom>
          <a:noFill/>
        </p:spPr>
      </p:pic>
      <p:pic>
        <p:nvPicPr>
          <p:cNvPr id="1030" name="Picture 6" descr="http://www.depts.ttu.edu/shared/shared_ttumain/images/logo.gif"/>
          <p:cNvPicPr>
            <a:picLocks noChangeAspect="1" noChangeArrowheads="1"/>
          </p:cNvPicPr>
          <p:nvPr/>
        </p:nvPicPr>
        <p:blipFill>
          <a:blip r:embed="rId4" cstate="print"/>
          <a:srcRect/>
          <a:stretch>
            <a:fillRect/>
          </a:stretch>
        </p:blipFill>
        <p:spPr bwMode="auto">
          <a:xfrm>
            <a:off x="228600" y="228600"/>
            <a:ext cx="504825" cy="590551"/>
          </a:xfrm>
          <a:prstGeom prst="rect">
            <a:avLst/>
          </a:prstGeom>
          <a:noFill/>
        </p:spPr>
      </p:pic>
      <p:sp>
        <p:nvSpPr>
          <p:cNvPr id="10" name="Subtitle 2"/>
          <p:cNvSpPr txBox="1">
            <a:spLocks/>
          </p:cNvSpPr>
          <p:nvPr/>
        </p:nvSpPr>
        <p:spPr>
          <a:xfrm>
            <a:off x="2536796" y="3821113"/>
            <a:ext cx="6391304" cy="179228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smtClean="0"/>
              <a:t>Instructor: </a:t>
            </a:r>
            <a:r>
              <a:rPr lang="en-US" dirty="0" smtClean="0"/>
              <a:t>Tommy Dang, </a:t>
            </a:r>
            <a:r>
              <a:rPr lang="en-US" dirty="0" smtClean="0"/>
              <a:t>Ph.D.</a:t>
            </a:r>
          </a:p>
          <a:p>
            <a:pPr marL="0" indent="0">
              <a:buNone/>
            </a:pPr>
            <a:r>
              <a:rPr lang="en-US" dirty="0" smtClean="0"/>
              <a:t>Assistant Professor</a:t>
            </a:r>
          </a:p>
          <a:p>
            <a:pPr marL="0" indent="0">
              <a:buNone/>
            </a:pPr>
            <a:r>
              <a:rPr lang="en-US" dirty="0" smtClean="0"/>
              <a:t>Department of Computer Science</a:t>
            </a:r>
          </a:p>
          <a:p>
            <a:pPr marL="0" indent="0">
              <a:buNone/>
            </a:pPr>
            <a:r>
              <a:rPr lang="en-US" dirty="0" smtClean="0"/>
              <a:t>Texas Tech University</a:t>
            </a:r>
            <a:endParaRPr lang="en-US" dirty="0"/>
          </a:p>
        </p:txBody>
      </p:sp>
      <p:sp>
        <p:nvSpPr>
          <p:cNvPr id="2" name="Slide Number Placeholder 1"/>
          <p:cNvSpPr>
            <a:spLocks noGrp="1"/>
          </p:cNvSpPr>
          <p:nvPr>
            <p:ph type="sldNum" sz="quarter" idx="12"/>
          </p:nvPr>
        </p:nvSpPr>
        <p:spPr/>
        <p:txBody>
          <a:bodyPr/>
          <a:lstStyle/>
          <a:p>
            <a:fld id="{D2DB48A1-B5F2-D944-9563-BD7B04ADBA09}" type="slidenum">
              <a:rPr lang="en-US" smtClean="0"/>
              <a:t>1</a:t>
            </a:fld>
            <a:endParaRPr lang="en-US"/>
          </a:p>
        </p:txBody>
      </p:sp>
    </p:spTree>
    <p:extLst>
      <p:ext uri="{BB962C8B-B14F-4D97-AF65-F5344CB8AC3E}">
        <p14:creationId xmlns:p14="http://schemas.microsoft.com/office/powerpoint/2010/main" val="4231781255"/>
      </p:ext>
    </p:extLst>
  </p:cSld>
  <p:clrMapOvr>
    <a:masterClrMapping/>
  </p:clrMapOvr>
  <p:transition spd="med">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pic>
        <p:nvPicPr>
          <p:cNvPr id="69637" name="Picture 10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917" y="1672167"/>
            <a:ext cx="3841221" cy="3472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Date Placeholder 5"/>
          <p:cNvSpPr>
            <a:spLocks noGrp="1"/>
          </p:cNvSpPr>
          <p:nvPr>
            <p:ph type="dt" sz="half" idx="10"/>
          </p:nvPr>
        </p:nvSpPr>
        <p:spPr/>
        <p:txBody>
          <a:bodyPr/>
          <a:lstStyle/>
          <a:p>
            <a:fld id="{3994B9CF-4230-4819-9F6D-569B9E96EFB9}"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10</a:t>
            </a:fld>
            <a:endParaRPr lang="en-US"/>
          </a:p>
        </p:txBody>
      </p:sp>
      <p:sp>
        <p:nvSpPr>
          <p:cNvPr id="2" name="Title 1"/>
          <p:cNvSpPr>
            <a:spLocks noGrp="1"/>
          </p:cNvSpPr>
          <p:nvPr>
            <p:ph type="title"/>
          </p:nvPr>
        </p:nvSpPr>
        <p:spPr/>
        <p:txBody>
          <a:bodyPr/>
          <a:lstStyle/>
          <a:p>
            <a:r>
              <a:rPr lang="en-US" dirty="0"/>
              <a:t>Memory Layout</a:t>
            </a:r>
            <a:br>
              <a:rPr lang="en-US" dirty="0"/>
            </a:br>
            <a:endParaRPr lang="en-US" dirty="0"/>
          </a:p>
        </p:txBody>
      </p:sp>
    </p:spTree>
    <p:extLst>
      <p:ext uri="{BB962C8B-B14F-4D97-AF65-F5344CB8AC3E}">
        <p14:creationId xmlns:p14="http://schemas.microsoft.com/office/powerpoint/2010/main" val="104787364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ChangeArrowheads="1"/>
          </p:cNvSpPr>
          <p:nvPr/>
        </p:nvSpPr>
        <p:spPr bwMode="auto">
          <a:xfrm>
            <a:off x="0" y="542761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20. Processes have three segments: </a:t>
            </a:r>
            <a:br>
              <a:rPr lang="en-US" sz="2400" dirty="0"/>
            </a:br>
            <a:r>
              <a:rPr lang="en-US" sz="2400" dirty="0"/>
              <a:t>text, data, and stack.</a:t>
            </a:r>
          </a:p>
        </p:txBody>
      </p:sp>
      <p:sp>
        <p:nvSpPr>
          <p:cNvPr id="6" name="Date Placeholder 5"/>
          <p:cNvSpPr>
            <a:spLocks noGrp="1"/>
          </p:cNvSpPr>
          <p:nvPr>
            <p:ph type="dt" sz="half" idx="10"/>
          </p:nvPr>
        </p:nvSpPr>
        <p:spPr/>
        <p:txBody>
          <a:bodyPr/>
          <a:lstStyle/>
          <a:p>
            <a:fld id="{3994B9CF-4230-4819-9F6D-569B9E96EFB9}"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11</a:t>
            </a:fld>
            <a:endParaRPr lang="en-US"/>
          </a:p>
        </p:txBody>
      </p:sp>
      <p:pic>
        <p:nvPicPr>
          <p:cNvPr id="3" name="Picture 2"/>
          <p:cNvPicPr>
            <a:picLocks noChangeAspect="1"/>
          </p:cNvPicPr>
          <p:nvPr/>
        </p:nvPicPr>
        <p:blipFill>
          <a:blip r:embed="rId3"/>
          <a:stretch>
            <a:fillRect/>
          </a:stretch>
        </p:blipFill>
        <p:spPr>
          <a:xfrm>
            <a:off x="2197099" y="661670"/>
            <a:ext cx="5242859" cy="4456430"/>
          </a:xfrm>
          <a:prstGeom prst="rect">
            <a:avLst/>
          </a:prstGeom>
        </p:spPr>
      </p:pic>
    </p:spTree>
    <p:extLst>
      <p:ext uri="{BB962C8B-B14F-4D97-AF65-F5344CB8AC3E}">
        <p14:creationId xmlns:p14="http://schemas.microsoft.com/office/powerpoint/2010/main" val="176692874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26"/>
          <p:cNvSpPr>
            <a:spLocks noChangeArrowheads="1"/>
          </p:cNvSpPr>
          <p:nvPr/>
        </p:nvSpPr>
        <p:spPr bwMode="auto">
          <a:xfrm>
            <a:off x="493958" y="4413250"/>
            <a:ext cx="7826375"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(b). </a:t>
            </a:r>
            <a:r>
              <a:rPr lang="en-US" sz="2400" dirty="0"/>
              <a:t>Some of the major POSIX system calls. </a:t>
            </a:r>
          </a:p>
        </p:txBody>
      </p:sp>
      <p:graphicFrame>
        <p:nvGraphicFramePr>
          <p:cNvPr id="154629" name="Object 1029"/>
          <p:cNvGraphicFramePr>
            <a:graphicFrameLocks noChangeAspect="1"/>
          </p:cNvGraphicFramePr>
          <p:nvPr/>
        </p:nvGraphicFramePr>
        <p:xfrm>
          <a:off x="915988" y="2025650"/>
          <a:ext cx="7162800" cy="2387600"/>
        </p:xfrm>
        <a:graphic>
          <a:graphicData uri="http://schemas.openxmlformats.org/presentationml/2006/ole">
            <mc:AlternateContent xmlns:mc="http://schemas.openxmlformats.org/markup-compatibility/2006">
              <mc:Choice xmlns:v="urn:schemas-microsoft-com:vml" Requires="v">
                <p:oleObj spid="_x0000_s2094" name="Image" r:id="rId4" imgW="19202400" imgH="6400800" progId="">
                  <p:embed/>
                </p:oleObj>
              </mc:Choice>
              <mc:Fallback>
                <p:oleObj name="Image" r:id="rId4" imgW="19202400" imgH="6400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988" y="2025650"/>
                        <a:ext cx="7162800" cy="2387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487F879E-8EED-4FE2-A17D-B57876BAF999}"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12</a:t>
            </a:fld>
            <a:endParaRPr lang="en-US"/>
          </a:p>
        </p:txBody>
      </p:sp>
      <p:sp>
        <p:nvSpPr>
          <p:cNvPr id="2" name="Title 1"/>
          <p:cNvSpPr>
            <a:spLocks noGrp="1"/>
          </p:cNvSpPr>
          <p:nvPr>
            <p:ph type="title"/>
          </p:nvPr>
        </p:nvSpPr>
        <p:spPr/>
        <p:txBody>
          <a:bodyPr/>
          <a:lstStyle/>
          <a:p>
            <a:r>
              <a:rPr lang="en-US" dirty="0"/>
              <a:t>System Calls for File </a:t>
            </a:r>
            <a:r>
              <a:rPr lang="en-US" dirty="0" smtClean="0"/>
              <a:t>Management</a:t>
            </a:r>
            <a:r>
              <a:rPr lang="en-US" dirty="0"/>
              <a:t/>
            </a:r>
            <a:br>
              <a:rPr lang="en-US" dirty="0"/>
            </a:br>
            <a:endParaRPr lang="en-US" dirty="0"/>
          </a:p>
        </p:txBody>
      </p:sp>
    </p:spTree>
    <p:extLst>
      <p:ext uri="{BB962C8B-B14F-4D97-AF65-F5344CB8AC3E}">
        <p14:creationId xmlns:p14="http://schemas.microsoft.com/office/powerpoint/2010/main" val="184496430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665163" y="4879975"/>
            <a:ext cx="7853362"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(c). </a:t>
            </a:r>
            <a:r>
              <a:rPr lang="en-US" sz="2400" dirty="0"/>
              <a:t>Some of the major POSIX system calls. </a:t>
            </a:r>
          </a:p>
        </p:txBody>
      </p:sp>
      <p:graphicFrame>
        <p:nvGraphicFramePr>
          <p:cNvPr id="156678" name="Object 6"/>
          <p:cNvGraphicFramePr>
            <a:graphicFrameLocks noChangeAspect="1"/>
          </p:cNvGraphicFramePr>
          <p:nvPr/>
        </p:nvGraphicFramePr>
        <p:xfrm>
          <a:off x="400050" y="2349120"/>
          <a:ext cx="8455025" cy="2413000"/>
        </p:xfrm>
        <a:graphic>
          <a:graphicData uri="http://schemas.openxmlformats.org/presentationml/2006/ole">
            <mc:AlternateContent xmlns:mc="http://schemas.openxmlformats.org/markup-compatibility/2006">
              <mc:Choice xmlns:v="urn:schemas-microsoft-com:vml" Requires="v">
                <p:oleObj spid="_x0000_s3118" name="Image" r:id="rId4" imgW="19202400" imgH="5486400" progId="">
                  <p:embed/>
                </p:oleObj>
              </mc:Choice>
              <mc:Fallback>
                <p:oleObj name="Image" r:id="rId4" imgW="19202400" imgH="54864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2349120"/>
                        <a:ext cx="8455025" cy="241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4B230A0-BEBB-4D60-B26F-B43C3A7F9C63}"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13</a:t>
            </a:fld>
            <a:endParaRPr lang="en-US"/>
          </a:p>
        </p:txBody>
      </p:sp>
      <p:sp>
        <p:nvSpPr>
          <p:cNvPr id="2" name="Title 1"/>
          <p:cNvSpPr>
            <a:spLocks noGrp="1"/>
          </p:cNvSpPr>
          <p:nvPr>
            <p:ph type="title"/>
          </p:nvPr>
        </p:nvSpPr>
        <p:spPr/>
        <p:txBody>
          <a:bodyPr/>
          <a:lstStyle/>
          <a:p>
            <a:r>
              <a:rPr lang="en-US" dirty="0"/>
              <a:t>System Calls for </a:t>
            </a:r>
            <a:r>
              <a:rPr lang="en-US" dirty="0" smtClean="0"/>
              <a:t>Directory and File Management</a:t>
            </a:r>
            <a:endParaRPr lang="en-US" dirty="0"/>
          </a:p>
        </p:txBody>
      </p:sp>
    </p:spTree>
    <p:extLst>
      <p:ext uri="{BB962C8B-B14F-4D97-AF65-F5344CB8AC3E}">
        <p14:creationId xmlns:p14="http://schemas.microsoft.com/office/powerpoint/2010/main" val="483409319"/>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5025756"/>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21. (a) Two directories before linking </a:t>
            </a:r>
            <a:r>
              <a:rPr lang="en-US" sz="2400" i="1" dirty="0"/>
              <a:t>/</a:t>
            </a:r>
            <a:r>
              <a:rPr lang="en-US" sz="2400" i="1" dirty="0" err="1"/>
              <a:t>usr</a:t>
            </a:r>
            <a:r>
              <a:rPr lang="en-US" sz="2400" i="1" dirty="0"/>
              <a:t>/</a:t>
            </a:r>
            <a:r>
              <a:rPr lang="en-US" sz="2400" i="1" dirty="0" err="1"/>
              <a:t>jim</a:t>
            </a:r>
            <a:r>
              <a:rPr lang="en-US" sz="2400" i="1" dirty="0"/>
              <a:t>/memo </a:t>
            </a:r>
            <a:r>
              <a:rPr lang="en-US" sz="2400" dirty="0"/>
              <a:t>to </a:t>
            </a:r>
            <a:r>
              <a:rPr lang="en-US" sz="2400" dirty="0" err="1"/>
              <a:t>ast</a:t>
            </a:r>
            <a:r>
              <a:rPr lang="ja-JP" altLang="en-US" sz="2400" dirty="0"/>
              <a:t>’</a:t>
            </a:r>
            <a:r>
              <a:rPr lang="en-US" sz="2400" dirty="0"/>
              <a:t>s directory. (b) The same directories after linking.</a:t>
            </a:r>
          </a:p>
        </p:txBody>
      </p:sp>
      <p:pic>
        <p:nvPicPr>
          <p:cNvPr id="71687" name="Picture 7" descr="D:\b\b4\IBM\01-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2333088"/>
            <a:ext cx="7696200" cy="2200275"/>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62001CEE-EFDA-474A-A504-39F2D52C739C}"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14</a:t>
            </a:fld>
            <a:endParaRPr lang="en-US"/>
          </a:p>
        </p:txBody>
      </p:sp>
      <p:sp>
        <p:nvSpPr>
          <p:cNvPr id="2" name="Title 1"/>
          <p:cNvSpPr>
            <a:spLocks noGrp="1"/>
          </p:cNvSpPr>
          <p:nvPr>
            <p:ph type="title"/>
          </p:nvPr>
        </p:nvSpPr>
        <p:spPr/>
        <p:txBody>
          <a:bodyPr/>
          <a:lstStyle/>
          <a:p>
            <a:r>
              <a:rPr lang="en-US" dirty="0"/>
              <a:t>Linking</a:t>
            </a:r>
            <a:br>
              <a:rPr lang="en-US" dirty="0"/>
            </a:br>
            <a:endParaRPr lang="en-US" dirty="0"/>
          </a:p>
        </p:txBody>
      </p:sp>
      <p:sp>
        <p:nvSpPr>
          <p:cNvPr id="3" name="TextBox 2"/>
          <p:cNvSpPr txBox="1"/>
          <p:nvPr/>
        </p:nvSpPr>
        <p:spPr>
          <a:xfrm>
            <a:off x="1625600" y="1674430"/>
            <a:ext cx="4572000" cy="369332"/>
          </a:xfrm>
          <a:prstGeom prst="rect">
            <a:avLst/>
          </a:prstGeom>
          <a:noFill/>
        </p:spPr>
        <p:txBody>
          <a:bodyPr wrap="square" rtlCol="0">
            <a:spAutoFit/>
          </a:bodyPr>
          <a:lstStyle/>
          <a:p>
            <a:r>
              <a:rPr lang="en-US" dirty="0" smtClean="0"/>
              <a:t>link(“</a:t>
            </a:r>
            <a:r>
              <a:rPr lang="en-US" dirty="0" err="1" smtClean="0"/>
              <a:t>usr</a:t>
            </a:r>
            <a:r>
              <a:rPr lang="en-US" dirty="0" smtClean="0"/>
              <a:t>/</a:t>
            </a:r>
            <a:r>
              <a:rPr lang="en-US" dirty="0" err="1" smtClean="0"/>
              <a:t>jim</a:t>
            </a:r>
            <a:r>
              <a:rPr lang="en-US" dirty="0" smtClean="0"/>
              <a:t>/memo”, “</a:t>
            </a:r>
            <a:r>
              <a:rPr lang="en-US" dirty="0" err="1" smtClean="0"/>
              <a:t>usr</a:t>
            </a:r>
            <a:r>
              <a:rPr lang="en-US" dirty="0" smtClean="0"/>
              <a:t>/</a:t>
            </a:r>
            <a:r>
              <a:rPr lang="en-US" dirty="0" err="1" smtClean="0"/>
              <a:t>ast</a:t>
            </a:r>
            <a:r>
              <a:rPr lang="en-US" dirty="0" smtClean="0"/>
              <a:t>/note”)</a:t>
            </a:r>
            <a:endParaRPr lang="en-US" dirty="0"/>
          </a:p>
        </p:txBody>
      </p:sp>
    </p:spTree>
    <p:extLst>
      <p:ext uri="{BB962C8B-B14F-4D97-AF65-F5344CB8AC3E}">
        <p14:creationId xmlns:p14="http://schemas.microsoft.com/office/powerpoint/2010/main" val="126498440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ChangeArrowheads="1"/>
          </p:cNvSpPr>
          <p:nvPr/>
        </p:nvSpPr>
        <p:spPr bwMode="auto">
          <a:xfrm>
            <a:off x="381000" y="4419600"/>
            <a:ext cx="8382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(d). </a:t>
            </a:r>
            <a:r>
              <a:rPr lang="en-US" sz="2400" dirty="0"/>
              <a:t>Some of the major POSIX system calls. </a:t>
            </a:r>
          </a:p>
        </p:txBody>
      </p:sp>
      <p:graphicFrame>
        <p:nvGraphicFramePr>
          <p:cNvPr id="65543" name="Object 1031"/>
          <p:cNvGraphicFramePr>
            <a:graphicFrameLocks noChangeAspect="1"/>
          </p:cNvGraphicFramePr>
          <p:nvPr/>
        </p:nvGraphicFramePr>
        <p:xfrm>
          <a:off x="331788" y="2528977"/>
          <a:ext cx="8550275" cy="1625600"/>
        </p:xfrm>
        <a:graphic>
          <a:graphicData uri="http://schemas.openxmlformats.org/presentationml/2006/ole">
            <mc:AlternateContent xmlns:mc="http://schemas.openxmlformats.org/markup-compatibility/2006">
              <mc:Choice xmlns:v="urn:schemas-microsoft-com:vml" Requires="v">
                <p:oleObj spid="_x0000_s4142" name="Image" r:id="rId4" imgW="19202400" imgH="3657600" progId="">
                  <p:embed/>
                </p:oleObj>
              </mc:Choice>
              <mc:Fallback>
                <p:oleObj name="Image" r:id="rId4" imgW="19202400" imgH="3657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88" y="2528977"/>
                        <a:ext cx="8550275" cy="1625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5117CC1D-F85E-4F4F-9DB1-8F2B4A012EF0}"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15</a:t>
            </a:fld>
            <a:endParaRPr lang="en-US"/>
          </a:p>
        </p:txBody>
      </p:sp>
      <p:sp>
        <p:nvSpPr>
          <p:cNvPr id="2" name="Title 1"/>
          <p:cNvSpPr>
            <a:spLocks noGrp="1"/>
          </p:cNvSpPr>
          <p:nvPr>
            <p:ph type="title"/>
          </p:nvPr>
        </p:nvSpPr>
        <p:spPr/>
        <p:txBody>
          <a:bodyPr/>
          <a:lstStyle/>
          <a:p>
            <a:r>
              <a:rPr lang="en-US" dirty="0"/>
              <a:t>Miscellaneous System Calls</a:t>
            </a:r>
            <a:br>
              <a:rPr lang="en-US" dirty="0"/>
            </a:br>
            <a:endParaRPr lang="en-US" dirty="0"/>
          </a:p>
        </p:txBody>
      </p:sp>
    </p:spTree>
    <p:extLst>
      <p:ext uri="{BB962C8B-B14F-4D97-AF65-F5344CB8AC3E}">
        <p14:creationId xmlns:p14="http://schemas.microsoft.com/office/powerpoint/2010/main" val="3256793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719667" y="5709630"/>
            <a:ext cx="74930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a:t>
            </a:r>
            <a:r>
              <a:rPr lang="en-US" sz="2400" dirty="0"/>
              <a:t>23. The Win32 API calls that roughly </a:t>
            </a:r>
            <a:r>
              <a:rPr lang="en-US" sz="2400" dirty="0" smtClean="0"/>
              <a:t>correspond to </a:t>
            </a:r>
            <a:r>
              <a:rPr lang="en-US" sz="2400" dirty="0"/>
              <a:t>the UNIX calls of Fig. 1</a:t>
            </a:r>
            <a:r>
              <a:rPr lang="en-US" sz="2400" dirty="0" smtClean="0"/>
              <a:t>-</a:t>
            </a:r>
            <a:r>
              <a:rPr lang="en-US" sz="2400" dirty="0"/>
              <a:t>18.</a:t>
            </a:r>
          </a:p>
        </p:txBody>
      </p:sp>
      <p:sp>
        <p:nvSpPr>
          <p:cNvPr id="6" name="Date Placeholder 5"/>
          <p:cNvSpPr>
            <a:spLocks noGrp="1"/>
          </p:cNvSpPr>
          <p:nvPr>
            <p:ph type="dt" sz="half" idx="10"/>
          </p:nvPr>
        </p:nvSpPr>
        <p:spPr/>
        <p:txBody>
          <a:bodyPr/>
          <a:lstStyle/>
          <a:p>
            <a:fld id="{2FEB9399-945B-45E5-A2F4-A1FC125192A5}"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16</a:t>
            </a:fld>
            <a:endParaRPr lang="en-US"/>
          </a:p>
        </p:txBody>
      </p:sp>
      <p:sp>
        <p:nvSpPr>
          <p:cNvPr id="2" name="Title 1"/>
          <p:cNvSpPr>
            <a:spLocks noGrp="1"/>
          </p:cNvSpPr>
          <p:nvPr>
            <p:ph type="title"/>
          </p:nvPr>
        </p:nvSpPr>
        <p:spPr>
          <a:xfrm>
            <a:off x="457200" y="600192"/>
            <a:ext cx="8229600" cy="621526"/>
          </a:xfrm>
        </p:spPr>
        <p:txBody>
          <a:bodyPr/>
          <a:lstStyle/>
          <a:p>
            <a:r>
              <a:rPr lang="en-US" dirty="0"/>
              <a:t>Windows Win32 </a:t>
            </a:r>
            <a:r>
              <a:rPr lang="en-US" dirty="0" smtClean="0"/>
              <a:t>API</a:t>
            </a:r>
            <a:endParaRPr lang="en-US" dirty="0"/>
          </a:p>
        </p:txBody>
      </p:sp>
      <p:pic>
        <p:nvPicPr>
          <p:cNvPr id="75782" name="Picture 1030" descr="D:\b\b4\IBM\01-2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163" y="1223355"/>
            <a:ext cx="5524500" cy="44862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18856172"/>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Chapter 1:</a:t>
            </a:r>
          </a:p>
          <a:p>
            <a:endParaRPr lang="en-US" dirty="0" smtClean="0"/>
          </a:p>
          <a:p>
            <a:r>
              <a:rPr lang="en-US" dirty="0" smtClean="0"/>
              <a:t>Section 1.6</a:t>
            </a:r>
          </a:p>
        </p:txBody>
      </p:sp>
      <p:sp>
        <p:nvSpPr>
          <p:cNvPr id="2" name="Date Placeholder 1"/>
          <p:cNvSpPr>
            <a:spLocks noGrp="1"/>
          </p:cNvSpPr>
          <p:nvPr>
            <p:ph type="dt" sz="half" idx="10"/>
          </p:nvPr>
        </p:nvSpPr>
        <p:spPr/>
        <p:txBody>
          <a:bodyPr/>
          <a:lstStyle/>
          <a:p>
            <a:fld id="{52ABBB52-D186-264B-B6B8-688F4CAB6400}" type="datetime1">
              <a:rPr lang="en-US" smtClean="0"/>
              <a:t>9/11/18</a:t>
            </a:fld>
            <a:endParaRPr lang="en-US"/>
          </a:p>
        </p:txBody>
      </p:sp>
      <p:sp>
        <p:nvSpPr>
          <p:cNvPr id="3" name="Footer Placeholder 2"/>
          <p:cNvSpPr>
            <a:spLocks noGrp="1"/>
          </p:cNvSpPr>
          <p:nvPr>
            <p:ph type="ftr" sz="quarter" idx="11"/>
          </p:nvPr>
        </p:nvSpPr>
        <p:spPr/>
        <p:txBody>
          <a:bodyPr/>
          <a:lstStyle/>
          <a:p>
            <a:r>
              <a:rPr lang="en-US" smtClean="0"/>
              <a:t>Yong Chen, Texas Tech University</a:t>
            </a:r>
            <a:endParaRPr lang="en-US" dirty="0" smtClean="0"/>
          </a:p>
        </p:txBody>
      </p:sp>
      <p:sp>
        <p:nvSpPr>
          <p:cNvPr id="4" name="Slide Number Placeholder 3"/>
          <p:cNvSpPr>
            <a:spLocks noGrp="1"/>
          </p:cNvSpPr>
          <p:nvPr>
            <p:ph type="sldNum" sz="quarter" idx="12"/>
          </p:nvPr>
        </p:nvSpPr>
        <p:spPr/>
        <p:txBody>
          <a:bodyPr/>
          <a:lstStyle/>
          <a:p>
            <a:fld id="{D2DB48A1-B5F2-D944-9563-BD7B04ADBA09}" type="slidenum">
              <a:rPr lang="en-US" smtClean="0"/>
              <a:t>17</a:t>
            </a:fld>
            <a:endParaRPr lang="en-US"/>
          </a:p>
        </p:txBody>
      </p:sp>
      <p:sp>
        <p:nvSpPr>
          <p:cNvPr id="5" name="Title 4"/>
          <p:cNvSpPr>
            <a:spLocks noGrp="1"/>
          </p:cNvSpPr>
          <p:nvPr>
            <p:ph type="title"/>
          </p:nvPr>
        </p:nvSpPr>
        <p:spPr/>
        <p:txBody>
          <a:bodyPr/>
          <a:lstStyle/>
          <a:p>
            <a:r>
              <a:rPr lang="en-US" dirty="0" smtClean="0"/>
              <a:t>Readings</a:t>
            </a:r>
            <a:endParaRPr lang="en-US" dirty="0"/>
          </a:p>
        </p:txBody>
      </p:sp>
    </p:spTree>
    <p:extLst>
      <p:ext uri="{BB962C8B-B14F-4D97-AF65-F5344CB8AC3E}">
        <p14:creationId xmlns:p14="http://schemas.microsoft.com/office/powerpoint/2010/main" val="17831115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Questions?</a:t>
            </a:r>
          </a:p>
          <a:p>
            <a:endParaRPr lang="en-US" dirty="0"/>
          </a:p>
          <a:p>
            <a:pPr>
              <a:lnSpc>
                <a:spcPct val="120000"/>
              </a:lnSpc>
            </a:pPr>
            <a:r>
              <a:rPr lang="en-US" dirty="0" smtClean="0"/>
              <a:t>System </a:t>
            </a:r>
            <a:r>
              <a:rPr lang="en-US" dirty="0"/>
              <a:t>Calls</a:t>
            </a:r>
          </a:p>
          <a:p>
            <a:pPr lvl="1">
              <a:lnSpc>
                <a:spcPct val="120000"/>
              </a:lnSpc>
            </a:pPr>
            <a:r>
              <a:rPr lang="en-US" dirty="0"/>
              <a:t>Concept and steps</a:t>
            </a:r>
          </a:p>
          <a:p>
            <a:pPr lvl="1">
              <a:lnSpc>
                <a:spcPct val="120000"/>
              </a:lnSpc>
            </a:pPr>
            <a:r>
              <a:rPr lang="en-US" dirty="0"/>
              <a:t>System calls for process, file, and directory management</a:t>
            </a:r>
          </a:p>
          <a:p>
            <a:pPr>
              <a:lnSpc>
                <a:spcPct val="120000"/>
              </a:lnSpc>
            </a:pPr>
            <a:r>
              <a:rPr lang="en-US" dirty="0">
                <a:solidFill>
                  <a:schemeClr val="bg1">
                    <a:lumMod val="75000"/>
                  </a:schemeClr>
                </a:solidFill>
              </a:rPr>
              <a:t>Operating System </a:t>
            </a:r>
            <a:r>
              <a:rPr lang="en-US" dirty="0" smtClean="0">
                <a:solidFill>
                  <a:schemeClr val="bg1">
                    <a:lumMod val="75000"/>
                  </a:schemeClr>
                </a:solidFill>
              </a:rPr>
              <a:t>Structure</a:t>
            </a:r>
            <a:endParaRPr lang="en-US" dirty="0">
              <a:solidFill>
                <a:schemeClr val="bg1">
                  <a:lumMod val="75000"/>
                </a:schemeClr>
              </a:solidFill>
            </a:endParaRPr>
          </a:p>
          <a:p>
            <a:endParaRPr lang="en-US" dirty="0" smtClean="0"/>
          </a:p>
          <a:p>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9/11/18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2</a:t>
            </a:fld>
            <a:endParaRPr lang="en-US"/>
          </a:p>
        </p:txBody>
      </p:sp>
      <p:sp>
        <p:nvSpPr>
          <p:cNvPr id="6" name="Title 5"/>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50908501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1027"/>
          <p:cNvSpPr>
            <a:spLocks noChangeArrowheads="1"/>
          </p:cNvSpPr>
          <p:nvPr/>
        </p:nvSpPr>
        <p:spPr bwMode="auto">
          <a:xfrm>
            <a:off x="978795" y="5654567"/>
            <a:ext cx="7868992"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a:spcBef>
                <a:spcPct val="20000"/>
              </a:spcBef>
            </a:pPr>
            <a:r>
              <a:rPr lang="en-US" sz="2600" dirty="0"/>
              <a:t>Figure 1</a:t>
            </a:r>
            <a:r>
              <a:rPr lang="en-US" sz="2600" dirty="0" smtClean="0"/>
              <a:t>-1</a:t>
            </a:r>
            <a:r>
              <a:rPr lang="en-US" sz="2600" dirty="0"/>
              <a:t>. Where the operating system fits in.</a:t>
            </a:r>
          </a:p>
        </p:txBody>
      </p:sp>
      <p:pic>
        <p:nvPicPr>
          <p:cNvPr id="102405" name="Picture 1029" descr="D:\b\b4\IBM\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90" y="859863"/>
            <a:ext cx="8211892" cy="456599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Footer Placeholder 4"/>
          <p:cNvSpPr>
            <a:spLocks noGrp="1"/>
          </p:cNvSpPr>
          <p:nvPr>
            <p:ph type="ftr" sz="quarter" idx="11"/>
          </p:nvPr>
        </p:nvSpPr>
        <p:spPr>
          <a:xfrm>
            <a:off x="3124200" y="6388100"/>
            <a:ext cx="2895600" cy="365125"/>
          </a:xfrm>
        </p:spPr>
        <p:txBody>
          <a:bodyPr/>
          <a:lstStyle/>
          <a:p>
            <a:r>
              <a:rPr lang="en-US" smtClean="0"/>
              <a:t>Yong Chen, Texas Tech University</a:t>
            </a:r>
            <a:endParaRPr lang="en-US"/>
          </a:p>
        </p:txBody>
      </p:sp>
      <p:sp>
        <p:nvSpPr>
          <p:cNvPr id="6" name="Date Placeholder 5"/>
          <p:cNvSpPr>
            <a:spLocks noGrp="1"/>
          </p:cNvSpPr>
          <p:nvPr>
            <p:ph type="dt" sz="half" idx="10"/>
          </p:nvPr>
        </p:nvSpPr>
        <p:spPr>
          <a:xfrm>
            <a:off x="457200" y="6388099"/>
            <a:ext cx="2133600" cy="365125"/>
          </a:xfrm>
        </p:spPr>
        <p:txBody>
          <a:bodyPr/>
          <a:lstStyle/>
          <a:p>
            <a:fld id="{3175516F-F2A2-47C5-9741-85CE8E25E4A5}" type="datetime1">
              <a:rPr lang="en-US" altLang="zh-CN" smtClean="0"/>
              <a:pPr/>
              <a:t>9/11/18</a:t>
            </a:fld>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3</a:t>
            </a:fld>
            <a:endParaRPr lang="en-US"/>
          </a:p>
        </p:txBody>
      </p:sp>
    </p:spTree>
    <p:extLst>
      <p:ext uri="{BB962C8B-B14F-4D97-AF65-F5344CB8AC3E}">
        <p14:creationId xmlns:p14="http://schemas.microsoft.com/office/powerpoint/2010/main" val="18525319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20000"/>
              </a:lnSpc>
            </a:pPr>
            <a:r>
              <a:rPr lang="en-US" dirty="0" smtClean="0">
                <a:solidFill>
                  <a:srgbClr val="0000FF"/>
                </a:solidFill>
              </a:rPr>
              <a:t>Interface between user programs and OS</a:t>
            </a:r>
          </a:p>
          <a:p>
            <a:pPr>
              <a:lnSpc>
                <a:spcPct val="120000"/>
              </a:lnSpc>
            </a:pPr>
            <a:r>
              <a:rPr lang="en-US" dirty="0" smtClean="0"/>
              <a:t>Vary among operating systems</a:t>
            </a:r>
          </a:p>
          <a:p>
            <a:pPr>
              <a:lnSpc>
                <a:spcPct val="120000"/>
              </a:lnSpc>
            </a:pPr>
            <a:r>
              <a:rPr lang="en-US" dirty="0" smtClean="0"/>
              <a:t>POSIX (Portable </a:t>
            </a:r>
            <a:r>
              <a:rPr lang="en-US" dirty="0"/>
              <a:t>Operating System </a:t>
            </a:r>
            <a:r>
              <a:rPr lang="en-US" dirty="0" smtClean="0"/>
              <a:t>Interface)</a:t>
            </a:r>
            <a:endParaRPr lang="en-US" dirty="0"/>
          </a:p>
          <a:p>
            <a:pPr lvl="1">
              <a:lnSpc>
                <a:spcPct val="120000"/>
              </a:lnSpc>
            </a:pPr>
            <a:r>
              <a:rPr lang="en-US" dirty="0" smtClean="0"/>
              <a:t>A </a:t>
            </a:r>
            <a:r>
              <a:rPr lang="en-US" dirty="0"/>
              <a:t>family of standards specified by the </a:t>
            </a:r>
            <a:r>
              <a:rPr lang="en-US" dirty="0" smtClean="0"/>
              <a:t>IEEE</a:t>
            </a:r>
          </a:p>
          <a:p>
            <a:pPr lvl="1">
              <a:lnSpc>
                <a:spcPct val="120000"/>
              </a:lnSpc>
            </a:pPr>
            <a:r>
              <a:rPr lang="en-US" dirty="0"/>
              <a:t>Defines </a:t>
            </a:r>
            <a:r>
              <a:rPr lang="en-US" dirty="0" smtClean="0"/>
              <a:t>system </a:t>
            </a:r>
            <a:r>
              <a:rPr lang="en-US" dirty="0"/>
              <a:t>calls </a:t>
            </a:r>
            <a:r>
              <a:rPr lang="en-US" dirty="0" smtClean="0"/>
              <a:t>API (Application Program Interface), </a:t>
            </a:r>
            <a:r>
              <a:rPr lang="en-US" dirty="0"/>
              <a:t>command line </a:t>
            </a:r>
            <a:r>
              <a:rPr lang="en-US" dirty="0" smtClean="0"/>
              <a:t>shells, </a:t>
            </a:r>
            <a:r>
              <a:rPr lang="en-US" dirty="0"/>
              <a:t>and utility </a:t>
            </a:r>
            <a:r>
              <a:rPr lang="en-US" dirty="0" smtClean="0"/>
              <a:t>interfaces </a:t>
            </a:r>
            <a:endParaRPr lang="en-US" dirty="0"/>
          </a:p>
          <a:p>
            <a:pPr lvl="1"/>
            <a:r>
              <a:rPr lang="en-US" dirty="0" smtClean="0"/>
              <a:t>POSIX has about 100 procedure calls (some examples are listed in the Fig. 1-18) on page 54.</a:t>
            </a:r>
            <a:endParaRPr lang="en-US" dirty="0"/>
          </a:p>
        </p:txBody>
      </p:sp>
      <p:sp>
        <p:nvSpPr>
          <p:cNvPr id="3" name="Date Placeholder 2"/>
          <p:cNvSpPr>
            <a:spLocks noGrp="1"/>
          </p:cNvSpPr>
          <p:nvPr>
            <p:ph type="dt" sz="half" idx="10"/>
          </p:nvPr>
        </p:nvSpPr>
        <p:spPr/>
        <p:txBody>
          <a:bodyPr/>
          <a:lstStyle/>
          <a:p>
            <a:fld id="{C94E3762-5D8A-3A4E-B6DB-2FE9B8FB070F}" type="datetime1">
              <a:rPr lang="en-US" smtClean="0"/>
              <a:t>9/11/18</a:t>
            </a:fld>
            <a:endParaRPr lang="en-US" dirty="0"/>
          </a:p>
        </p:txBody>
      </p:sp>
      <p:sp>
        <p:nvSpPr>
          <p:cNvPr id="4" name="Footer Placeholder 3"/>
          <p:cNvSpPr>
            <a:spLocks noGrp="1"/>
          </p:cNvSpPr>
          <p:nvPr>
            <p:ph type="ftr" sz="quarter" idx="11"/>
          </p:nvPr>
        </p:nvSpPr>
        <p:spPr/>
        <p:txBody>
          <a:bodyPr/>
          <a:lstStyle/>
          <a:p>
            <a:r>
              <a:rPr lang="en-US" dirty="0" smtClean="0"/>
              <a:t>Yong Chen, Texas Tech University</a:t>
            </a:r>
          </a:p>
        </p:txBody>
      </p:sp>
      <p:sp>
        <p:nvSpPr>
          <p:cNvPr id="5" name="Slide Number Placeholder 4"/>
          <p:cNvSpPr>
            <a:spLocks noGrp="1"/>
          </p:cNvSpPr>
          <p:nvPr>
            <p:ph type="sldNum" sz="quarter" idx="12"/>
          </p:nvPr>
        </p:nvSpPr>
        <p:spPr/>
        <p:txBody>
          <a:bodyPr/>
          <a:lstStyle/>
          <a:p>
            <a:fld id="{D2DB48A1-B5F2-D944-9563-BD7B04ADBA09}" type="slidenum">
              <a:rPr lang="en-US" smtClean="0"/>
              <a:t>4</a:t>
            </a:fld>
            <a:endParaRPr lang="en-US"/>
          </a:p>
        </p:txBody>
      </p:sp>
      <p:sp>
        <p:nvSpPr>
          <p:cNvPr id="6" name="Title 5"/>
          <p:cNvSpPr>
            <a:spLocks noGrp="1"/>
          </p:cNvSpPr>
          <p:nvPr>
            <p:ph type="title"/>
          </p:nvPr>
        </p:nvSpPr>
        <p:spPr/>
        <p:txBody>
          <a:bodyPr/>
          <a:lstStyle/>
          <a:p>
            <a:r>
              <a:rPr lang="en-US" dirty="0" smtClean="0"/>
              <a:t>System Calls</a:t>
            </a:r>
            <a:endParaRPr lang="en-US" dirty="0"/>
          </a:p>
        </p:txBody>
      </p:sp>
    </p:spTree>
    <p:extLst>
      <p:ext uri="{BB962C8B-B14F-4D97-AF65-F5344CB8AC3E}">
        <p14:creationId xmlns:p14="http://schemas.microsoft.com/office/powerpoint/2010/main" val="154273683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2DB48A1-B5F2-D944-9563-BD7B04ADBA09}"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735" y="0"/>
            <a:ext cx="5428445" cy="6858000"/>
          </a:xfrm>
          <a:prstGeom prst="rect">
            <a:avLst/>
          </a:prstGeom>
        </p:spPr>
      </p:pic>
    </p:spTree>
    <p:extLst>
      <p:ext uri="{BB962C8B-B14F-4D97-AF65-F5344CB8AC3E}">
        <p14:creationId xmlns:p14="http://schemas.microsoft.com/office/powerpoint/2010/main" val="210835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5715848"/>
            <a:ext cx="91440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-17. </a:t>
            </a:r>
            <a:r>
              <a:rPr lang="en-US" sz="2400" dirty="0"/>
              <a:t>The 11 steps in making the system </a:t>
            </a:r>
            <a:r>
              <a:rPr lang="en-US" sz="2400" dirty="0" smtClean="0"/>
              <a:t>call </a:t>
            </a:r>
            <a:r>
              <a:rPr lang="en-US" sz="2400" dirty="0" smtClean="0">
                <a:solidFill>
                  <a:srgbClr val="0000FF"/>
                </a:solidFill>
              </a:rPr>
              <a:t>read(</a:t>
            </a:r>
            <a:r>
              <a:rPr lang="en-US" sz="2400" dirty="0" err="1" smtClean="0">
                <a:solidFill>
                  <a:srgbClr val="0000FF"/>
                </a:solidFill>
              </a:rPr>
              <a:t>fd</a:t>
            </a:r>
            <a:r>
              <a:rPr lang="en-US" sz="2400" dirty="0">
                <a:solidFill>
                  <a:srgbClr val="0000FF"/>
                </a:solidFill>
              </a:rPr>
              <a:t>, buffer, </a:t>
            </a:r>
            <a:r>
              <a:rPr lang="en-US" sz="2400" dirty="0" err="1">
                <a:solidFill>
                  <a:srgbClr val="0000FF"/>
                </a:solidFill>
              </a:rPr>
              <a:t>nbytes</a:t>
            </a:r>
            <a:r>
              <a:rPr lang="en-US" sz="2400" dirty="0">
                <a:solidFill>
                  <a:srgbClr val="0000FF"/>
                </a:solidFill>
              </a:rPr>
              <a:t>).</a:t>
            </a:r>
          </a:p>
        </p:txBody>
      </p:sp>
      <p:pic>
        <p:nvPicPr>
          <p:cNvPr id="150533" name="Picture 5" descr="D:\b\b4\IBM\01-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583" y="1191473"/>
            <a:ext cx="5727700" cy="452437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Content Placeholder 2"/>
          <p:cNvSpPr>
            <a:spLocks noGrp="1"/>
          </p:cNvSpPr>
          <p:nvPr>
            <p:ph idx="1"/>
          </p:nvPr>
        </p:nvSpPr>
        <p:spPr>
          <a:xfrm>
            <a:off x="211667" y="1502586"/>
            <a:ext cx="3682999" cy="4783914"/>
          </a:xfrm>
        </p:spPr>
        <p:txBody>
          <a:bodyPr/>
          <a:lstStyle/>
          <a:p>
            <a:r>
              <a:rPr lang="en-US" i="1" dirty="0"/>
              <a:t>r</a:t>
            </a:r>
            <a:r>
              <a:rPr lang="en-US" i="1" dirty="0" smtClean="0"/>
              <a:t>ead</a:t>
            </a:r>
            <a:r>
              <a:rPr lang="en-US" dirty="0" smtClean="0"/>
              <a:t> system call</a:t>
            </a:r>
          </a:p>
          <a:p>
            <a:r>
              <a:rPr lang="en-US" i="1" dirty="0" smtClean="0"/>
              <a:t>count=read(</a:t>
            </a:r>
            <a:r>
              <a:rPr lang="en-US" i="1" dirty="0" err="1" smtClean="0"/>
              <a:t>fd</a:t>
            </a:r>
            <a:r>
              <a:rPr lang="en-US" i="1" dirty="0" smtClean="0"/>
              <a:t>, </a:t>
            </a:r>
            <a:r>
              <a:rPr lang="en-US" i="1" dirty="0" smtClean="0">
                <a:solidFill>
                  <a:srgbClr val="0070C0"/>
                </a:solidFill>
              </a:rPr>
              <a:t>buffer</a:t>
            </a:r>
            <a:r>
              <a:rPr lang="en-US" i="1" dirty="0" smtClean="0"/>
              <a:t>, </a:t>
            </a:r>
            <a:r>
              <a:rPr lang="en-US" i="1" dirty="0" err="1" smtClean="0"/>
              <a:t>nbytes</a:t>
            </a:r>
            <a:r>
              <a:rPr lang="en-US" i="1" dirty="0" smtClean="0"/>
              <a:t>)</a:t>
            </a:r>
          </a:p>
          <a:p>
            <a:pPr marL="0" indent="0">
              <a:buNone/>
            </a:pPr>
            <a:r>
              <a:rPr lang="en-US" sz="1200" i="1" dirty="0" smtClean="0">
                <a:solidFill>
                  <a:srgbClr val="FF0000"/>
                </a:solidFill>
              </a:rPr>
              <a:t>	</a:t>
            </a:r>
            <a:r>
              <a:rPr lang="en-US" sz="1400" i="1" dirty="0" smtClean="0">
                <a:solidFill>
                  <a:srgbClr val="FF0000"/>
                </a:solidFill>
              </a:rPr>
              <a:t>(count can be smaller than </a:t>
            </a:r>
            <a:r>
              <a:rPr lang="en-US" sz="1400" i="1" dirty="0" err="1" smtClean="0">
                <a:solidFill>
                  <a:srgbClr val="FF0000"/>
                </a:solidFill>
              </a:rPr>
              <a:t>nbytes</a:t>
            </a:r>
            <a:r>
              <a:rPr lang="en-US" sz="1400" i="1" dirty="0" smtClean="0">
                <a:solidFill>
                  <a:srgbClr val="FF0000"/>
                </a:solidFill>
              </a:rPr>
              <a:t>. Why?)</a:t>
            </a:r>
          </a:p>
          <a:p>
            <a:endParaRPr lang="en-US" dirty="0" smtClean="0"/>
          </a:p>
          <a:p>
            <a:r>
              <a:rPr lang="en-US" dirty="0" smtClean="0"/>
              <a:t>If an error occurs, </a:t>
            </a:r>
            <a:r>
              <a:rPr lang="en-US" i="1" dirty="0" smtClean="0"/>
              <a:t>count </a:t>
            </a:r>
            <a:r>
              <a:rPr lang="en-US" dirty="0" smtClean="0"/>
              <a:t>is set to -1 and the error number is put in </a:t>
            </a:r>
            <a:r>
              <a:rPr lang="en-US" i="1" dirty="0" err="1" smtClean="0"/>
              <a:t>errno</a:t>
            </a:r>
            <a:r>
              <a:rPr lang="en-US" i="1" dirty="0" smtClean="0"/>
              <a:t> (a global variable)</a:t>
            </a:r>
          </a:p>
          <a:p>
            <a:pPr marL="0" indent="0">
              <a:buNone/>
            </a:pPr>
            <a:r>
              <a:rPr lang="en-US" i="1" dirty="0"/>
              <a:t>	</a:t>
            </a:r>
            <a:r>
              <a:rPr lang="en-US" sz="1400" i="1" dirty="0" smtClean="0">
                <a:solidFill>
                  <a:srgbClr val="FF0000"/>
                </a:solidFill>
              </a:rPr>
              <a:t>(The program should always check)</a:t>
            </a:r>
            <a:endParaRPr lang="en-US" sz="1400" i="1" dirty="0">
              <a:solidFill>
                <a:srgbClr val="FF0000"/>
              </a:solidFill>
            </a:endParaRPr>
          </a:p>
        </p:txBody>
      </p:sp>
      <p:sp>
        <p:nvSpPr>
          <p:cNvPr id="6" name="Date Placeholder 5"/>
          <p:cNvSpPr>
            <a:spLocks noGrp="1"/>
          </p:cNvSpPr>
          <p:nvPr>
            <p:ph type="dt" sz="half" idx="10"/>
          </p:nvPr>
        </p:nvSpPr>
        <p:spPr/>
        <p:txBody>
          <a:bodyPr/>
          <a:lstStyle/>
          <a:p>
            <a:fld id="{28B9D61F-2A5C-4372-AFD6-04E243C44FCA}"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dirty="0" smtClean="0"/>
              <a:t>Yong Chen, Texas Tech University</a:t>
            </a:r>
            <a:endParaRPr lang="en-US" dirty="0"/>
          </a:p>
        </p:txBody>
      </p:sp>
      <p:sp>
        <p:nvSpPr>
          <p:cNvPr id="7" name="Slide Number Placeholder 6"/>
          <p:cNvSpPr>
            <a:spLocks noGrp="1"/>
          </p:cNvSpPr>
          <p:nvPr>
            <p:ph type="sldNum" sz="quarter" idx="12"/>
          </p:nvPr>
        </p:nvSpPr>
        <p:spPr/>
        <p:txBody>
          <a:bodyPr/>
          <a:lstStyle/>
          <a:p>
            <a:fld id="{E5B45921-0740-1F4C-BF3B-15FC532FF260}" type="slidenum">
              <a:rPr lang="en-US" smtClean="0"/>
              <a:pPr/>
              <a:t>6</a:t>
            </a:fld>
            <a:endParaRPr lang="en-US"/>
          </a:p>
        </p:txBody>
      </p:sp>
      <p:sp>
        <p:nvSpPr>
          <p:cNvPr id="2" name="Title 1"/>
          <p:cNvSpPr>
            <a:spLocks noGrp="1"/>
          </p:cNvSpPr>
          <p:nvPr>
            <p:ph type="title"/>
          </p:nvPr>
        </p:nvSpPr>
        <p:spPr>
          <a:xfrm>
            <a:off x="457200" y="500331"/>
            <a:ext cx="8229600" cy="621526"/>
          </a:xfrm>
        </p:spPr>
        <p:txBody>
          <a:bodyPr/>
          <a:lstStyle/>
          <a:p>
            <a:r>
              <a:rPr lang="en-US" dirty="0" smtClean="0"/>
              <a:t>Steps of System Calls</a:t>
            </a:r>
            <a:endParaRPr lang="en-US" dirty="0"/>
          </a:p>
        </p:txBody>
      </p:sp>
    </p:spTree>
    <p:extLst>
      <p:ext uri="{BB962C8B-B14F-4D97-AF65-F5344CB8AC3E}">
        <p14:creationId xmlns:p14="http://schemas.microsoft.com/office/powerpoint/2010/main" val="604151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C/C++ languages</a:t>
            </a:r>
          </a:p>
          <a:p>
            <a:pPr lvl="1"/>
            <a:r>
              <a:rPr lang="en-US" dirty="0" smtClean="0"/>
              <a:t>Pass by value</a:t>
            </a:r>
          </a:p>
          <a:p>
            <a:pPr lvl="1"/>
            <a:r>
              <a:rPr lang="en-US" dirty="0" smtClean="0"/>
              <a:t>Pass by reference</a:t>
            </a:r>
          </a:p>
          <a:p>
            <a:endParaRPr lang="en-US" dirty="0" smtClean="0"/>
          </a:p>
        </p:txBody>
      </p:sp>
      <p:sp>
        <p:nvSpPr>
          <p:cNvPr id="3" name="Date Placeholder 2"/>
          <p:cNvSpPr>
            <a:spLocks noGrp="1"/>
          </p:cNvSpPr>
          <p:nvPr>
            <p:ph type="dt" sz="half" idx="10"/>
          </p:nvPr>
        </p:nvSpPr>
        <p:spPr/>
        <p:txBody>
          <a:bodyPr/>
          <a:lstStyle/>
          <a:p>
            <a:fld id="{C94E3762-5D8A-3A4E-B6DB-2FE9B8FB070F}" type="datetime1">
              <a:rPr lang="en-US" smtClean="0"/>
              <a:t>9/11/18</a:t>
            </a:fld>
            <a:endParaRPr lang="en-US"/>
          </a:p>
        </p:txBody>
      </p:sp>
      <p:sp>
        <p:nvSpPr>
          <p:cNvPr id="4" name="Footer Placeholder 3"/>
          <p:cNvSpPr>
            <a:spLocks noGrp="1"/>
          </p:cNvSpPr>
          <p:nvPr>
            <p:ph type="ftr" sz="quarter" idx="11"/>
          </p:nvPr>
        </p:nvSpPr>
        <p:spPr/>
        <p:txBody>
          <a:bodyPr/>
          <a:lstStyle/>
          <a:p>
            <a:r>
              <a:rPr lang="en-US" smtClean="0"/>
              <a:t>Yong Chen, Texas Tech University</a:t>
            </a:r>
            <a:endParaRPr lang="en-US" dirty="0" smtClean="0"/>
          </a:p>
        </p:txBody>
      </p:sp>
      <p:sp>
        <p:nvSpPr>
          <p:cNvPr id="5" name="Slide Number Placeholder 4"/>
          <p:cNvSpPr>
            <a:spLocks noGrp="1"/>
          </p:cNvSpPr>
          <p:nvPr>
            <p:ph type="sldNum" sz="quarter" idx="12"/>
          </p:nvPr>
        </p:nvSpPr>
        <p:spPr/>
        <p:txBody>
          <a:bodyPr/>
          <a:lstStyle/>
          <a:p>
            <a:fld id="{D2DB48A1-B5F2-D944-9563-BD7B04ADBA09}" type="slidenum">
              <a:rPr lang="en-US" smtClean="0"/>
              <a:t>7</a:t>
            </a:fld>
            <a:endParaRPr lang="en-US"/>
          </a:p>
        </p:txBody>
      </p:sp>
      <p:sp>
        <p:nvSpPr>
          <p:cNvPr id="6" name="Title 5"/>
          <p:cNvSpPr>
            <a:spLocks noGrp="1"/>
          </p:cNvSpPr>
          <p:nvPr>
            <p:ph type="title"/>
          </p:nvPr>
        </p:nvSpPr>
        <p:spPr/>
        <p:txBody>
          <a:bodyPr/>
          <a:lstStyle/>
          <a:p>
            <a:r>
              <a:rPr lang="en-US" dirty="0" smtClean="0"/>
              <a:t>Notes</a:t>
            </a:r>
            <a:endParaRPr lang="en-US" dirty="0"/>
          </a:p>
        </p:txBody>
      </p:sp>
    </p:spTree>
    <p:extLst>
      <p:ext uri="{BB962C8B-B14F-4D97-AF65-F5344CB8AC3E}">
        <p14:creationId xmlns:p14="http://schemas.microsoft.com/office/powerpoint/2010/main" val="110963806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984250" y="4411663"/>
            <a:ext cx="7355417"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ctr" eaLnBrk="0" hangingPunct="0">
              <a:spcBef>
                <a:spcPct val="20000"/>
              </a:spcBef>
            </a:pPr>
            <a:r>
              <a:rPr lang="en-US" sz="2400" dirty="0"/>
              <a:t>Figure 1</a:t>
            </a:r>
            <a:r>
              <a:rPr lang="en-US" sz="2400" dirty="0" smtClean="0"/>
              <a:t>-18 (a). </a:t>
            </a:r>
            <a:r>
              <a:rPr lang="en-US" sz="2400" dirty="0"/>
              <a:t>Some of the major POSIX system calls. </a:t>
            </a:r>
          </a:p>
        </p:txBody>
      </p:sp>
      <p:pic>
        <p:nvPicPr>
          <p:cNvPr id="152581" name="Picture 5" descr="D:\b\b4\IBM\01-18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35" y="2557463"/>
            <a:ext cx="7750175" cy="18542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C9E6E15F-69D6-4607-A1DF-E262C9125CF5}"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8</a:t>
            </a:fld>
            <a:endParaRPr lang="en-US"/>
          </a:p>
        </p:txBody>
      </p:sp>
      <p:sp>
        <p:nvSpPr>
          <p:cNvPr id="2" name="Title 1"/>
          <p:cNvSpPr>
            <a:spLocks noGrp="1"/>
          </p:cNvSpPr>
          <p:nvPr>
            <p:ph type="title"/>
          </p:nvPr>
        </p:nvSpPr>
        <p:spPr/>
        <p:txBody>
          <a:bodyPr/>
          <a:lstStyle/>
          <a:p>
            <a:r>
              <a:rPr lang="en-US" dirty="0"/>
              <a:t>System Calls for Process </a:t>
            </a:r>
            <a:r>
              <a:rPr lang="en-US" dirty="0" smtClean="0"/>
              <a:t>Management</a:t>
            </a:r>
            <a:endParaRPr lang="en-US" dirty="0"/>
          </a:p>
        </p:txBody>
      </p:sp>
    </p:spTree>
    <p:extLst>
      <p:ext uri="{BB962C8B-B14F-4D97-AF65-F5344CB8AC3E}">
        <p14:creationId xmlns:p14="http://schemas.microsoft.com/office/powerpoint/2010/main" val="22371689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2151063" y="5550794"/>
            <a:ext cx="4571709" cy="5452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marL="609600" indent="-609600" algn="l" eaLnBrk="0" hangingPunct="0">
              <a:spcBef>
                <a:spcPct val="20000"/>
              </a:spcBef>
            </a:pPr>
            <a:r>
              <a:rPr lang="en-US" sz="2400" dirty="0"/>
              <a:t>Figure 1</a:t>
            </a:r>
            <a:r>
              <a:rPr lang="en-US" sz="2400" dirty="0" smtClean="0"/>
              <a:t>-</a:t>
            </a:r>
            <a:r>
              <a:rPr lang="en-US" sz="2400" dirty="0"/>
              <a:t>19. A stripped-down shell. </a:t>
            </a:r>
          </a:p>
        </p:txBody>
      </p:sp>
      <p:graphicFrame>
        <p:nvGraphicFramePr>
          <p:cNvPr id="67591" name="Object 7"/>
          <p:cNvGraphicFramePr>
            <a:graphicFrameLocks noChangeAspect="1"/>
          </p:cNvGraphicFramePr>
          <p:nvPr/>
        </p:nvGraphicFramePr>
        <p:xfrm>
          <a:off x="468313" y="1976438"/>
          <a:ext cx="8207375" cy="3355975"/>
        </p:xfrm>
        <a:graphic>
          <a:graphicData uri="http://schemas.openxmlformats.org/presentationml/2006/ole">
            <mc:AlternateContent xmlns:mc="http://schemas.openxmlformats.org/markup-compatibility/2006">
              <mc:Choice xmlns:v="urn:schemas-microsoft-com:vml" Requires="v">
                <p:oleObj spid="_x0000_s1071" name="Image" r:id="rId4" imgW="20116800" imgH="8229600" progId="">
                  <p:embed/>
                </p:oleObj>
              </mc:Choice>
              <mc:Fallback>
                <p:oleObj name="Image" r:id="rId4" imgW="20116800" imgH="8229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76438"/>
                        <a:ext cx="8207375" cy="335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68EB32B6-31F3-4A82-AB9F-303C7115DB38}" type="datetime1">
              <a:rPr lang="en-US" altLang="zh-CN" smtClean="0"/>
              <a:pPr/>
              <a:t>9/11/18</a:t>
            </a:fld>
            <a:endParaRPr lang="en-US"/>
          </a:p>
        </p:txBody>
      </p:sp>
      <p:sp>
        <p:nvSpPr>
          <p:cNvPr id="5" name="Footer Placeholder 4"/>
          <p:cNvSpPr>
            <a:spLocks noGrp="1"/>
          </p:cNvSpPr>
          <p:nvPr>
            <p:ph type="ftr" sz="quarter" idx="11"/>
          </p:nvPr>
        </p:nvSpPr>
        <p:spPr/>
        <p:txBody>
          <a:bodyPr/>
          <a:lstStyle/>
          <a:p>
            <a:r>
              <a:rPr lang="en-US" smtClean="0"/>
              <a:t>Yong Chen, Texas Tech University</a:t>
            </a:r>
            <a:endParaRPr lang="en-US"/>
          </a:p>
        </p:txBody>
      </p:sp>
      <p:sp>
        <p:nvSpPr>
          <p:cNvPr id="7" name="Slide Number Placeholder 6"/>
          <p:cNvSpPr>
            <a:spLocks noGrp="1"/>
          </p:cNvSpPr>
          <p:nvPr>
            <p:ph type="sldNum" sz="quarter" idx="12"/>
          </p:nvPr>
        </p:nvSpPr>
        <p:spPr/>
        <p:txBody>
          <a:bodyPr/>
          <a:lstStyle/>
          <a:p>
            <a:fld id="{E5B45921-0740-1F4C-BF3B-15FC532FF260}" type="slidenum">
              <a:rPr lang="en-US" smtClean="0"/>
              <a:pPr/>
              <a:t>9</a:t>
            </a:fld>
            <a:endParaRPr lang="en-US"/>
          </a:p>
        </p:txBody>
      </p:sp>
      <p:sp>
        <p:nvSpPr>
          <p:cNvPr id="2" name="Title 1"/>
          <p:cNvSpPr>
            <a:spLocks noGrp="1"/>
          </p:cNvSpPr>
          <p:nvPr>
            <p:ph type="title"/>
          </p:nvPr>
        </p:nvSpPr>
        <p:spPr/>
        <p:txBody>
          <a:bodyPr/>
          <a:lstStyle/>
          <a:p>
            <a:r>
              <a:rPr lang="en-US" dirty="0"/>
              <a:t>A Simple </a:t>
            </a:r>
            <a:r>
              <a:rPr lang="en-US" dirty="0" smtClean="0"/>
              <a:t>Shell</a:t>
            </a:r>
            <a:endParaRPr lang="en-US" dirty="0"/>
          </a:p>
        </p:txBody>
      </p:sp>
    </p:spTree>
    <p:extLst>
      <p:ext uri="{BB962C8B-B14F-4D97-AF65-F5344CB8AC3E}">
        <p14:creationId xmlns:p14="http://schemas.microsoft.com/office/powerpoint/2010/main" val="59159178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5668</TotalTime>
  <Words>763</Words>
  <Application>Microsoft Macintosh PowerPoint</Application>
  <PresentationFormat>On-screen Show (4:3)</PresentationFormat>
  <Paragraphs>141</Paragraphs>
  <Slides>17</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Calibri</vt:lpstr>
      <vt:lpstr>ＭＳ Ｐゴシック</vt:lpstr>
      <vt:lpstr>宋体</vt:lpstr>
      <vt:lpstr>Arial</vt:lpstr>
      <vt:lpstr>Office Theme</vt:lpstr>
      <vt:lpstr>Image</vt:lpstr>
      <vt:lpstr>PowerPoint Presentation</vt:lpstr>
      <vt:lpstr>Outline</vt:lpstr>
      <vt:lpstr>PowerPoint Presentation</vt:lpstr>
      <vt:lpstr>System Calls</vt:lpstr>
      <vt:lpstr>PowerPoint Presentation</vt:lpstr>
      <vt:lpstr>Steps of System Calls</vt:lpstr>
      <vt:lpstr>Notes</vt:lpstr>
      <vt:lpstr>System Calls for Process Management</vt:lpstr>
      <vt:lpstr>A Simple Shell</vt:lpstr>
      <vt:lpstr>Memory Layout </vt:lpstr>
      <vt:lpstr>PowerPoint Presentation</vt:lpstr>
      <vt:lpstr>System Calls for File Management </vt:lpstr>
      <vt:lpstr>System Calls for Directory and File Management</vt:lpstr>
      <vt:lpstr>Linking </vt:lpstr>
      <vt:lpstr>Miscellaneous System Calls </vt:lpstr>
      <vt:lpstr>Windows Win32 API</vt:lpstr>
      <vt:lpstr>Readings</vt:lpstr>
    </vt:vector>
  </TitlesOfParts>
  <Company>Texas Tech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Chen</dc:creator>
  <cp:lastModifiedBy>Microsoft Office User</cp:lastModifiedBy>
  <cp:revision>508</cp:revision>
  <dcterms:created xsi:type="dcterms:W3CDTF">2012-08-25T03:05:58Z</dcterms:created>
  <dcterms:modified xsi:type="dcterms:W3CDTF">2018-09-11T15:28:36Z</dcterms:modified>
</cp:coreProperties>
</file>